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 id="2147483675" r:id="rId6"/>
  </p:sldMasterIdLst>
  <p:notesMasterIdLst>
    <p:notesMasterId r:id="rId25"/>
  </p:notesMasterIdLst>
  <p:handoutMasterIdLst>
    <p:handoutMasterId r:id="rId26"/>
  </p:handoutMasterIdLst>
  <p:sldIdLst>
    <p:sldId id="256" r:id="rId7"/>
    <p:sldId id="286" r:id="rId8"/>
    <p:sldId id="293" r:id="rId9"/>
    <p:sldId id="287" r:id="rId10"/>
    <p:sldId id="288" r:id="rId11"/>
    <p:sldId id="289" r:id="rId12"/>
    <p:sldId id="277" r:id="rId13"/>
    <p:sldId id="290" r:id="rId14"/>
    <p:sldId id="278" r:id="rId15"/>
    <p:sldId id="279" r:id="rId16"/>
    <p:sldId id="280" r:id="rId17"/>
    <p:sldId id="281" r:id="rId18"/>
    <p:sldId id="298" r:id="rId19"/>
    <p:sldId id="285" r:id="rId20"/>
    <p:sldId id="292" r:id="rId21"/>
    <p:sldId id="284" r:id="rId22"/>
    <p:sldId id="283" r:id="rId23"/>
    <p:sldId id="275" r:id="rId24"/>
  </p:sldIdLst>
  <p:sldSz cx="12192000" cy="6858000"/>
  <p:notesSz cx="7099300" cy="10234613"/>
  <p:embeddedFontLst>
    <p:embeddedFont>
      <p:font typeface="Calibri" panose="020F0502020204030204" pitchFamily="34" charset="0"/>
      <p:regular r:id="rId27"/>
      <p:bold r:id="rId28"/>
      <p:italic r:id="rId29"/>
      <p:boldItalic r:id="rId30"/>
    </p:embeddedFont>
    <p:embeddedFont>
      <p:font typeface="Equinor" panose="020B0604020202020204" charset="0"/>
      <p:regular r:id="rId31"/>
      <p:bold r:id="rId32"/>
      <p:italic r:id="rId33"/>
      <p:boldItalic r:id="rId34"/>
    </p:embeddedFont>
    <p:embeddedFont>
      <p:font typeface="Equinor Light" panose="020B0604020202020204" charset="0"/>
      <p:regular r:id="rId35"/>
      <p:bold r:id="rId36"/>
      <p:italic r:id="rId37"/>
      <p:boldItalic r:id="rId38"/>
    </p:embeddedFont>
    <p:embeddedFont>
      <p:font typeface="Equinor Medium"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i de Jong" initials="HJ" lastIdx="1" clrIdx="0">
    <p:extLst>
      <p:ext uri="{19B8F6BF-5375-455C-9EA6-DF929625EA0E}">
        <p15:presenceInfo xmlns:p15="http://schemas.microsoft.com/office/powerpoint/2012/main" userId="S::hdjo@equinor.com::a58a3f14-ed37-455f-b481-68b084706bbc" providerId="AD"/>
      </p:ext>
    </p:extLst>
  </p:cmAuthor>
  <p:cmAuthor id="2" name="Stig Folgerø" initials="SF" lastIdx="1" clrIdx="1">
    <p:extLst>
      <p:ext uri="{19B8F6BF-5375-455C-9EA6-DF929625EA0E}">
        <p15:presenceInfo xmlns:p15="http://schemas.microsoft.com/office/powerpoint/2012/main" userId="S::STIFOL@equinor.com::0317fb5e-1b1d-43f1-8ce0-66b6827a11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535"/>
    <a:srgbClr val="472F26"/>
    <a:srgbClr val="AC7E50"/>
    <a:srgbClr val="333333"/>
    <a:srgbClr val="FF1243"/>
    <a:srgbClr val="007079"/>
    <a:srgbClr val="F2FCF5"/>
    <a:srgbClr val="E6FAEC"/>
    <a:srgbClr val="B2D4D7"/>
    <a:srgbClr val="7F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690" autoAdjust="0"/>
  </p:normalViewPr>
  <p:slideViewPr>
    <p:cSldViewPr snapToGrid="0" showGuides="1">
      <p:cViewPr varScale="1">
        <p:scale>
          <a:sx n="40" d="100"/>
          <a:sy n="40" d="100"/>
        </p:scale>
        <p:origin x="1644" y="40"/>
      </p:cViewPr>
      <p:guideLst>
        <p:guide orient="horz" pos="2160"/>
        <p:guide pos="3840"/>
      </p:guideLst>
    </p:cSldViewPr>
  </p:slideViewPr>
  <p:notesTextViewPr>
    <p:cViewPr>
      <p:scale>
        <a:sx n="150" d="100"/>
        <a:sy n="150" d="100"/>
      </p:scale>
      <p:origin x="0" y="-700"/>
    </p:cViewPr>
  </p:notesTextViewPr>
  <p:notesViewPr>
    <p:cSldViewPr snapToGrid="0" showGuides="1">
      <p:cViewPr varScale="1">
        <p:scale>
          <a:sx n="89" d="100"/>
          <a:sy n="89" d="100"/>
        </p:scale>
        <p:origin x="4114" y="9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EC84AE-7282-4695-8716-C7A09A106EBB}"/>
              </a:ext>
            </a:extLst>
          </p:cNvPr>
          <p:cNvSpPr>
            <a:spLocks noGrp="1"/>
          </p:cNvSpPr>
          <p:nvPr>
            <p:ph type="hdr" sz="quarter"/>
          </p:nvPr>
        </p:nvSpPr>
        <p:spPr>
          <a:xfrm>
            <a:off x="0" y="0"/>
            <a:ext cx="3076363" cy="513508"/>
          </a:xfrm>
          <a:prstGeom prst="rect">
            <a:avLst/>
          </a:prstGeom>
        </p:spPr>
        <p:txBody>
          <a:bodyPr vert="horz" lIns="96661" tIns="48331" rIns="96661" bIns="48331" rtlCol="0"/>
          <a:lstStyle>
            <a:lvl1pPr algn="l">
              <a:defRPr sz="1300"/>
            </a:lvl1pPr>
          </a:lstStyle>
          <a:p>
            <a:endParaRPr lang="en-GB"/>
          </a:p>
        </p:txBody>
      </p:sp>
      <p:sp>
        <p:nvSpPr>
          <p:cNvPr id="3" name="Date Placeholder 2">
            <a:extLst>
              <a:ext uri="{FF2B5EF4-FFF2-40B4-BE49-F238E27FC236}">
                <a16:creationId xmlns:a16="http://schemas.microsoft.com/office/drawing/2014/main" id="{BA54720E-115C-42D4-A6F4-FA2F6CC0A06B}"/>
              </a:ext>
            </a:extLst>
          </p:cNvPr>
          <p:cNvSpPr>
            <a:spLocks noGrp="1"/>
          </p:cNvSpPr>
          <p:nvPr>
            <p:ph type="dt" sz="quarter" idx="1"/>
          </p:nvPr>
        </p:nvSpPr>
        <p:spPr>
          <a:xfrm>
            <a:off x="4021294" y="0"/>
            <a:ext cx="3076363" cy="513508"/>
          </a:xfrm>
          <a:prstGeom prst="rect">
            <a:avLst/>
          </a:prstGeom>
        </p:spPr>
        <p:txBody>
          <a:bodyPr vert="horz" lIns="96661" tIns="48331" rIns="96661" bIns="48331" rtlCol="0"/>
          <a:lstStyle>
            <a:lvl1pPr algn="r">
              <a:defRPr sz="1300"/>
            </a:lvl1pPr>
          </a:lstStyle>
          <a:p>
            <a:fld id="{2CEA88EB-8FDD-45EC-96FC-94A1AF99DAFF}" type="datetimeFigureOut">
              <a:rPr lang="en-GB" smtClean="0"/>
              <a:t>15/06/2021</a:t>
            </a:fld>
            <a:endParaRPr lang="en-GB"/>
          </a:p>
        </p:txBody>
      </p:sp>
      <p:sp>
        <p:nvSpPr>
          <p:cNvPr id="4" name="Footer Placeholder 3">
            <a:extLst>
              <a:ext uri="{FF2B5EF4-FFF2-40B4-BE49-F238E27FC236}">
                <a16:creationId xmlns:a16="http://schemas.microsoft.com/office/drawing/2014/main" id="{4CECD3B8-7ADF-49DE-84B0-42BA73A8C7FE}"/>
              </a:ext>
            </a:extLst>
          </p:cNvPr>
          <p:cNvSpPr>
            <a:spLocks noGrp="1"/>
          </p:cNvSpPr>
          <p:nvPr>
            <p:ph type="ftr" sz="quarter" idx="2"/>
          </p:nvPr>
        </p:nvSpPr>
        <p:spPr>
          <a:xfrm>
            <a:off x="0" y="9721106"/>
            <a:ext cx="3076363" cy="513507"/>
          </a:xfrm>
          <a:prstGeom prst="rect">
            <a:avLst/>
          </a:prstGeom>
        </p:spPr>
        <p:txBody>
          <a:bodyPr vert="horz" lIns="96661" tIns="48331" rIns="96661" bIns="48331"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31A57CE3-8B90-4654-A56B-20F3524C0EA7}"/>
              </a:ext>
            </a:extLst>
          </p:cNvPr>
          <p:cNvSpPr>
            <a:spLocks noGrp="1"/>
          </p:cNvSpPr>
          <p:nvPr>
            <p:ph type="sldNum" sz="quarter" idx="3"/>
          </p:nvPr>
        </p:nvSpPr>
        <p:spPr>
          <a:xfrm>
            <a:off x="4021294" y="9721106"/>
            <a:ext cx="3076363" cy="513507"/>
          </a:xfrm>
          <a:prstGeom prst="rect">
            <a:avLst/>
          </a:prstGeom>
        </p:spPr>
        <p:txBody>
          <a:bodyPr vert="horz" lIns="96661" tIns="48331" rIns="96661" bIns="48331" rtlCol="0" anchor="b"/>
          <a:lstStyle>
            <a:lvl1pPr algn="r">
              <a:defRPr sz="1300"/>
            </a:lvl1pPr>
          </a:lstStyle>
          <a:p>
            <a:fld id="{5B76F21D-FBDA-415F-AD90-9EF411C40755}" type="slidenum">
              <a:rPr lang="en-GB" smtClean="0"/>
              <a:t>‹#›</a:t>
            </a:fld>
            <a:endParaRPr lang="en-GB"/>
          </a:p>
        </p:txBody>
      </p:sp>
    </p:spTree>
    <p:extLst>
      <p:ext uri="{BB962C8B-B14F-4D97-AF65-F5344CB8AC3E}">
        <p14:creationId xmlns:p14="http://schemas.microsoft.com/office/powerpoint/2010/main" val="3242756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6661" tIns="48331" rIns="96661" bIns="48331" rtlCol="0"/>
          <a:lstStyle>
            <a:lvl1pPr algn="r">
              <a:defRPr sz="1300"/>
            </a:lvl1pPr>
          </a:lstStyle>
          <a:p>
            <a:fld id="{4F35AAD9-D119-47C5-9471-94F136996FDC}" type="datetimeFigureOut">
              <a:rPr lang="en-GB" smtClean="0"/>
              <a:t>15/06/2021</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3507"/>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3507"/>
          </a:xfrm>
          <a:prstGeom prst="rect">
            <a:avLst/>
          </a:prstGeom>
        </p:spPr>
        <p:txBody>
          <a:bodyPr vert="horz" lIns="96661" tIns="48331" rIns="96661" bIns="48331" rtlCol="0" anchor="b"/>
          <a:lstStyle>
            <a:lvl1pPr algn="r">
              <a:defRPr sz="1300"/>
            </a:lvl1pPr>
          </a:lstStyle>
          <a:p>
            <a:fld id="{73C46255-B0A8-41CF-A15B-EB86725FC229}" type="slidenum">
              <a:rPr lang="en-GB" smtClean="0"/>
              <a:t>‹#›</a:t>
            </a:fld>
            <a:endParaRPr lang="en-GB"/>
          </a:p>
        </p:txBody>
      </p:sp>
    </p:spTree>
    <p:extLst>
      <p:ext uri="{BB962C8B-B14F-4D97-AF65-F5344CB8AC3E}">
        <p14:creationId xmlns:p14="http://schemas.microsoft.com/office/powerpoint/2010/main" val="90029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Gransking av brannen på Tjeldbergodden 2. desember 2020 er fullført og rapporten sendt til oppdragsgiver. Rapporten ble frigitt 12. mai 2021 og er tilgjengelig på equinor.com sammen med en pressemelding</a:t>
            </a:r>
          </a:p>
          <a:p>
            <a:endParaRPr lang="nb-NO" noProof="0" dirty="0"/>
          </a:p>
          <a:p>
            <a:r>
              <a:rPr lang="nb-NO" noProof="0" dirty="0"/>
              <a:t>Videoen fra et av overvåkingskameraene viser brann i smøreoljesystemet til dampturbinen i kompressorhuset. Brannen startet 14:38 på grunn av for høy hastighet, eller overspeed i dampturbinen som førte til havari i en mekanisk kobling. Flammene gikk over taket på bygget som ligger omtrent 17 meter over koblingen på nivå 2. Etter ca. 9 minutter brant flammene gjennom nordveggen i bygningen. Legg merke til at det som kan se ut som vinduer i veggen er misfarging på grunn av flammer på innsiden. Brannen var slukket ca. kl 15, mindre enn en halv time etter at den startet</a:t>
            </a:r>
          </a:p>
        </p:txBody>
      </p:sp>
      <p:sp>
        <p:nvSpPr>
          <p:cNvPr id="4" name="Slide Number Placeholder 3"/>
          <p:cNvSpPr>
            <a:spLocks noGrp="1"/>
          </p:cNvSpPr>
          <p:nvPr>
            <p:ph type="sldNum" sz="quarter" idx="5"/>
          </p:nvPr>
        </p:nvSpPr>
        <p:spPr/>
        <p:txBody>
          <a:bodyPr/>
          <a:lstStyle/>
          <a:p>
            <a:fld id="{73C46255-B0A8-41CF-A15B-EB86725FC229}" type="slidenum">
              <a:rPr lang="en-GB" smtClean="0"/>
              <a:t>1</a:t>
            </a:fld>
            <a:endParaRPr lang="en-GB"/>
          </a:p>
        </p:txBody>
      </p:sp>
    </p:spTree>
    <p:extLst>
      <p:ext uri="{BB962C8B-B14F-4D97-AF65-F5344CB8AC3E}">
        <p14:creationId xmlns:p14="http://schemas.microsoft.com/office/powerpoint/2010/main" val="354396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Men hendelsen kunne blitt mer alvorlig dersom det hadde blitt skader på synteseanlegget</a:t>
            </a:r>
          </a:p>
          <a:p>
            <a:endParaRPr lang="nb-NO" noProof="0" dirty="0"/>
          </a:p>
          <a:p>
            <a:r>
              <a:rPr lang="nb-NO" noProof="0" dirty="0"/>
              <a:t>Dampturbinen er plassert i kompressorhuset sammen med en syntesegasskompressor. Syntesegass eller syngass består av ca. 70 % hydrogen, 20 % karbon monoksid og 10 % restgass. Både hydrogen og karbon monoksid er svært brennbare, med et kombinert brennbarhetsområde fra 5 til 83 volumprosent. Kapasiteten til synteseanlegget er opp til 1,8 millioner standard kubikkmeter per time, trykket er opp til 80 bars med temperatur opp til 120 grader.</a:t>
            </a:r>
          </a:p>
          <a:p>
            <a:r>
              <a:rPr lang="nb-NO" noProof="0" dirty="0"/>
              <a:t>Avstanden mellom koblingen og synteseanlegget er ca. 15 meter, og det er ingen fysisk skjerming mellom dem</a:t>
            </a:r>
            <a:endParaRPr lang="nb-NO" dirty="0"/>
          </a:p>
        </p:txBody>
      </p:sp>
      <p:sp>
        <p:nvSpPr>
          <p:cNvPr id="4" name="Slide Number Placeholder 3"/>
          <p:cNvSpPr>
            <a:spLocks noGrp="1"/>
          </p:cNvSpPr>
          <p:nvPr>
            <p:ph type="sldNum" sz="quarter" idx="5"/>
          </p:nvPr>
        </p:nvSpPr>
        <p:spPr/>
        <p:txBody>
          <a:bodyPr/>
          <a:lstStyle/>
          <a:p>
            <a:fld id="{73C46255-B0A8-41CF-A15B-EB86725FC229}" type="slidenum">
              <a:rPr lang="en-GB" smtClean="0"/>
              <a:t>10</a:t>
            </a:fld>
            <a:endParaRPr lang="en-GB"/>
          </a:p>
        </p:txBody>
      </p:sp>
    </p:spTree>
    <p:extLst>
      <p:ext uri="{BB962C8B-B14F-4D97-AF65-F5344CB8AC3E}">
        <p14:creationId xmlns:p14="http://schemas.microsoft.com/office/powerpoint/2010/main" val="479136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Til venstre ser vi en del på 10,7 kg som traff et ventilhåndtak. Ventilen ble skadet, men begynte ikke å lekke. Det er syntesegass i disse rørene</a:t>
            </a:r>
          </a:p>
          <a:p>
            <a:endParaRPr lang="nb-NO" noProof="0" dirty="0"/>
          </a:p>
          <a:p>
            <a:r>
              <a:rPr lang="nb-NO" noProof="0" dirty="0"/>
              <a:t>Til høyre ser vi at flere deler har skadet ytterkapslingen på store rør med syntesegass. Den gule rundingen viser et hull i sikkerhetsgjerdet. Vi tror det ble laget av metalldelen vist til venstre</a:t>
            </a:r>
          </a:p>
        </p:txBody>
      </p:sp>
      <p:sp>
        <p:nvSpPr>
          <p:cNvPr id="4" name="Slide Number Placeholder 3"/>
          <p:cNvSpPr>
            <a:spLocks noGrp="1"/>
          </p:cNvSpPr>
          <p:nvPr>
            <p:ph type="sldNum" sz="quarter" idx="5"/>
          </p:nvPr>
        </p:nvSpPr>
        <p:spPr/>
        <p:txBody>
          <a:bodyPr/>
          <a:lstStyle/>
          <a:p>
            <a:fld id="{73C46255-B0A8-41CF-A15B-EB86725FC229}" type="slidenum">
              <a:rPr lang="en-GB" smtClean="0"/>
              <a:t>11</a:t>
            </a:fld>
            <a:endParaRPr lang="en-GB"/>
          </a:p>
        </p:txBody>
      </p:sp>
    </p:spTree>
    <p:extLst>
      <p:ext uri="{BB962C8B-B14F-4D97-AF65-F5344CB8AC3E}">
        <p14:creationId xmlns:p14="http://schemas.microsoft.com/office/powerpoint/2010/main" val="313948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Så, hva </a:t>
            </a:r>
            <a:r>
              <a:rPr lang="nb-NO" b="1" noProof="0" dirty="0"/>
              <a:t>kunne </a:t>
            </a:r>
            <a:r>
              <a:rPr lang="nb-NO" noProof="0" dirty="0"/>
              <a:t>konsekvensen blitt dersom det hadde blitt skade på synteseanlegget som ga lekkasje?</a:t>
            </a:r>
          </a:p>
          <a:p>
            <a:endParaRPr lang="nb-NO" noProof="0" dirty="0"/>
          </a:p>
          <a:p>
            <a:r>
              <a:rPr lang="nb-NO" noProof="0" dirty="0"/>
              <a:t>Granskingsgruppen ba </a:t>
            </a:r>
            <a:r>
              <a:rPr lang="nb-NO" noProof="0" dirty="0" err="1"/>
              <a:t>SikkerhetsTeknologi</a:t>
            </a:r>
            <a:r>
              <a:rPr lang="nb-NO" noProof="0" dirty="0"/>
              <a:t> vurdere mulige konsekvenser, og konklusjonen deres var:</a:t>
            </a:r>
          </a:p>
          <a:p>
            <a:endParaRPr lang="nb-NO" noProof="0" dirty="0"/>
          </a:p>
          <a:p>
            <a:pPr marL="302066" indent="-302066">
              <a:buFont typeface="Arial" panose="020B0604020202020204" pitchFamily="34" charset="0"/>
              <a:buChar char="•"/>
            </a:pPr>
            <a:r>
              <a:rPr lang="nb-NO" noProof="0" dirty="0"/>
              <a:t>Et fult brudd i en 2” linje med syntesegass kunne gitt lekkasje med en rate som ville fylt kompressorhuset med brennbar konsentrasjon i løpet av sekunder</a:t>
            </a:r>
          </a:p>
          <a:p>
            <a:pPr marL="302066" indent="-302066">
              <a:buFont typeface="Arial" panose="020B0604020202020204" pitchFamily="34" charset="0"/>
              <a:buChar char="•"/>
            </a:pPr>
            <a:r>
              <a:rPr lang="nb-NO" noProof="0" dirty="0"/>
              <a:t>En allerede antent brann i smøreoljen ville gitt en forsinket antennelse av gassen, og dette ville ført til en kraftig eksplosjon med etterfølgende </a:t>
            </a:r>
            <a:r>
              <a:rPr lang="nb-NO" noProof="0" dirty="0" err="1"/>
              <a:t>jetbrann</a:t>
            </a:r>
            <a:r>
              <a:rPr lang="nb-NO" noProof="0" dirty="0"/>
              <a:t> av syntesegass</a:t>
            </a:r>
          </a:p>
          <a:p>
            <a:pPr marL="302066" indent="-302066">
              <a:buFont typeface="Arial" panose="020B0604020202020204" pitchFamily="34" charset="0"/>
              <a:buChar char="•"/>
            </a:pPr>
            <a:r>
              <a:rPr lang="nb-NO" noProof="0" dirty="0"/>
              <a:t>En eksplosjon fra en gass-sky av medium størrelse ville gitt et eksplosjonstrykk som ville vært høyere enn den strukturelle kapasiteten til kompressorbygget, og ført til fragmentering, altså deler som hadde blitt slynget ut til områder rundt bygningen</a:t>
            </a:r>
          </a:p>
          <a:p>
            <a:pPr marL="302066" indent="-302066">
              <a:buFont typeface="Arial" panose="020B0604020202020204" pitchFamily="34" charset="0"/>
              <a:buChar char="•"/>
            </a:pPr>
            <a:r>
              <a:rPr lang="nb-NO" noProof="0" dirty="0"/>
              <a:t>En slik eksplosjon og fragmentering ville sannsynligvis ført til flere dødsfall siden vi har sett at det var flere folk i nærheten av kompressorhuset da koblingshavariet oppsto</a:t>
            </a:r>
            <a:endParaRPr lang="en-US" dirty="0"/>
          </a:p>
          <a:p>
            <a:endParaRPr lang="nb-NO" dirty="0"/>
          </a:p>
        </p:txBody>
      </p:sp>
      <p:sp>
        <p:nvSpPr>
          <p:cNvPr id="4" name="Slide Number Placeholder 3"/>
          <p:cNvSpPr>
            <a:spLocks noGrp="1"/>
          </p:cNvSpPr>
          <p:nvPr>
            <p:ph type="sldNum" sz="quarter" idx="5"/>
          </p:nvPr>
        </p:nvSpPr>
        <p:spPr/>
        <p:txBody>
          <a:bodyPr/>
          <a:lstStyle/>
          <a:p>
            <a:fld id="{73C46255-B0A8-41CF-A15B-EB86725FC229}" type="slidenum">
              <a:rPr lang="en-GB" smtClean="0"/>
              <a:t>12</a:t>
            </a:fld>
            <a:endParaRPr lang="en-GB"/>
          </a:p>
        </p:txBody>
      </p:sp>
    </p:spTree>
    <p:extLst>
      <p:ext uri="{BB962C8B-B14F-4D97-AF65-F5344CB8AC3E}">
        <p14:creationId xmlns:p14="http://schemas.microsoft.com/office/powerpoint/2010/main" val="138484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Her ser vi 10 sekunders simuleringer av en gassky for lekkasjer fra 2 og 4-tommers rør. Hadde det oppstått lekkasje fra et 4-tommers hull med forsinket antennelse etter 8 sekunder er eksplosjonstrykket beregnet til 9 bar, noe som langt overstiger kapasiteten til kompressorhuset. Et eksplosjonstrykk på bare 0,2 bar er tilstrekkelig til å ødelegge murhus, og bygg med bølgeblikkplater tåler enda mindre</a:t>
            </a:r>
          </a:p>
        </p:txBody>
      </p:sp>
      <p:sp>
        <p:nvSpPr>
          <p:cNvPr id="4" name="Slide Number Placeholder 3"/>
          <p:cNvSpPr>
            <a:spLocks noGrp="1"/>
          </p:cNvSpPr>
          <p:nvPr>
            <p:ph type="sldNum" sz="quarter" idx="5"/>
          </p:nvPr>
        </p:nvSpPr>
        <p:spPr/>
        <p:txBody>
          <a:bodyPr/>
          <a:lstStyle/>
          <a:p>
            <a:fld id="{73C46255-B0A8-41CF-A15B-EB86725FC229}" type="slidenum">
              <a:rPr lang="en-GB" smtClean="0"/>
              <a:t>13</a:t>
            </a:fld>
            <a:endParaRPr lang="en-GB"/>
          </a:p>
        </p:txBody>
      </p:sp>
    </p:spTree>
    <p:extLst>
      <p:ext uri="{BB962C8B-B14F-4D97-AF65-F5344CB8AC3E}">
        <p14:creationId xmlns:p14="http://schemas.microsoft.com/office/powerpoint/2010/main" val="1518386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Tilbakeslagsventilen i mellomtrykks damp ekstraksjonslinjen skal stenge når turbingeneratoren stenges ned eller tripper. Ellers kan mellomtrykksdamp fra resten av Tjeldbergodden-anlegget komme inn i dampturbinen gjennom de såkalte oppvarmingshullene – 4 hull totalt, hver med 10 mm åpning – som er i de to mellomtrykks reguleringsventilene, samt klaringen i labyrinten mellom høy- og lavtrykksdelene av turbinen. Granskingsgruppen er klar over at Tjeldbergodden i etterkant av hendelsen fikk utført beregninger som tyder på at det </a:t>
            </a:r>
            <a:r>
              <a:rPr lang="nb-NO" b="1" noProof="0" dirty="0"/>
              <a:t>ikke</a:t>
            </a:r>
            <a:r>
              <a:rPr lang="nb-NO" noProof="0" dirty="0"/>
              <a:t> vil gå nok damp, men at det også måtte være ytterligere lekkasjer i ventiler. Imidlertid har beregninger fra produsenten av turbingeneratoren vist at det </a:t>
            </a:r>
            <a:r>
              <a:rPr lang="nb-NO" b="1" noProof="0" dirty="0"/>
              <a:t>vil </a:t>
            </a:r>
            <a:r>
              <a:rPr lang="nb-NO" noProof="0" dirty="0"/>
              <a:t>gå nok damp til å øke hastigheten, faktisk opp mot det dobbelte av normalt. </a:t>
            </a:r>
          </a:p>
          <a:p>
            <a:endParaRPr lang="nb-NO" noProof="0" dirty="0"/>
          </a:p>
          <a:p>
            <a:r>
              <a:rPr lang="nb-NO" noProof="0" dirty="0"/>
              <a:t>I dette tilfellet stengte altså ikke tilbakeslagsventil 52-HV-0424, den som gjerne kalles Flintstoneventilen på Tjeldbergodden. Grunnen var at en defekt solenoide ikke aktiverte aktuatorarmen som skulle stenge ventilen, og at det var så høy friksjon i lukkemekanismen at ventilen ikke stengte av seg selv da dampen startet å strømme i feil retning INN i dampturbinen. Solenoiden og pakkboksen i tilbakeslagsventilen hadde blitt reparert og vedlikeholdt før hendelsen, henholdsvis 19. oktober og 11. november. Dette vedlikeholdet var styrt av </a:t>
            </a:r>
            <a:r>
              <a:rPr lang="nb-NO" b="1" noProof="0" dirty="0"/>
              <a:t>lav</a:t>
            </a:r>
            <a:r>
              <a:rPr lang="nb-NO" b="0" noProof="0" dirty="0"/>
              <a:t> kritikalitet i SAP med hensyn på sikkerhet</a:t>
            </a:r>
            <a:r>
              <a:rPr lang="nb-NO" noProof="0" dirty="0"/>
              <a:t>, som i følge vedlikeholdskonseptet gir «</a:t>
            </a:r>
            <a:r>
              <a:rPr lang="nb-NO" b="1" noProof="0" dirty="0"/>
              <a:t>run to </a:t>
            </a:r>
            <a:r>
              <a:rPr lang="nb-NO" b="1" noProof="0" dirty="0" err="1"/>
              <a:t>failure</a:t>
            </a:r>
            <a:r>
              <a:rPr lang="nb-NO" b="0" noProof="0" dirty="0"/>
              <a:t>». Flere andre anlegg i Equinor, som samtlige landanlegg, Snorre B, Oseberg Feltsenter, </a:t>
            </a:r>
            <a:r>
              <a:rPr lang="nb-NO" b="0" noProof="0" dirty="0" err="1"/>
              <a:t>Peregrino</a:t>
            </a:r>
            <a:r>
              <a:rPr lang="nb-NO" b="0" noProof="0" dirty="0"/>
              <a:t> i Brasil og det nye </a:t>
            </a:r>
            <a:r>
              <a:rPr lang="nb-NO" b="0" noProof="0" dirty="0" err="1"/>
              <a:t>Bachalhau</a:t>
            </a:r>
            <a:r>
              <a:rPr lang="nb-NO" b="0" noProof="0" dirty="0"/>
              <a:t>-prosjektet, også i Brasil, har også </a:t>
            </a:r>
            <a:r>
              <a:rPr lang="nb-NO" b="1" noProof="0" dirty="0"/>
              <a:t>lav</a:t>
            </a:r>
            <a:r>
              <a:rPr lang="nb-NO" b="0" noProof="0" dirty="0"/>
              <a:t> kritikalitet for nedstengingsventiler for turbiner. Dersom ventilene hadde vært klassifisert som </a:t>
            </a:r>
            <a:r>
              <a:rPr lang="nb-NO" b="1" noProof="0" dirty="0"/>
              <a:t>høy</a:t>
            </a:r>
            <a:r>
              <a:rPr lang="nb-NO" b="0" noProof="0" dirty="0"/>
              <a:t> kritikalitet, noe man i etterpåklokskap mener er korrekt, mener vi det ville vært mest sannsynlig at solenoiden ville blitt </a:t>
            </a:r>
            <a:r>
              <a:rPr lang="nb-NO" b="1" noProof="0" dirty="0"/>
              <a:t>skiftet</a:t>
            </a:r>
            <a:r>
              <a:rPr lang="nb-NO" b="0" noProof="0" dirty="0"/>
              <a:t> i stedet for å bli reparert med ikke-originale deler, og at pakkboksen ville blitt </a:t>
            </a:r>
            <a:r>
              <a:rPr lang="nb-NO" b="1" noProof="0" dirty="0"/>
              <a:t>skiftet</a:t>
            </a:r>
            <a:r>
              <a:rPr lang="nb-NO" b="0" noProof="0" dirty="0"/>
              <a:t> slik det var planlagt, i stedet for å bli strammet til for å stenge en damplekkasje.</a:t>
            </a:r>
          </a:p>
          <a:p>
            <a:endParaRPr lang="nb-NO" b="0" noProof="0" dirty="0"/>
          </a:p>
          <a:p>
            <a:r>
              <a:rPr lang="nb-NO" b="0" noProof="0" dirty="0"/>
              <a:t>Brannen oppsto da en eller flere deler fra koblingshavariet punkterte rørlinje med smøreolje som lekket ut med en rate målt til </a:t>
            </a:r>
            <a:r>
              <a:rPr lang="nb-NO" b="0" noProof="0" dirty="0" err="1"/>
              <a:t>ca</a:t>
            </a:r>
            <a:r>
              <a:rPr lang="nb-NO" b="0" noProof="0" dirty="0"/>
              <a:t> 5 kg/sekund. Smøreoljen antente omtrent umiddelbart, enten på grunn av varme overflater på dampturbinen – vi har damp med temperatur over </a:t>
            </a:r>
            <a:r>
              <a:rPr lang="nb-NO" noProof="0" dirty="0"/>
              <a:t>500 ° C eller friksjon fra rotorakslingen som hadde for høy hastighet, det kan ha vært gnister fra fragmenter som traff metall, eller elektriske ledninger som ble skadet</a:t>
            </a:r>
          </a:p>
        </p:txBody>
      </p:sp>
      <p:sp>
        <p:nvSpPr>
          <p:cNvPr id="4" name="Slide Number Placeholder 3"/>
          <p:cNvSpPr>
            <a:spLocks noGrp="1"/>
          </p:cNvSpPr>
          <p:nvPr>
            <p:ph type="sldNum" sz="quarter" idx="5"/>
          </p:nvPr>
        </p:nvSpPr>
        <p:spPr/>
        <p:txBody>
          <a:bodyPr/>
          <a:lstStyle/>
          <a:p>
            <a:fld id="{73C46255-B0A8-41CF-A15B-EB86725FC229}" type="slidenum">
              <a:rPr lang="en-GB" smtClean="0"/>
              <a:t>14</a:t>
            </a:fld>
            <a:endParaRPr lang="en-GB"/>
          </a:p>
        </p:txBody>
      </p:sp>
    </p:spTree>
    <p:extLst>
      <p:ext uri="{BB962C8B-B14F-4D97-AF65-F5344CB8AC3E}">
        <p14:creationId xmlns:p14="http://schemas.microsoft.com/office/powerpoint/2010/main" val="184029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Som vist er tilbakeslagsventilen utstyrt med en aktuatorstang som blir skjøvet ut av en mekanisk fjær dersom trykkluft på venstre side av kammeret ventileres ut av en elektrisk styrt solenoide. Tilbakeslagsventilen skal også stenge av seg selv dersom det er tilstrekkelig strømning i motsatt retning. Funksjonen av «hammeren» er å balansere vekten av klaffen så den ikke hele tiden forsøker å stenge ventilen på grunn av vekten sin. Produsenten mener dette er to uavhengige lukkemekanismer for ventilen, men granskingsgruppen mener de IKKE er helt uavhengige, for eksempel dersom det blir for høy friksjon i stangen som klaffen er festet til, eller dersom klaffen skulle få en utmattingssprekk og falle av</a:t>
            </a:r>
          </a:p>
        </p:txBody>
      </p:sp>
      <p:sp>
        <p:nvSpPr>
          <p:cNvPr id="4" name="Slide Number Placeholder 3"/>
          <p:cNvSpPr>
            <a:spLocks noGrp="1"/>
          </p:cNvSpPr>
          <p:nvPr>
            <p:ph type="sldNum" sz="quarter" idx="5"/>
          </p:nvPr>
        </p:nvSpPr>
        <p:spPr/>
        <p:txBody>
          <a:bodyPr/>
          <a:lstStyle/>
          <a:p>
            <a:fld id="{73C46255-B0A8-41CF-A15B-EB86725FC229}" type="slidenum">
              <a:rPr lang="en-GB" smtClean="0"/>
              <a:t>15</a:t>
            </a:fld>
            <a:endParaRPr lang="en-GB"/>
          </a:p>
        </p:txBody>
      </p:sp>
    </p:spTree>
    <p:extLst>
      <p:ext uri="{BB962C8B-B14F-4D97-AF65-F5344CB8AC3E}">
        <p14:creationId xmlns:p14="http://schemas.microsoft.com/office/powerpoint/2010/main" val="103084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Hva har blitt gjort etter hendelsen?</a:t>
            </a:r>
          </a:p>
          <a:p>
            <a:endParaRPr lang="nb-NO" dirty="0"/>
          </a:p>
          <a:p>
            <a:r>
              <a:rPr lang="nb-NO" dirty="0"/>
              <a:t>Granskingsgruppen kontaktet </a:t>
            </a:r>
            <a:r>
              <a:rPr lang="nb-NO" sz="1300" dirty="0"/>
              <a:t>Stig Folgerø som er fagleder for roterende utstyr i Equinor</a:t>
            </a:r>
          </a:p>
          <a:p>
            <a:r>
              <a:rPr lang="nb-NO" sz="1300" dirty="0"/>
              <a:t>Han gjorde et utmerket detektivarbeid og fant som nevnt tidligere at det er flere anlegg med lav kritikalitet på viktige nedstengningsventiler, både for damp- og gassturbiner</a:t>
            </a:r>
          </a:p>
          <a:p>
            <a:r>
              <a:rPr lang="nb-NO" sz="1300" dirty="0"/>
              <a:t>Tidlig i januar ble det holdt et møte der han orienterte disse anleggene om hendelsen på Tjeldbergodden</a:t>
            </a:r>
          </a:p>
          <a:p>
            <a:r>
              <a:rPr lang="nb-NO" sz="1300" dirty="0"/>
              <a:t>Hvert anlegg skal ha en egen Synergi sak koblet til Synergi for brannen, og de umiddelbare tiltakene som ble gitt i møtet og senere tiltak fra granskingsrapporten, skal følges opp i Synergi</a:t>
            </a:r>
          </a:p>
          <a:p>
            <a:endParaRPr lang="nb-NO" noProof="0" dirty="0"/>
          </a:p>
          <a:p>
            <a:r>
              <a:rPr lang="nb-NO" noProof="0" dirty="0"/>
              <a:t>I tillegg er det etablert en Task Force i OTE som ser på tiltak på tvers i Equinor når det gjelder gassturbiner. En tilsvarende Task Force skal også opprettes for dampturbiner</a:t>
            </a:r>
          </a:p>
          <a:p>
            <a:r>
              <a:rPr lang="nb-NO" noProof="0" dirty="0"/>
              <a:t>I selve rapporten har vi foreslått totalt 18 tiltak som dekker 10 ulike forbedringsområder. Både rapporten og tiltakene er tilgjengelige i Synergi og på Equinors </a:t>
            </a:r>
            <a:r>
              <a:rPr lang="nb-NO" noProof="0"/>
              <a:t>eksterne nettsider</a:t>
            </a:r>
            <a:endParaRPr lang="en-US" noProof="0" dirty="0"/>
          </a:p>
        </p:txBody>
      </p:sp>
      <p:sp>
        <p:nvSpPr>
          <p:cNvPr id="4" name="Slide Number Placeholder 3"/>
          <p:cNvSpPr>
            <a:spLocks noGrp="1"/>
          </p:cNvSpPr>
          <p:nvPr>
            <p:ph type="sldNum" sz="quarter" idx="5"/>
          </p:nvPr>
        </p:nvSpPr>
        <p:spPr/>
        <p:txBody>
          <a:bodyPr/>
          <a:lstStyle/>
          <a:p>
            <a:fld id="{73C46255-B0A8-41CF-A15B-EB86725FC229}" type="slidenum">
              <a:rPr lang="en-GB" smtClean="0"/>
              <a:t>16</a:t>
            </a:fld>
            <a:endParaRPr lang="en-GB"/>
          </a:p>
        </p:txBody>
      </p:sp>
    </p:spTree>
    <p:extLst>
      <p:ext uri="{BB962C8B-B14F-4D97-AF65-F5344CB8AC3E}">
        <p14:creationId xmlns:p14="http://schemas.microsoft.com/office/powerpoint/2010/main" val="389279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Etter granskingsgruppens mening fungerte beredskapen under brannen bra. Kontrollromsoperatører mistenkte at brannen skyldtes smøreoljelekkasje, og fikk stengt ned oljepumpene som forsynte brannen, både de to nett-drevne pumpene og en batteridrevet nødpumpe. Elektriker ble også kontaktet for å koble ut pumpene så det ikke skulle være mulig å starte dem igjen.</a:t>
            </a:r>
          </a:p>
          <a:p>
            <a:endParaRPr lang="nb-NO" noProof="0" dirty="0"/>
          </a:p>
          <a:p>
            <a:r>
              <a:rPr lang="nb-NO" noProof="0" dirty="0"/>
              <a:t>Det var god fokus på egensikring, så innsatslaget valgte selv, og fikk beskjed om, å </a:t>
            </a:r>
            <a:r>
              <a:rPr lang="nb-NO" b="1" noProof="0" dirty="0"/>
              <a:t>ikke</a:t>
            </a:r>
            <a:r>
              <a:rPr lang="nb-NO" b="0" noProof="0" dirty="0"/>
              <a:t> gå foran kompressorbygningen da de mobiliserte. Innsatsleder bestemte også at ingen skulle gå inn i bygningen før også synteseanlegget var trykkavlastet. Mindre enn en halv time etter at brannen startet var den slukket. Samarbeidet med brannvesenet, ambulanser og politiet fungerte også bra.</a:t>
            </a:r>
          </a:p>
          <a:p>
            <a:endParaRPr lang="nb-NO" noProof="0" dirty="0"/>
          </a:p>
          <a:p>
            <a:r>
              <a:rPr lang="nb-NO" noProof="0" dirty="0"/>
              <a:t>Granskingsgruppen mener også det var en god beslutning at Tjeldbergodden tok kontakt med Klinikk for Krisepsykologi, som Equinor har samarbeidsavtale med. Krisepsykologen ankom Tjeldbergodden dagen etter, og ledet flere møter og debriefinger for ulike team de neste to dagene. Krisepsykologen hadde også individuelle samtaler med ledere og andre ansatte</a:t>
            </a:r>
          </a:p>
        </p:txBody>
      </p:sp>
      <p:sp>
        <p:nvSpPr>
          <p:cNvPr id="4" name="Slide Number Placeholder 3"/>
          <p:cNvSpPr>
            <a:spLocks noGrp="1"/>
          </p:cNvSpPr>
          <p:nvPr>
            <p:ph type="sldNum" sz="quarter" idx="5"/>
          </p:nvPr>
        </p:nvSpPr>
        <p:spPr/>
        <p:txBody>
          <a:bodyPr/>
          <a:lstStyle/>
          <a:p>
            <a:fld id="{73C46255-B0A8-41CF-A15B-EB86725FC229}" type="slidenum">
              <a:rPr lang="en-GB" smtClean="0"/>
              <a:t>17</a:t>
            </a:fld>
            <a:endParaRPr lang="en-GB"/>
          </a:p>
        </p:txBody>
      </p:sp>
    </p:spTree>
    <p:extLst>
      <p:ext uri="{BB962C8B-B14F-4D97-AF65-F5344CB8AC3E}">
        <p14:creationId xmlns:p14="http://schemas.microsoft.com/office/powerpoint/2010/main" val="365147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Dette er de viktigste lærepunktene granskingsgruppen vil trekke frem</a:t>
            </a:r>
          </a:p>
          <a:p>
            <a:r>
              <a:rPr lang="nb-NO" noProof="0" dirty="0"/>
              <a:t>Vi må ….</a:t>
            </a:r>
          </a:p>
        </p:txBody>
      </p:sp>
      <p:sp>
        <p:nvSpPr>
          <p:cNvPr id="4" name="Slide Number Placeholder 3"/>
          <p:cNvSpPr>
            <a:spLocks noGrp="1"/>
          </p:cNvSpPr>
          <p:nvPr>
            <p:ph type="sldNum" sz="quarter" idx="5"/>
          </p:nvPr>
        </p:nvSpPr>
        <p:spPr/>
        <p:txBody>
          <a:bodyPr/>
          <a:lstStyle/>
          <a:p>
            <a:fld id="{73C46255-B0A8-41CF-A15B-EB86725FC229}" type="slidenum">
              <a:rPr lang="en-GB" smtClean="0"/>
              <a:t>2</a:t>
            </a:fld>
            <a:endParaRPr lang="en-GB"/>
          </a:p>
        </p:txBody>
      </p:sp>
    </p:spTree>
    <p:extLst>
      <p:ext uri="{BB962C8B-B14F-4D97-AF65-F5344CB8AC3E}">
        <p14:creationId xmlns:p14="http://schemas.microsoft.com/office/powerpoint/2010/main" val="44201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I denne presentasjonen vil vi se på bakgrunnsinformasjon om anlegget på Tjeldbergodden, deretter </a:t>
            </a:r>
            <a:r>
              <a:rPr lang="nb-NO" b="1" noProof="0" dirty="0"/>
              <a:t>HVA</a:t>
            </a:r>
            <a:r>
              <a:rPr lang="nb-NO" b="0" noProof="0" dirty="0"/>
              <a:t> som skjedde, men også hva som </a:t>
            </a:r>
            <a:r>
              <a:rPr lang="nb-NO" b="1" noProof="0" dirty="0"/>
              <a:t>KUNNE</a:t>
            </a:r>
            <a:r>
              <a:rPr lang="nb-NO" b="0" noProof="0" dirty="0"/>
              <a:t> ha skjedd. </a:t>
            </a:r>
            <a:r>
              <a:rPr lang="nb-NO" b="1" noProof="0" dirty="0"/>
              <a:t>HVORFOR </a:t>
            </a:r>
            <a:r>
              <a:rPr lang="nb-NO" b="0" noProof="0" dirty="0"/>
              <a:t>skjedde det, og til slutt </a:t>
            </a:r>
            <a:r>
              <a:rPr lang="nb-NO" b="1" noProof="0" dirty="0"/>
              <a:t>HVA </a:t>
            </a:r>
            <a:r>
              <a:rPr lang="nb-NO" b="0" noProof="0" dirty="0"/>
              <a:t>har blitt gjort i etterkant</a:t>
            </a:r>
            <a:endParaRPr lang="nb-NO" noProof="0" dirty="0"/>
          </a:p>
        </p:txBody>
      </p:sp>
      <p:sp>
        <p:nvSpPr>
          <p:cNvPr id="4" name="Slide Number Placeholder 3"/>
          <p:cNvSpPr>
            <a:spLocks noGrp="1"/>
          </p:cNvSpPr>
          <p:nvPr>
            <p:ph type="sldNum" sz="quarter" idx="5"/>
          </p:nvPr>
        </p:nvSpPr>
        <p:spPr/>
        <p:txBody>
          <a:bodyPr/>
          <a:lstStyle/>
          <a:p>
            <a:fld id="{73C46255-B0A8-41CF-A15B-EB86725FC229}" type="slidenum">
              <a:rPr lang="en-GB" smtClean="0"/>
              <a:t>3</a:t>
            </a:fld>
            <a:endParaRPr lang="en-GB"/>
          </a:p>
        </p:txBody>
      </p:sp>
    </p:spTree>
    <p:extLst>
      <p:ext uri="{BB962C8B-B14F-4D97-AF65-F5344CB8AC3E}">
        <p14:creationId xmlns:p14="http://schemas.microsoft.com/office/powerpoint/2010/main" val="266676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Tjeldbergodden har vært i drift siden 1997. De mottar naturgass fra Heidrun, og har med det som råmateriale blitt Europas største </a:t>
            </a:r>
            <a:r>
              <a:rPr lang="nb-NO" noProof="0" dirty="0" err="1"/>
              <a:t>methanol</a:t>
            </a:r>
            <a:r>
              <a:rPr lang="nb-NO" noProof="0" dirty="0"/>
              <a:t>-produsent. For å nyttiggjøre seg de store dampmengdene som trengs i metanol-fabrikken, er det installert en dampturbin som genererer typisk 20 mega watt strøm som brukes i andre deler av anlegget. Dampturbinen er plassert i kompressorbygget i midten av dette bildet, sammen med en syntese gass kompressor. Syntesegass består av </a:t>
            </a:r>
            <a:r>
              <a:rPr lang="nb-NO" noProof="0" dirty="0" err="1"/>
              <a:t>ca</a:t>
            </a:r>
            <a:r>
              <a:rPr lang="nb-NO" noProof="0" dirty="0"/>
              <a:t> 70 % hydrogen, 20 % </a:t>
            </a:r>
            <a:r>
              <a:rPr lang="nb-NO" noProof="0" dirty="0" err="1"/>
              <a:t>carbon</a:t>
            </a:r>
            <a:r>
              <a:rPr lang="nb-NO" noProof="0" dirty="0"/>
              <a:t> </a:t>
            </a:r>
            <a:r>
              <a:rPr lang="nb-NO" noProof="0" dirty="0" err="1"/>
              <a:t>monoxide</a:t>
            </a:r>
            <a:r>
              <a:rPr lang="nb-NO" noProof="0" dirty="0"/>
              <a:t> og 10 % inerte gasser. Både hydrogen og </a:t>
            </a:r>
            <a:r>
              <a:rPr lang="nb-NO" noProof="0" dirty="0" err="1"/>
              <a:t>carbon</a:t>
            </a:r>
            <a:r>
              <a:rPr lang="nb-NO" noProof="0" dirty="0"/>
              <a:t> </a:t>
            </a:r>
            <a:r>
              <a:rPr lang="nb-NO" noProof="0" dirty="0" err="1"/>
              <a:t>monoxide</a:t>
            </a:r>
            <a:r>
              <a:rPr lang="nb-NO" noProof="0" dirty="0"/>
              <a:t> er lett brennbare, med et samlet brennbarhetsområde fra 5 til 83 volum prosent. Kapasiteten til synteseanlegget er opp til 1,8 million standard kubikkmeter per time, trykket er opp til 80 bar og temperaturen opp til 120 grader.</a:t>
            </a:r>
          </a:p>
        </p:txBody>
      </p:sp>
      <p:sp>
        <p:nvSpPr>
          <p:cNvPr id="4" name="Slide Number Placeholder 3"/>
          <p:cNvSpPr>
            <a:spLocks noGrp="1"/>
          </p:cNvSpPr>
          <p:nvPr>
            <p:ph type="sldNum" sz="quarter" idx="5"/>
          </p:nvPr>
        </p:nvSpPr>
        <p:spPr/>
        <p:txBody>
          <a:bodyPr/>
          <a:lstStyle/>
          <a:p>
            <a:fld id="{73C46255-B0A8-41CF-A15B-EB86725FC229}" type="slidenum">
              <a:rPr lang="en-GB" smtClean="0"/>
              <a:t>4</a:t>
            </a:fld>
            <a:endParaRPr lang="en-GB"/>
          </a:p>
        </p:txBody>
      </p:sp>
    </p:spTree>
    <p:extLst>
      <p:ext uri="{BB962C8B-B14F-4D97-AF65-F5344CB8AC3E}">
        <p14:creationId xmlns:p14="http://schemas.microsoft.com/office/powerpoint/2010/main" val="410574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Så, hva skjedde den 2. desember 2020?</a:t>
            </a:r>
          </a:p>
          <a:p>
            <a:r>
              <a:rPr lang="nb-NO" noProof="0" dirty="0"/>
              <a:t>Det skulle gjøres en tuningsjobb på turbingeneratoren (TG’en) for å redusere langsomme svingninger i mellomtrykksdamp og produsert strøm</a:t>
            </a:r>
          </a:p>
          <a:p>
            <a:r>
              <a:rPr lang="nb-NO" noProof="0" dirty="0"/>
              <a:t>Det var ingen utkobling av sikkerhetssystemer mens tuningen pågikk, så all maskinbeskyttelse var intakt</a:t>
            </a:r>
          </a:p>
          <a:p>
            <a:r>
              <a:rPr lang="nb-NO" noProof="0" dirty="0"/>
              <a:t>Kontrollrommet ble styrket med en ekstra operatør som kun skulle følge med å TG’en</a:t>
            </a:r>
          </a:p>
          <a:p>
            <a:r>
              <a:rPr lang="nb-NO" noProof="0" dirty="0"/>
              <a:t>Hvis det ble ustabilitet skulle operatøren manuelt trippe TG’en. En slik tripp ble ikke sett på som dramatisk, men noe som skjer eller blir utløst flere ganger i året. Kontrollromsoperatører trener også på dette i simulator. </a:t>
            </a:r>
          </a:p>
          <a:p>
            <a:r>
              <a:rPr lang="nb-NO" noProof="0" dirty="0"/>
              <a:t>Da regulering av TG’en ble ustabil valgte operatøren å trippe TG’en manuelt. Dette var helt i tråd med planen for tuningen</a:t>
            </a:r>
          </a:p>
          <a:p>
            <a:r>
              <a:rPr lang="nb-NO" noProof="0" dirty="0"/>
              <a:t>Innløpsventilen for høytrykks damp og kontrollventiler for høy- og lavtrykk ble automatisk stengt, og lasten fra generatoren (ca. 20 MW) ble koblet fra. </a:t>
            </a:r>
            <a:r>
              <a:rPr lang="nb-NO" noProof="0" dirty="0" err="1"/>
              <a:t>Frakobling</a:t>
            </a:r>
            <a:r>
              <a:rPr lang="nb-NO" noProof="0" dirty="0"/>
              <a:t> av last skjer momentant – med elektriske brytere, mens kontrollventilene bruker lengre tid på å stenge – her snakker vi om sekunder</a:t>
            </a:r>
          </a:p>
          <a:p>
            <a:r>
              <a:rPr lang="nb-NO" noProof="0" dirty="0"/>
              <a:t>Imidlertid fortsatt TG’en å øke hastighet, og nådde høy-alarm etter 3 sekunder og høy-høy etter 7 sek</a:t>
            </a:r>
            <a:br>
              <a:rPr lang="nb-NO" noProof="0" dirty="0"/>
            </a:br>
            <a:r>
              <a:rPr lang="nb-NO" noProof="0" dirty="0"/>
              <a:t>Etter </a:t>
            </a:r>
            <a:r>
              <a:rPr lang="nb-NO" noProof="0" dirty="0" err="1"/>
              <a:t>ca</a:t>
            </a:r>
            <a:r>
              <a:rPr lang="nb-NO" noProof="0" dirty="0"/>
              <a:t> et halvt minutt var hastigheten utenfor måleområdet på 134 % overspeed. Men granskingsgruppen mener at hastigheten har vært vesentlig høyere, kanskje opp mot dobbel hastighet. Dette har blitt bekreftet av beregninger produsenten has gjort</a:t>
            </a:r>
            <a:br>
              <a:rPr lang="nb-NO" noProof="0" dirty="0"/>
            </a:br>
            <a:r>
              <a:rPr lang="nb-NO" noProof="0" dirty="0"/>
              <a:t>Den mekaniske koblingen mellom dampturbinen og et gir havarerte 7 minutter etter trippen</a:t>
            </a:r>
          </a:p>
          <a:p>
            <a:r>
              <a:rPr lang="nb-NO" noProof="0" dirty="0"/>
              <a:t>Dette slynget tunge metalldeler i en stående sirkel rundt koblingen. Noen deler gikk gjennom taket på kompressorhuset (17 meter over koblingen), flere skadet utstyr rett ved, blant annet en rørlinje som forsynte dampturbinen med smøreolje. Det oppsto en lekkasje av smøreolje som er beregnet til 5 kg/sekund, og denne oljen ble raskt antent, og det oppsto en brann som vi så på videoen i starten. Andre deler traff synteseanlegget som liger </a:t>
            </a:r>
            <a:r>
              <a:rPr lang="nb-NO" noProof="0" dirty="0" err="1"/>
              <a:t>ca</a:t>
            </a:r>
            <a:r>
              <a:rPr lang="nb-NO" noProof="0" dirty="0"/>
              <a:t> 15 meter mot sør, mens andre deler gikk ut gjennom nordveggen</a:t>
            </a:r>
          </a:p>
        </p:txBody>
      </p:sp>
      <p:sp>
        <p:nvSpPr>
          <p:cNvPr id="4" name="Slide Number Placeholder 3"/>
          <p:cNvSpPr>
            <a:spLocks noGrp="1"/>
          </p:cNvSpPr>
          <p:nvPr>
            <p:ph type="sldNum" sz="quarter" idx="5"/>
          </p:nvPr>
        </p:nvSpPr>
        <p:spPr/>
        <p:txBody>
          <a:bodyPr/>
          <a:lstStyle/>
          <a:p>
            <a:fld id="{73C46255-B0A8-41CF-A15B-EB86725FC229}" type="slidenum">
              <a:rPr lang="en-GB" smtClean="0"/>
              <a:t>5</a:t>
            </a:fld>
            <a:endParaRPr lang="en-GB"/>
          </a:p>
        </p:txBody>
      </p:sp>
    </p:spTree>
    <p:extLst>
      <p:ext uri="{BB962C8B-B14F-4D97-AF65-F5344CB8AC3E}">
        <p14:creationId xmlns:p14="http://schemas.microsoft.com/office/powerpoint/2010/main" val="347836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Til venstre ser vi dampturbinen, til høyre er giret. Koblingen mellom dem er borte. Som dere kan se har temperaturen vært så høy at for eksempel deler av aluminium har smeltet fra varmen</a:t>
            </a:r>
          </a:p>
        </p:txBody>
      </p:sp>
      <p:sp>
        <p:nvSpPr>
          <p:cNvPr id="4" name="Slide Number Placeholder 3"/>
          <p:cNvSpPr>
            <a:spLocks noGrp="1"/>
          </p:cNvSpPr>
          <p:nvPr>
            <p:ph type="sldNum" sz="quarter" idx="5"/>
          </p:nvPr>
        </p:nvSpPr>
        <p:spPr/>
        <p:txBody>
          <a:bodyPr/>
          <a:lstStyle/>
          <a:p>
            <a:fld id="{73C46255-B0A8-41CF-A15B-EB86725FC229}" type="slidenum">
              <a:rPr lang="en-GB" smtClean="0"/>
              <a:t>6</a:t>
            </a:fld>
            <a:endParaRPr lang="en-GB"/>
          </a:p>
        </p:txBody>
      </p:sp>
    </p:spTree>
    <p:extLst>
      <p:ext uri="{BB962C8B-B14F-4D97-AF65-F5344CB8AC3E}">
        <p14:creationId xmlns:p14="http://schemas.microsoft.com/office/powerpoint/2010/main" val="154439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Hva kunne skjedd dersom folk hadde blitt truffet av delene som ble slynget ut da koblingen havarerte?</a:t>
            </a:r>
          </a:p>
          <a:p>
            <a:r>
              <a:rPr lang="nb-NO" noProof="0" dirty="0"/>
              <a:t>Fra intervjuer og CCTV opptak har vi hørt om og sett bevegelse rundt kompressorhuset både </a:t>
            </a:r>
            <a:r>
              <a:rPr lang="nb-NO" b="1" noProof="0" dirty="0"/>
              <a:t>før</a:t>
            </a:r>
            <a:r>
              <a:rPr lang="nb-NO" noProof="0" dirty="0"/>
              <a:t> trippen og i perioden fra tripp til koblingshavariet</a:t>
            </a:r>
          </a:p>
          <a:p>
            <a:r>
              <a:rPr lang="nb-NO" noProof="0" dirty="0"/>
              <a:t>Noen av disse jobbet rett på utsiden av veggen til kompressorhuset, andre var på inspeksjonsrunder. I tillegg kom det til operatører for å følge med på utrulling av TG’en etter tripp.</a:t>
            </a:r>
          </a:p>
          <a:p>
            <a:r>
              <a:rPr lang="nb-NO" noProof="0" dirty="0"/>
              <a:t>På en senere slide har vi oppsummert </a:t>
            </a:r>
            <a:r>
              <a:rPr lang="nb-NO" b="1" noProof="0" dirty="0"/>
              <a:t>hvor</a:t>
            </a:r>
            <a:r>
              <a:rPr lang="nb-NO" noProof="0" dirty="0"/>
              <a:t> og hvor </a:t>
            </a:r>
            <a:r>
              <a:rPr lang="nb-NO" b="1" noProof="0" dirty="0"/>
              <a:t>mange</a:t>
            </a:r>
            <a:r>
              <a:rPr lang="nb-NO" noProof="0" dirty="0"/>
              <a:t> som var tilstede i området fra kl 14 til havariet kl 14:38</a:t>
            </a:r>
          </a:p>
          <a:p>
            <a:r>
              <a:rPr lang="nb-NO" noProof="0" dirty="0"/>
              <a:t>I pallen på bildet har vi en samling av noen av de delene som ble funnet etter hendelsen.</a:t>
            </a:r>
          </a:p>
          <a:p>
            <a:r>
              <a:rPr lang="nb-NO" noProof="0" dirty="0"/>
              <a:t>Dere har kanskje hørt om grenseverdien for </a:t>
            </a:r>
            <a:r>
              <a:rPr lang="nb-NO" b="1" noProof="0" dirty="0"/>
              <a:t>potensiell </a:t>
            </a:r>
            <a:r>
              <a:rPr lang="nb-NO" noProof="0" dirty="0"/>
              <a:t>energi for fallende gjenstander. I Equinor er grenseverdien for mulig dødsfall dersom noen blir truffet av en fallende gjenstand satt til 120 Joule, for eksempel noe som veier 12 kg og faller 1 meter, eller noe som veier 3 kg og faller 4 meter. </a:t>
            </a:r>
          </a:p>
          <a:p>
            <a:r>
              <a:rPr lang="nb-NO" noProof="0" dirty="0"/>
              <a:t>Granskingsgruppen har så beregnet den </a:t>
            </a:r>
            <a:r>
              <a:rPr lang="nb-NO" b="1" noProof="0" dirty="0"/>
              <a:t>kinetiske</a:t>
            </a:r>
            <a:r>
              <a:rPr lang="nb-NO" noProof="0" dirty="0"/>
              <a:t> energien, altså bevegelsesenergien, for noe som veier 10 kg, og roterer i en sirkel med diameter 0,5 meter (det samme som koblingen) med en rotasjonshastighet på 6300 RPM, omtrent der sensoren kom ut av måleområdet. Resultatet er 138 </a:t>
            </a:r>
            <a:r>
              <a:rPr lang="nb-NO" b="1" noProof="0" dirty="0"/>
              <a:t>kilo</a:t>
            </a:r>
            <a:r>
              <a:rPr lang="nb-NO" noProof="0" dirty="0"/>
              <a:t> Joule, det vil si mer enn 1 000 ganger grenseverdien for at en fallende gjenstand blir klassifisert som mulig dødsfall</a:t>
            </a:r>
          </a:p>
        </p:txBody>
      </p:sp>
      <p:sp>
        <p:nvSpPr>
          <p:cNvPr id="4" name="Slide Number Placeholder 3"/>
          <p:cNvSpPr>
            <a:spLocks noGrp="1"/>
          </p:cNvSpPr>
          <p:nvPr>
            <p:ph type="sldNum" sz="quarter" idx="5"/>
          </p:nvPr>
        </p:nvSpPr>
        <p:spPr/>
        <p:txBody>
          <a:bodyPr/>
          <a:lstStyle/>
          <a:p>
            <a:fld id="{73C46255-B0A8-41CF-A15B-EB86725FC229}" type="slidenum">
              <a:rPr lang="en-GB" smtClean="0"/>
              <a:t>7</a:t>
            </a:fld>
            <a:endParaRPr lang="en-GB"/>
          </a:p>
        </p:txBody>
      </p:sp>
    </p:spTree>
    <p:extLst>
      <p:ext uri="{BB962C8B-B14F-4D97-AF65-F5344CB8AC3E}">
        <p14:creationId xmlns:p14="http://schemas.microsoft.com/office/powerpoint/2010/main" val="113114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Bildet til venstre viser hull i gjerdet mot sjø, ca. 80 meter fra nordveggen til kompressorhuset.</a:t>
            </a:r>
          </a:p>
          <a:p>
            <a:endParaRPr lang="nb-NO" noProof="0" dirty="0"/>
          </a:p>
          <a:p>
            <a:r>
              <a:rPr lang="nb-NO" noProof="0" dirty="0"/>
              <a:t>Bildet til høyre viser minst 14 hull i nordveggen, sannsynligvis skadet fra delene som ble slynget ut. Et ca. 10 cm hull (gul oval) har rett og slett blitt stanset ut av en H-bjelke, nesten som om man hadde brukt et kjøkkenredskap for å fjerne kjernehuset i et eple</a:t>
            </a:r>
          </a:p>
        </p:txBody>
      </p:sp>
      <p:sp>
        <p:nvSpPr>
          <p:cNvPr id="4" name="Slide Number Placeholder 3"/>
          <p:cNvSpPr>
            <a:spLocks noGrp="1"/>
          </p:cNvSpPr>
          <p:nvPr>
            <p:ph type="sldNum" sz="quarter" idx="5"/>
          </p:nvPr>
        </p:nvSpPr>
        <p:spPr/>
        <p:txBody>
          <a:bodyPr/>
          <a:lstStyle/>
          <a:p>
            <a:fld id="{73C46255-B0A8-41CF-A15B-EB86725FC229}" type="slidenum">
              <a:rPr lang="en-GB" smtClean="0"/>
              <a:t>8</a:t>
            </a:fld>
            <a:endParaRPr lang="en-GB"/>
          </a:p>
        </p:txBody>
      </p:sp>
    </p:spTree>
    <p:extLst>
      <p:ext uri="{BB962C8B-B14F-4D97-AF65-F5344CB8AC3E}">
        <p14:creationId xmlns:p14="http://schemas.microsoft.com/office/powerpoint/2010/main" val="152940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Sirkler med tall viser antall folk som beveger seg, pilen viser retningen de gikk. Firkanten nederst viser biler som har kjørt på veien som går foran kompressorhuset. Her er koblingen som havarerte (</a:t>
            </a:r>
            <a:r>
              <a:rPr lang="nb-NO" b="1" noProof="0" dirty="0"/>
              <a:t>vis med laserpekeren</a:t>
            </a:r>
            <a:r>
              <a:rPr lang="nb-NO" noProof="0" dirty="0"/>
              <a:t>)</a:t>
            </a:r>
          </a:p>
        </p:txBody>
      </p:sp>
      <p:sp>
        <p:nvSpPr>
          <p:cNvPr id="4" name="Slide Number Placeholder 3"/>
          <p:cNvSpPr>
            <a:spLocks noGrp="1"/>
          </p:cNvSpPr>
          <p:nvPr>
            <p:ph type="sldNum" sz="quarter" idx="5"/>
          </p:nvPr>
        </p:nvSpPr>
        <p:spPr/>
        <p:txBody>
          <a:bodyPr/>
          <a:lstStyle/>
          <a:p>
            <a:fld id="{73C46255-B0A8-41CF-A15B-EB86725FC229}" type="slidenum">
              <a:rPr lang="en-GB" smtClean="0"/>
              <a:t>9</a:t>
            </a:fld>
            <a:endParaRPr lang="en-GB"/>
          </a:p>
        </p:txBody>
      </p:sp>
    </p:spTree>
    <p:extLst>
      <p:ext uri="{BB962C8B-B14F-4D97-AF65-F5344CB8AC3E}">
        <p14:creationId xmlns:p14="http://schemas.microsoft.com/office/powerpoint/2010/main" val="681726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12646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82796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2007542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38538" cy="4216127"/>
          </a:xfrm>
        </p:spPr>
        <p:txBody>
          <a:bodyPr lIns="72000" rIns="7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61641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dirty="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21175" y="2642836"/>
            <a:ext cx="3538538"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21175" y="2023519"/>
            <a:ext cx="3538912"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Tree>
    <p:extLst>
      <p:ext uri="{BB962C8B-B14F-4D97-AF65-F5344CB8AC3E}">
        <p14:creationId xmlns:p14="http://schemas.microsoft.com/office/powerpoint/2010/main" val="3150686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dirty="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905392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90714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32850" y="806482"/>
            <a:ext cx="2663825" cy="1762125"/>
          </a:xfrm>
        </p:spPr>
        <p:txBody>
          <a:bodyPr lIns="180000" tIns="180000" anchor="b"/>
          <a:lstStyle>
            <a:lvl1pPr>
              <a:lnSpc>
                <a:spcPct val="100000"/>
              </a:lnSpc>
              <a:defRPr sz="2400"/>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8064502"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31255" y="2653642"/>
            <a:ext cx="2665420"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134511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dirty="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dirty="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38538" cy="1760538"/>
          </a:xfrm>
        </p:spPr>
        <p:txBody>
          <a:bodyPr/>
          <a:lstStyle/>
          <a:p>
            <a:r>
              <a:rPr lang="en-US" noProof="0"/>
              <a:t>Click icon to add picture</a:t>
            </a:r>
            <a:endParaRPr lang="en-GB" noProof="0" dirty="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dirty="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6" y="3869084"/>
            <a:ext cx="3552824"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1176" y="3869084"/>
            <a:ext cx="3538537"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1175" y="4480272"/>
            <a:ext cx="353853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248023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dirty="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897568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dirty="0"/>
              <a:t>  |  </a:t>
            </a:r>
            <a:endParaRPr lang="en-GB" noProof="0" dirty="0"/>
          </a:p>
        </p:txBody>
      </p:sp>
    </p:spTree>
    <p:extLst>
      <p:ext uri="{BB962C8B-B14F-4D97-AF65-F5344CB8AC3E}">
        <p14:creationId xmlns:p14="http://schemas.microsoft.com/office/powerpoint/2010/main" val="396876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87255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dirty="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dirty="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dirty="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dirty="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0266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52120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26597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00775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dirty="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73397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381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556241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9910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dirty="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413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dirty="0"/>
              <a:t>  |  </a:t>
            </a:r>
            <a:endParaRPr lang="en-GB" noProof="0" dirty="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dirty="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dirty="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dirty="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dirty="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dirty="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116136005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3" r:id="rId3"/>
    <p:sldLayoutId id="2147483664" r:id="rId4"/>
    <p:sldLayoutId id="2147483666" r:id="rId5"/>
    <p:sldLayoutId id="2147483667" r:id="rId6"/>
    <p:sldLayoutId id="2147483660" r:id="rId7"/>
    <p:sldLayoutId id="2147483661" r:id="rId8"/>
    <p:sldLayoutId id="2147483662" r:id="rId9"/>
    <p:sldLayoutId id="2147483650" r:id="rId10"/>
    <p:sldLayoutId id="2147483652" r:id="rId11"/>
    <p:sldLayoutId id="2147483668" r:id="rId12"/>
    <p:sldLayoutId id="2147483673" r:id="rId13"/>
    <p:sldLayoutId id="2147483656" r:id="rId14"/>
    <p:sldLayoutId id="2147483657" r:id="rId15"/>
    <p:sldLayoutId id="2147483672" r:id="rId16"/>
    <p:sldLayoutId id="2147483669" r:id="rId17"/>
    <p:sldLayoutId id="2147483654" r:id="rId18"/>
    <p:sldLayoutId id="2147483655" r:id="rId19"/>
    <p:sldLayoutId id="2147483674" r:id="rId20"/>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guide id="3" orient="horz" pos="4127" userDrawn="1">
          <p15:clr>
            <a:srgbClr val="F26B43"/>
          </p15:clr>
        </p15:guide>
        <p15:guide id="4" orient="horz" pos="504" userDrawn="1">
          <p15:clr>
            <a:srgbClr val="F26B43"/>
          </p15:clr>
        </p15:guide>
        <p15:guide id="5" orient="horz" pos="845" userDrawn="1">
          <p15:clr>
            <a:srgbClr val="F26B43"/>
          </p15:clr>
        </p15:guide>
        <p15:guide id="6" orient="horz" pos="890" userDrawn="1">
          <p15:clr>
            <a:srgbClr val="F26B43"/>
          </p15:clr>
        </p15:guide>
        <p15:guide id="7" orient="horz" pos="1230" userDrawn="1">
          <p15:clr>
            <a:srgbClr val="F26B43"/>
          </p15:clr>
        </p15:guide>
        <p15:guide id="8" orient="horz" pos="1275" userDrawn="1">
          <p15:clr>
            <a:srgbClr val="F26B43"/>
          </p15:clr>
        </p15:guide>
        <p15:guide id="9" orient="horz" pos="1616" userDrawn="1">
          <p15:clr>
            <a:srgbClr val="F26B43"/>
          </p15:clr>
        </p15:guide>
        <p15:guide id="10" orient="horz" pos="1661" userDrawn="1">
          <p15:clr>
            <a:srgbClr val="F26B43"/>
          </p15:clr>
        </p15:guide>
        <p15:guide id="11" orient="horz" pos="2001" userDrawn="1">
          <p15:clr>
            <a:srgbClr val="F26B43"/>
          </p15:clr>
        </p15:guide>
        <p15:guide id="12" orient="horz" pos="2387" userDrawn="1">
          <p15:clr>
            <a:srgbClr val="F26B43"/>
          </p15:clr>
        </p15:guide>
        <p15:guide id="13" orient="horz" pos="2047" userDrawn="1">
          <p15:clr>
            <a:srgbClr val="F26B43"/>
          </p15:clr>
        </p15:guide>
        <p15:guide id="14" orient="horz" pos="2432" userDrawn="1">
          <p15:clr>
            <a:srgbClr val="F26B43"/>
          </p15:clr>
        </p15:guide>
        <p15:guide id="15" orient="horz" pos="2818" userDrawn="1">
          <p15:clr>
            <a:srgbClr val="F26B43"/>
          </p15:clr>
        </p15:guide>
        <p15:guide id="16" orient="horz" pos="2772" userDrawn="1">
          <p15:clr>
            <a:srgbClr val="F26B43"/>
          </p15:clr>
        </p15:guide>
        <p15:guide id="17" orient="horz" pos="3158" userDrawn="1">
          <p15:clr>
            <a:srgbClr val="F26B43"/>
          </p15:clr>
        </p15:guide>
        <p15:guide id="18" orient="horz" pos="3203" userDrawn="1">
          <p15:clr>
            <a:srgbClr val="F26B43"/>
          </p15:clr>
        </p15:guide>
        <p15:guide id="19" orient="horz" pos="3543" userDrawn="1">
          <p15:clr>
            <a:srgbClr val="F26B43"/>
          </p15:clr>
        </p15:guide>
        <p15:guide id="20" orient="horz" pos="3589" userDrawn="1">
          <p15:clr>
            <a:srgbClr val="F26B43"/>
          </p15:clr>
        </p15:guide>
        <p15:guide id="21" orient="horz" pos="3929" userDrawn="1">
          <p15:clr>
            <a:srgbClr val="F26B43"/>
          </p15:clr>
        </p15:guide>
        <p15:guide id="22" pos="6698" userDrawn="1">
          <p15:clr>
            <a:srgbClr val="F26B43"/>
          </p15:clr>
        </p15:guide>
        <p15:guide id="23" pos="6652" userDrawn="1">
          <p15:clr>
            <a:srgbClr val="F26B43"/>
          </p15:clr>
        </p15:guide>
        <p15:guide id="24" pos="6131" userDrawn="1">
          <p15:clr>
            <a:srgbClr val="F26B43"/>
          </p15:clr>
        </p15:guide>
        <p15:guide id="25" pos="6085" userDrawn="1">
          <p15:clr>
            <a:srgbClr val="F26B43"/>
          </p15:clr>
        </p15:guide>
        <p15:guide id="26" pos="5564" userDrawn="1">
          <p15:clr>
            <a:srgbClr val="F26B43"/>
          </p15:clr>
        </p15:guide>
        <p15:guide id="27" pos="5518" userDrawn="1">
          <p15:clr>
            <a:srgbClr val="F26B43"/>
          </p15:clr>
        </p15:guide>
        <p15:guide id="28" pos="4997" userDrawn="1">
          <p15:clr>
            <a:srgbClr val="F26B43"/>
          </p15:clr>
        </p15:guide>
        <p15:guide id="29" pos="4951" userDrawn="1">
          <p15:clr>
            <a:srgbClr val="F26B43"/>
          </p15:clr>
        </p15:guide>
        <p15:guide id="30" pos="4430" userDrawn="1">
          <p15:clr>
            <a:srgbClr val="F26B43"/>
          </p15:clr>
        </p15:guide>
        <p15:guide id="31" pos="4384" userDrawn="1">
          <p15:clr>
            <a:srgbClr val="F26B43"/>
          </p15:clr>
        </p15:guide>
        <p15:guide id="32" pos="3863" userDrawn="1">
          <p15:clr>
            <a:srgbClr val="F26B43"/>
          </p15:clr>
        </p15:guide>
        <p15:guide id="33" pos="3817" userDrawn="1">
          <p15:clr>
            <a:srgbClr val="F26B43"/>
          </p15:clr>
        </p15:guide>
        <p15:guide id="34" pos="3292" userDrawn="1">
          <p15:clr>
            <a:srgbClr val="F26B43"/>
          </p15:clr>
        </p15:guide>
        <p15:guide id="35" pos="3246" userDrawn="1">
          <p15:clr>
            <a:srgbClr val="F26B43"/>
          </p15:clr>
        </p15:guide>
        <p15:guide id="36" pos="2722" userDrawn="1">
          <p15:clr>
            <a:srgbClr val="F26B43"/>
          </p15:clr>
        </p15:guide>
        <p15:guide id="37" pos="2676" userDrawn="1">
          <p15:clr>
            <a:srgbClr val="F26B43"/>
          </p15:clr>
        </p15:guide>
        <p15:guide id="38" pos="2150" userDrawn="1">
          <p15:clr>
            <a:srgbClr val="F26B43"/>
          </p15:clr>
        </p15:guide>
        <p15:guide id="39" pos="2105" userDrawn="1">
          <p15:clr>
            <a:srgbClr val="F26B43"/>
          </p15:clr>
        </p15:guide>
        <p15:guide id="40" pos="1578" userDrawn="1">
          <p15:clr>
            <a:srgbClr val="F26B43"/>
          </p15:clr>
        </p15:guide>
        <p15:guide id="41" pos="1534" userDrawn="1">
          <p15:clr>
            <a:srgbClr val="F26B43"/>
          </p15:clr>
        </p15:guide>
        <p15:guide id="42" pos="1028" userDrawn="1">
          <p15:clr>
            <a:srgbClr val="F26B43"/>
          </p15:clr>
        </p15:guide>
        <p15:guide id="43" pos="98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90BF16-7070-4A95-9AEF-55DBC958E75E}"/>
              </a:ext>
            </a:extLst>
          </p:cNvPr>
          <p:cNvSpPr txBox="1">
            <a:spLocks/>
          </p:cNvSpPr>
          <p:nvPr userDrawn="1"/>
        </p:nvSpPr>
        <p:spPr>
          <a:xfrm>
            <a:off x="695325" y="811227"/>
            <a:ext cx="10801350" cy="1145313"/>
          </a:xfrm>
          <a:prstGeom prst="rect">
            <a:avLst/>
          </a:prstGeom>
        </p:spPr>
        <p:txBody>
          <a:bodyPr vert="horz" lIns="0" tIns="252000" rIns="0" bIns="14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mj-lt"/>
                <a:ea typeface="+mj-ea"/>
                <a:cs typeface="+mj-cs"/>
              </a:rPr>
              <a:t>Communication tool-box</a:t>
            </a:r>
          </a:p>
        </p:txBody>
      </p:sp>
      <p:sp>
        <p:nvSpPr>
          <p:cNvPr id="9" name="TextBox 8">
            <a:extLst>
              <a:ext uri="{FF2B5EF4-FFF2-40B4-BE49-F238E27FC236}">
                <a16:creationId xmlns:a16="http://schemas.microsoft.com/office/drawing/2014/main" id="{B372C405-F956-4F94-95E2-A22E0C6C22EA}"/>
              </a:ext>
            </a:extLst>
          </p:cNvPr>
          <p:cNvSpPr txBox="1"/>
          <p:nvPr userDrawn="1"/>
        </p:nvSpPr>
        <p:spPr>
          <a:xfrm>
            <a:off x="666964" y="1609946"/>
            <a:ext cx="3444240" cy="2523768"/>
          </a:xfrm>
          <a:prstGeom prst="rect">
            <a:avLst/>
          </a:prstGeom>
          <a:noFill/>
        </p:spPr>
        <p:txBody>
          <a:bodyPr wrap="square" rtlCol="0">
            <a:spAutoFit/>
          </a:bodyPr>
          <a:lstStyle/>
          <a:p>
            <a:r>
              <a:rPr lang="en-GB" sz="1400" u="sng" noProof="0" dirty="0">
                <a:latin typeface="Equinor Medium" panose="020B0603050302040203" pitchFamily="34" charset="0"/>
              </a:rPr>
              <a:t>Font faces:</a:t>
            </a:r>
            <a:br>
              <a:rPr lang="en-GB" sz="1400" u="sng" noProof="0" dirty="0">
                <a:latin typeface="Equinor Medium" panose="020B0603050302040203" pitchFamily="34" charset="0"/>
              </a:rPr>
            </a:br>
            <a:endParaRPr lang="en-GB" sz="1400" u="sng" noProof="0" dirty="0">
              <a:latin typeface="Equinor Medium" panose="020B0603050302040203" pitchFamily="34" charset="0"/>
            </a:endParaRPr>
          </a:p>
          <a:p>
            <a:r>
              <a:rPr lang="en-GB" sz="1400" noProof="0" dirty="0">
                <a:latin typeface="Equinor Light" panose="020B0303050302040203" pitchFamily="34" charset="0"/>
              </a:rPr>
              <a:t>Equinor Light</a:t>
            </a:r>
          </a:p>
          <a:p>
            <a:r>
              <a:rPr lang="en-GB" sz="1400" i="1" noProof="0" dirty="0">
                <a:latin typeface="Equinor Light" panose="020B0303050302040203" pitchFamily="34" charset="0"/>
              </a:rPr>
              <a:t>Equinor Light Italic</a:t>
            </a:r>
          </a:p>
          <a:p>
            <a:r>
              <a:rPr lang="en-GB" sz="1400" noProof="0" dirty="0">
                <a:latin typeface="Equinor" panose="020B0503050302040203" pitchFamily="34" charset="0"/>
              </a:rPr>
              <a:t>Equinor</a:t>
            </a:r>
            <a:r>
              <a:rPr lang="en-GB" sz="1400" noProof="0" dirty="0">
                <a:latin typeface="Equinor Medium" panose="020B0603050302040203" pitchFamily="34" charset="0"/>
              </a:rPr>
              <a:t> </a:t>
            </a:r>
          </a:p>
          <a:p>
            <a:r>
              <a:rPr lang="en-GB" sz="1400" i="1" noProof="0" dirty="0">
                <a:latin typeface="Equinor" panose="020B0503050302040203" pitchFamily="34" charset="0"/>
              </a:rPr>
              <a:t>Equinor Italic</a:t>
            </a:r>
          </a:p>
          <a:p>
            <a:r>
              <a:rPr lang="en-GB" sz="1400" noProof="0" dirty="0">
                <a:latin typeface="Equinor Medium" panose="020B0603050302040203" pitchFamily="34" charset="0"/>
              </a:rPr>
              <a:t>Equinor Medium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noProof="0" dirty="0">
                <a:latin typeface="Equinor Medium" panose="020B0603050302040203" pitchFamily="34" charset="0"/>
              </a:rPr>
              <a:t>Equinor Medium Italic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dirty="0">
                <a:latin typeface="Equinor" panose="020B0503050302040203" pitchFamily="34" charset="0"/>
              </a:rPr>
              <a:t>Equinor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noProof="0" dirty="0">
                <a:latin typeface="Equinor" panose="020B0503050302040203" pitchFamily="34" charset="0"/>
              </a:rPr>
              <a:t>Equinor Bold Italic</a:t>
            </a:r>
          </a:p>
          <a:p>
            <a:endParaRPr lang="en-GB" noProof="0" dirty="0">
              <a:latin typeface="Equinor Medium" panose="020B0603050302040203" pitchFamily="34" charset="0"/>
            </a:endParaRPr>
          </a:p>
        </p:txBody>
      </p:sp>
      <p:grpSp>
        <p:nvGrpSpPr>
          <p:cNvPr id="28" name="Group 27">
            <a:extLst>
              <a:ext uri="{FF2B5EF4-FFF2-40B4-BE49-F238E27FC236}">
                <a16:creationId xmlns:a16="http://schemas.microsoft.com/office/drawing/2014/main" id="{6E871A84-19A0-4D1E-BC15-ED08483A3D9C}"/>
              </a:ext>
            </a:extLst>
          </p:cNvPr>
          <p:cNvGrpSpPr/>
          <p:nvPr userDrawn="1"/>
        </p:nvGrpSpPr>
        <p:grpSpPr>
          <a:xfrm rot="16200000">
            <a:off x="5311920" y="3858410"/>
            <a:ext cx="155539" cy="3491812"/>
            <a:chOff x="12302028" y="3266863"/>
            <a:chExt cx="155539" cy="3491812"/>
          </a:xfrm>
        </p:grpSpPr>
        <p:sp>
          <p:nvSpPr>
            <p:cNvPr id="29" name="Rectangle 174">
              <a:extLst>
                <a:ext uri="{FF2B5EF4-FFF2-40B4-BE49-F238E27FC236}">
                  <a16:creationId xmlns:a16="http://schemas.microsoft.com/office/drawing/2014/main" id="{A6469B5F-4243-40A6-B790-990F0B7009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Rectangle 175">
              <a:extLst>
                <a:ext uri="{FF2B5EF4-FFF2-40B4-BE49-F238E27FC236}">
                  <a16:creationId xmlns:a16="http://schemas.microsoft.com/office/drawing/2014/main" id="{600BBC0C-BBF9-4EE3-928D-C9823B9F2D7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176">
              <a:extLst>
                <a:ext uri="{FF2B5EF4-FFF2-40B4-BE49-F238E27FC236}">
                  <a16:creationId xmlns:a16="http://schemas.microsoft.com/office/drawing/2014/main" id="{AC68E2CA-89F0-4BC3-9D6E-336A804F0869}"/>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Rectangle 189">
              <a:extLst>
                <a:ext uri="{FF2B5EF4-FFF2-40B4-BE49-F238E27FC236}">
                  <a16:creationId xmlns:a16="http://schemas.microsoft.com/office/drawing/2014/main" id="{E02A70F8-9D1F-487E-856D-F1FB99780EB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3" name="Rectangle 190">
              <a:extLst>
                <a:ext uri="{FF2B5EF4-FFF2-40B4-BE49-F238E27FC236}">
                  <a16:creationId xmlns:a16="http://schemas.microsoft.com/office/drawing/2014/main" id="{9A8CB52E-02BF-474B-BC66-1C1781AECB86}"/>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4" name="Rectangle 191">
              <a:extLst>
                <a:ext uri="{FF2B5EF4-FFF2-40B4-BE49-F238E27FC236}">
                  <a16:creationId xmlns:a16="http://schemas.microsoft.com/office/drawing/2014/main" id="{8D82A21A-FC2A-4320-BCBC-78ED385C486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83">
              <a:extLst>
                <a:ext uri="{FF2B5EF4-FFF2-40B4-BE49-F238E27FC236}">
                  <a16:creationId xmlns:a16="http://schemas.microsoft.com/office/drawing/2014/main" id="{70F6F0D5-E83D-4CFD-885F-C7482095362F}"/>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73">
              <a:extLst>
                <a:ext uri="{FF2B5EF4-FFF2-40B4-BE49-F238E27FC236}">
                  <a16:creationId xmlns:a16="http://schemas.microsoft.com/office/drawing/2014/main" id="{39B7CEC3-F6A5-4240-8C5C-10FBBF13F532}"/>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56">
              <a:extLst>
                <a:ext uri="{FF2B5EF4-FFF2-40B4-BE49-F238E27FC236}">
                  <a16:creationId xmlns:a16="http://schemas.microsoft.com/office/drawing/2014/main" id="{8E7FBAAD-8890-468C-A8FD-6B9BED67FE4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57">
              <a:extLst>
                <a:ext uri="{FF2B5EF4-FFF2-40B4-BE49-F238E27FC236}">
                  <a16:creationId xmlns:a16="http://schemas.microsoft.com/office/drawing/2014/main" id="{7B72734F-BDCF-47BE-AABE-473B29601546}"/>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158">
              <a:extLst>
                <a:ext uri="{FF2B5EF4-FFF2-40B4-BE49-F238E27FC236}">
                  <a16:creationId xmlns:a16="http://schemas.microsoft.com/office/drawing/2014/main" id="{01F224CA-86A3-44F8-B75A-B947B2A54F2A}"/>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0" name="Rectangle 156">
              <a:extLst>
                <a:ext uri="{FF2B5EF4-FFF2-40B4-BE49-F238E27FC236}">
                  <a16:creationId xmlns:a16="http://schemas.microsoft.com/office/drawing/2014/main" id="{9905F69B-B78B-4A18-A906-D8EE9CAA2507}"/>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1" name="Rectangle 157">
              <a:extLst>
                <a:ext uri="{FF2B5EF4-FFF2-40B4-BE49-F238E27FC236}">
                  <a16:creationId xmlns:a16="http://schemas.microsoft.com/office/drawing/2014/main" id="{AA8DBFA5-31AA-4EF6-8037-2C36B371594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58">
              <a:extLst>
                <a:ext uri="{FF2B5EF4-FFF2-40B4-BE49-F238E27FC236}">
                  <a16:creationId xmlns:a16="http://schemas.microsoft.com/office/drawing/2014/main" id="{675CE97D-1218-4E59-9398-3EA850E1587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74">
              <a:extLst>
                <a:ext uri="{FF2B5EF4-FFF2-40B4-BE49-F238E27FC236}">
                  <a16:creationId xmlns:a16="http://schemas.microsoft.com/office/drawing/2014/main" id="{75E88C9B-D637-42F4-9FB1-C45212B56901}"/>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75">
              <a:extLst>
                <a:ext uri="{FF2B5EF4-FFF2-40B4-BE49-F238E27FC236}">
                  <a16:creationId xmlns:a16="http://schemas.microsoft.com/office/drawing/2014/main" id="{819952C0-9780-45D8-ABC4-25A4558E2675}"/>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76">
              <a:extLst>
                <a:ext uri="{FF2B5EF4-FFF2-40B4-BE49-F238E27FC236}">
                  <a16:creationId xmlns:a16="http://schemas.microsoft.com/office/drawing/2014/main" id="{A4645481-7B55-4021-A1B1-5D2DF5873830}"/>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173">
              <a:extLst>
                <a:ext uri="{FF2B5EF4-FFF2-40B4-BE49-F238E27FC236}">
                  <a16:creationId xmlns:a16="http://schemas.microsoft.com/office/drawing/2014/main" id="{FE7694C8-5630-4885-B954-1E89C1C1AF7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996E59B1-2D41-426D-8587-E54D85D99797}"/>
              </a:ext>
            </a:extLst>
          </p:cNvPr>
          <p:cNvGrpSpPr/>
          <p:nvPr userDrawn="1"/>
        </p:nvGrpSpPr>
        <p:grpSpPr>
          <a:xfrm>
            <a:off x="3617016" y="2165024"/>
            <a:ext cx="3556369" cy="407815"/>
            <a:chOff x="4357445" y="2779972"/>
            <a:chExt cx="3556369" cy="407815"/>
          </a:xfrm>
        </p:grpSpPr>
        <p:sp>
          <p:nvSpPr>
            <p:cNvPr id="11" name="Rectangle 10">
              <a:extLst>
                <a:ext uri="{FF2B5EF4-FFF2-40B4-BE49-F238E27FC236}">
                  <a16:creationId xmlns:a16="http://schemas.microsoft.com/office/drawing/2014/main" id="{F04705C9-8233-4EFA-BFE5-4958D3DD768C}"/>
                </a:ext>
              </a:extLst>
            </p:cNvPr>
            <p:cNvSpPr/>
            <p:nvPr userDrawn="1"/>
          </p:nvSpPr>
          <p:spPr>
            <a:xfrm>
              <a:off x="4357445" y="2779972"/>
              <a:ext cx="294046" cy="407815"/>
            </a:xfrm>
            <a:prstGeom prst="rect">
              <a:avLst/>
            </a:pr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1</a:t>
              </a:r>
            </a:p>
          </p:txBody>
        </p:sp>
        <p:sp>
          <p:nvSpPr>
            <p:cNvPr id="47" name="Rectangle 46">
              <a:extLst>
                <a:ext uri="{FF2B5EF4-FFF2-40B4-BE49-F238E27FC236}">
                  <a16:creationId xmlns:a16="http://schemas.microsoft.com/office/drawing/2014/main" id="{463B42E7-FFF7-4300-856A-8BD9CD8B5BDD}"/>
                </a:ext>
              </a:extLst>
            </p:cNvPr>
            <p:cNvSpPr/>
            <p:nvPr userDrawn="1"/>
          </p:nvSpPr>
          <p:spPr>
            <a:xfrm>
              <a:off x="4655465" y="2779972"/>
              <a:ext cx="294046" cy="407815"/>
            </a:xfrm>
            <a:prstGeom prst="rect">
              <a:avLst/>
            </a:pr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2</a:t>
              </a:r>
            </a:p>
          </p:txBody>
        </p:sp>
        <p:sp>
          <p:nvSpPr>
            <p:cNvPr id="48" name="Rectangle 47">
              <a:extLst>
                <a:ext uri="{FF2B5EF4-FFF2-40B4-BE49-F238E27FC236}">
                  <a16:creationId xmlns:a16="http://schemas.microsoft.com/office/drawing/2014/main" id="{1EF10E8E-8189-4124-A424-DD74D91DF360}"/>
                </a:ext>
              </a:extLst>
            </p:cNvPr>
            <p:cNvSpPr/>
            <p:nvPr userDrawn="1"/>
          </p:nvSpPr>
          <p:spPr>
            <a:xfrm>
              <a:off x="4953484" y="2779972"/>
              <a:ext cx="294046" cy="407815"/>
            </a:xfrm>
            <a:prstGeom prst="rect">
              <a:avLst/>
            </a:prstGeom>
            <a:solidFill>
              <a:srgbClr val="91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3</a:t>
              </a:r>
            </a:p>
          </p:txBody>
        </p:sp>
        <p:sp>
          <p:nvSpPr>
            <p:cNvPr id="49" name="Rectangle 48">
              <a:extLst>
                <a:ext uri="{FF2B5EF4-FFF2-40B4-BE49-F238E27FC236}">
                  <a16:creationId xmlns:a16="http://schemas.microsoft.com/office/drawing/2014/main" id="{04F21D61-68B1-4BFF-BD7D-C67850210BE1}"/>
                </a:ext>
              </a:extLst>
            </p:cNvPr>
            <p:cNvSpPr/>
            <p:nvPr userDrawn="1"/>
          </p:nvSpPr>
          <p:spPr>
            <a:xfrm>
              <a:off x="5247531" y="2779972"/>
              <a:ext cx="294046" cy="407815"/>
            </a:xfrm>
            <a:prstGeom prst="rect">
              <a:avLst/>
            </a:prstGeom>
            <a:solidFill>
              <a:srgbClr val="BDC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4</a:t>
              </a:r>
            </a:p>
          </p:txBody>
        </p:sp>
        <p:sp>
          <p:nvSpPr>
            <p:cNvPr id="50" name="Rectangle 49">
              <a:extLst>
                <a:ext uri="{FF2B5EF4-FFF2-40B4-BE49-F238E27FC236}">
                  <a16:creationId xmlns:a16="http://schemas.microsoft.com/office/drawing/2014/main" id="{8C3A6A54-D5DD-4D52-9BDB-5895ED526705}"/>
                </a:ext>
              </a:extLst>
            </p:cNvPr>
            <p:cNvSpPr/>
            <p:nvPr userDrawn="1"/>
          </p:nvSpPr>
          <p:spPr>
            <a:xfrm>
              <a:off x="5541577" y="2779972"/>
              <a:ext cx="294046" cy="407815"/>
            </a:xfrm>
            <a:prstGeom prst="rect">
              <a:avLst/>
            </a:prstGeom>
            <a:solidFill>
              <a:srgbClr val="D5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5</a:t>
              </a:r>
            </a:p>
          </p:txBody>
        </p:sp>
        <p:sp>
          <p:nvSpPr>
            <p:cNvPr id="51" name="Rectangle 50">
              <a:extLst>
                <a:ext uri="{FF2B5EF4-FFF2-40B4-BE49-F238E27FC236}">
                  <a16:creationId xmlns:a16="http://schemas.microsoft.com/office/drawing/2014/main" id="{9574463D-DD8A-4041-88D0-11A5765A8A92}"/>
                </a:ext>
              </a:extLst>
            </p:cNvPr>
            <p:cNvSpPr/>
            <p:nvPr userDrawn="1"/>
          </p:nvSpPr>
          <p:spPr>
            <a:xfrm>
              <a:off x="5835623" y="2779972"/>
              <a:ext cx="294046" cy="407815"/>
            </a:xfrm>
            <a:prstGeom prst="rect">
              <a:avLst/>
            </a:prstGeom>
            <a:solidFill>
              <a:srgbClr val="EA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6</a:t>
              </a:r>
            </a:p>
          </p:txBody>
        </p:sp>
        <p:sp>
          <p:nvSpPr>
            <p:cNvPr id="52" name="Rectangle 51">
              <a:extLst>
                <a:ext uri="{FF2B5EF4-FFF2-40B4-BE49-F238E27FC236}">
                  <a16:creationId xmlns:a16="http://schemas.microsoft.com/office/drawing/2014/main" id="{8AC9ECC7-33D3-43AA-AB06-76A3CCD8EC9B}"/>
                </a:ext>
              </a:extLst>
            </p:cNvPr>
            <p:cNvSpPr/>
            <p:nvPr userDrawn="1"/>
          </p:nvSpPr>
          <p:spPr>
            <a:xfrm>
              <a:off x="6137616" y="2779972"/>
              <a:ext cx="294046" cy="407815"/>
            </a:xfrm>
            <a:prstGeom prst="rect">
              <a:avLst/>
            </a:pr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7</a:t>
              </a:r>
            </a:p>
          </p:txBody>
        </p:sp>
        <p:sp>
          <p:nvSpPr>
            <p:cNvPr id="53" name="Rectangle 52">
              <a:extLst>
                <a:ext uri="{FF2B5EF4-FFF2-40B4-BE49-F238E27FC236}">
                  <a16:creationId xmlns:a16="http://schemas.microsoft.com/office/drawing/2014/main" id="{60E154BD-7746-40E4-80EB-16FFAEFE6F2F}"/>
                </a:ext>
              </a:extLst>
            </p:cNvPr>
            <p:cNvSpPr/>
            <p:nvPr userDrawn="1"/>
          </p:nvSpPr>
          <p:spPr>
            <a:xfrm>
              <a:off x="6435636" y="2779972"/>
              <a:ext cx="294046" cy="407815"/>
            </a:xfrm>
            <a:prstGeom prst="rect">
              <a:avLst/>
            </a:prstGeom>
            <a:solidFill>
              <a:srgbClr val="4C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8</a:t>
              </a:r>
            </a:p>
          </p:txBody>
        </p:sp>
        <p:sp>
          <p:nvSpPr>
            <p:cNvPr id="54" name="Rectangle 53">
              <a:extLst>
                <a:ext uri="{FF2B5EF4-FFF2-40B4-BE49-F238E27FC236}">
                  <a16:creationId xmlns:a16="http://schemas.microsoft.com/office/drawing/2014/main" id="{2752B7B9-3C66-4D77-8549-1A79AF722C79}"/>
                </a:ext>
              </a:extLst>
            </p:cNvPr>
            <p:cNvSpPr/>
            <p:nvPr userDrawn="1"/>
          </p:nvSpPr>
          <p:spPr>
            <a:xfrm>
              <a:off x="6733656" y="2779972"/>
              <a:ext cx="294046" cy="407815"/>
            </a:xfrm>
            <a:prstGeom prst="rect">
              <a:avLst/>
            </a:prstGeom>
            <a:solidFill>
              <a:srgbClr val="7F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9</a:t>
              </a:r>
            </a:p>
          </p:txBody>
        </p:sp>
        <p:sp>
          <p:nvSpPr>
            <p:cNvPr id="55" name="Rectangle 54">
              <a:extLst>
                <a:ext uri="{FF2B5EF4-FFF2-40B4-BE49-F238E27FC236}">
                  <a16:creationId xmlns:a16="http://schemas.microsoft.com/office/drawing/2014/main" id="{DE62ED66-1584-4F25-A214-7BAA4F6C7392}"/>
                </a:ext>
              </a:extLst>
            </p:cNvPr>
            <p:cNvSpPr/>
            <p:nvPr userDrawn="1"/>
          </p:nvSpPr>
          <p:spPr>
            <a:xfrm>
              <a:off x="7027702" y="2779972"/>
              <a:ext cx="294046" cy="407815"/>
            </a:xfrm>
            <a:prstGeom prst="rect">
              <a:avLst/>
            </a:prstGeom>
            <a:solidFill>
              <a:srgbClr val="B2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10</a:t>
              </a:r>
            </a:p>
          </p:txBody>
        </p:sp>
        <p:sp>
          <p:nvSpPr>
            <p:cNvPr id="56" name="Rectangle 55">
              <a:extLst>
                <a:ext uri="{FF2B5EF4-FFF2-40B4-BE49-F238E27FC236}">
                  <a16:creationId xmlns:a16="http://schemas.microsoft.com/office/drawing/2014/main" id="{0600CF2B-0C53-479D-9F2D-741B657C20BA}"/>
                </a:ext>
              </a:extLst>
            </p:cNvPr>
            <p:cNvSpPr/>
            <p:nvPr userDrawn="1"/>
          </p:nvSpPr>
          <p:spPr>
            <a:xfrm>
              <a:off x="7325721" y="2779972"/>
              <a:ext cx="294046" cy="407815"/>
            </a:xfrm>
            <a:prstGeom prst="rect">
              <a:avLst/>
            </a:pr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11</a:t>
              </a:r>
            </a:p>
          </p:txBody>
        </p:sp>
        <p:sp>
          <p:nvSpPr>
            <p:cNvPr id="57" name="Rectangle 56">
              <a:extLst>
                <a:ext uri="{FF2B5EF4-FFF2-40B4-BE49-F238E27FC236}">
                  <a16:creationId xmlns:a16="http://schemas.microsoft.com/office/drawing/2014/main" id="{B1827E3A-11BD-4523-83FF-5B19150BD40F}"/>
                </a:ext>
              </a:extLst>
            </p:cNvPr>
            <p:cNvSpPr/>
            <p:nvPr userDrawn="1"/>
          </p:nvSpPr>
          <p:spPr>
            <a:xfrm>
              <a:off x="7619768" y="2779972"/>
              <a:ext cx="294046" cy="407815"/>
            </a:xfrm>
            <a:prstGeom prst="rect">
              <a:avLst/>
            </a:pr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12</a:t>
              </a:r>
            </a:p>
          </p:txBody>
        </p:sp>
      </p:grpSp>
      <p:grpSp>
        <p:nvGrpSpPr>
          <p:cNvPr id="76" name="Group 75">
            <a:extLst>
              <a:ext uri="{FF2B5EF4-FFF2-40B4-BE49-F238E27FC236}">
                <a16:creationId xmlns:a16="http://schemas.microsoft.com/office/drawing/2014/main" id="{404F7436-ACC1-45EB-80E4-774DE526873D}"/>
              </a:ext>
            </a:extLst>
          </p:cNvPr>
          <p:cNvGrpSpPr/>
          <p:nvPr userDrawn="1"/>
        </p:nvGrpSpPr>
        <p:grpSpPr>
          <a:xfrm>
            <a:off x="3643783" y="3662464"/>
            <a:ext cx="3560064" cy="407815"/>
            <a:chOff x="4357445" y="3813575"/>
            <a:chExt cx="3560064" cy="407815"/>
          </a:xfrm>
        </p:grpSpPr>
        <p:sp>
          <p:nvSpPr>
            <p:cNvPr id="58" name="Rectangle 57">
              <a:extLst>
                <a:ext uri="{FF2B5EF4-FFF2-40B4-BE49-F238E27FC236}">
                  <a16:creationId xmlns:a16="http://schemas.microsoft.com/office/drawing/2014/main" id="{0E61277A-BB2B-4C10-98B1-130C7C740446}"/>
                </a:ext>
              </a:extLst>
            </p:cNvPr>
            <p:cNvSpPr/>
            <p:nvPr userDrawn="1"/>
          </p:nvSpPr>
          <p:spPr>
            <a:xfrm>
              <a:off x="4357445" y="3813575"/>
              <a:ext cx="294046" cy="407815"/>
            </a:xfrm>
            <a:prstGeom prst="rect">
              <a:avLst/>
            </a:prstGeom>
            <a:solidFill>
              <a:srgbClr val="24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1</a:t>
              </a:r>
            </a:p>
          </p:txBody>
        </p:sp>
        <p:sp>
          <p:nvSpPr>
            <p:cNvPr id="59" name="Rectangle 58">
              <a:extLst>
                <a:ext uri="{FF2B5EF4-FFF2-40B4-BE49-F238E27FC236}">
                  <a16:creationId xmlns:a16="http://schemas.microsoft.com/office/drawing/2014/main" id="{278926F9-C626-4057-82BE-D650FD72246A}"/>
                </a:ext>
              </a:extLst>
            </p:cNvPr>
            <p:cNvSpPr/>
            <p:nvPr userDrawn="1"/>
          </p:nvSpPr>
          <p:spPr>
            <a:xfrm>
              <a:off x="4951267" y="3813575"/>
              <a:ext cx="294046" cy="407815"/>
            </a:xfrm>
            <a:prstGeom prst="rect">
              <a:avLst/>
            </a:prstGeom>
            <a:solidFill>
              <a:srgbClr val="6573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3</a:t>
              </a:r>
            </a:p>
          </p:txBody>
        </p:sp>
        <p:sp>
          <p:nvSpPr>
            <p:cNvPr id="60" name="Rectangle 59">
              <a:extLst>
                <a:ext uri="{FF2B5EF4-FFF2-40B4-BE49-F238E27FC236}">
                  <a16:creationId xmlns:a16="http://schemas.microsoft.com/office/drawing/2014/main" id="{E5B3F980-A17D-44DB-9AE3-CDA5CA5C2552}"/>
                </a:ext>
              </a:extLst>
            </p:cNvPr>
            <p:cNvSpPr/>
            <p:nvPr userDrawn="1"/>
          </p:nvSpPr>
          <p:spPr>
            <a:xfrm>
              <a:off x="5545089" y="3813575"/>
              <a:ext cx="294046" cy="407815"/>
            </a:xfrm>
            <a:prstGeom prst="rect">
              <a:avLst/>
            </a:prstGeom>
            <a:solidFill>
              <a:srgbClr val="91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5</a:t>
              </a:r>
            </a:p>
          </p:txBody>
        </p:sp>
        <p:sp>
          <p:nvSpPr>
            <p:cNvPr id="61" name="Rectangle 60">
              <a:extLst>
                <a:ext uri="{FF2B5EF4-FFF2-40B4-BE49-F238E27FC236}">
                  <a16:creationId xmlns:a16="http://schemas.microsoft.com/office/drawing/2014/main" id="{727DF08E-31B7-45C9-AA91-8F83C413897F}"/>
                </a:ext>
              </a:extLst>
            </p:cNvPr>
            <p:cNvSpPr/>
            <p:nvPr userDrawn="1"/>
          </p:nvSpPr>
          <p:spPr>
            <a:xfrm>
              <a:off x="7623463" y="3813575"/>
              <a:ext cx="294046" cy="407815"/>
            </a:xfrm>
            <a:prstGeom prst="rect">
              <a:avLst/>
            </a:prstGeom>
            <a:solidFill>
              <a:srgbClr val="BDC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12</a:t>
              </a:r>
            </a:p>
          </p:txBody>
        </p:sp>
        <p:sp>
          <p:nvSpPr>
            <p:cNvPr id="62" name="Rectangle 61">
              <a:extLst>
                <a:ext uri="{FF2B5EF4-FFF2-40B4-BE49-F238E27FC236}">
                  <a16:creationId xmlns:a16="http://schemas.microsoft.com/office/drawing/2014/main" id="{27A9CC3F-FD2D-4576-AECE-83F97FF385E8}"/>
                </a:ext>
              </a:extLst>
            </p:cNvPr>
            <p:cNvSpPr/>
            <p:nvPr userDrawn="1"/>
          </p:nvSpPr>
          <p:spPr>
            <a:xfrm>
              <a:off x="4654356" y="3813575"/>
              <a:ext cx="294046" cy="407815"/>
            </a:xfrm>
            <a:prstGeom prst="rect">
              <a:avLst/>
            </a:prstGeom>
            <a:solidFill>
              <a:srgbClr val="D5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2</a:t>
              </a:r>
            </a:p>
          </p:txBody>
        </p:sp>
        <p:sp>
          <p:nvSpPr>
            <p:cNvPr id="63" name="Rectangle 62">
              <a:extLst>
                <a:ext uri="{FF2B5EF4-FFF2-40B4-BE49-F238E27FC236}">
                  <a16:creationId xmlns:a16="http://schemas.microsoft.com/office/drawing/2014/main" id="{199875B2-76E7-4B71-A1E8-27532C80318F}"/>
                </a:ext>
              </a:extLst>
            </p:cNvPr>
            <p:cNvSpPr/>
            <p:nvPr userDrawn="1"/>
          </p:nvSpPr>
          <p:spPr>
            <a:xfrm>
              <a:off x="5248178" y="3813575"/>
              <a:ext cx="294046" cy="407815"/>
            </a:xfrm>
            <a:prstGeom prst="rect">
              <a:avLst/>
            </a:prstGeom>
            <a:solidFill>
              <a:srgbClr val="EA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FF1243"/>
                  </a:solidFill>
                  <a:latin typeface="Equinor Medium" panose="020B0603050302040203" pitchFamily="34" charset="0"/>
                </a:rPr>
                <a:t>4</a:t>
              </a:r>
            </a:p>
          </p:txBody>
        </p:sp>
        <p:sp>
          <p:nvSpPr>
            <p:cNvPr id="64" name="Rectangle 63">
              <a:extLst>
                <a:ext uri="{FF2B5EF4-FFF2-40B4-BE49-F238E27FC236}">
                  <a16:creationId xmlns:a16="http://schemas.microsoft.com/office/drawing/2014/main" id="{B49BE14A-543D-4A32-BC2C-297D45D9C81D}"/>
                </a:ext>
              </a:extLst>
            </p:cNvPr>
            <p:cNvSpPr/>
            <p:nvPr userDrawn="1"/>
          </p:nvSpPr>
          <p:spPr>
            <a:xfrm>
              <a:off x="5842000" y="3813575"/>
              <a:ext cx="294046" cy="407815"/>
            </a:xfrm>
            <a:prstGeom prst="rect">
              <a:avLst/>
            </a:prstGeom>
            <a:solidFill>
              <a:srgbClr val="007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6</a:t>
              </a:r>
            </a:p>
          </p:txBody>
        </p:sp>
        <p:sp>
          <p:nvSpPr>
            <p:cNvPr id="65" name="Rectangle 64">
              <a:extLst>
                <a:ext uri="{FF2B5EF4-FFF2-40B4-BE49-F238E27FC236}">
                  <a16:creationId xmlns:a16="http://schemas.microsoft.com/office/drawing/2014/main" id="{820AF967-0EFC-4753-8365-71DDCBCCD1BF}"/>
                </a:ext>
              </a:extLst>
            </p:cNvPr>
            <p:cNvSpPr/>
            <p:nvPr userDrawn="1"/>
          </p:nvSpPr>
          <p:spPr>
            <a:xfrm>
              <a:off x="6138911" y="3813575"/>
              <a:ext cx="294046" cy="407815"/>
            </a:xfrm>
            <a:prstGeom prst="rect">
              <a:avLst/>
            </a:prstGeom>
            <a:solidFill>
              <a:srgbClr val="4C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7</a:t>
              </a:r>
            </a:p>
          </p:txBody>
        </p:sp>
        <p:sp>
          <p:nvSpPr>
            <p:cNvPr id="66" name="Rectangle 65">
              <a:extLst>
                <a:ext uri="{FF2B5EF4-FFF2-40B4-BE49-F238E27FC236}">
                  <a16:creationId xmlns:a16="http://schemas.microsoft.com/office/drawing/2014/main" id="{373C60FF-929C-43DA-BE7F-25A20D3C2F77}"/>
                </a:ext>
              </a:extLst>
            </p:cNvPr>
            <p:cNvSpPr/>
            <p:nvPr userDrawn="1"/>
          </p:nvSpPr>
          <p:spPr>
            <a:xfrm>
              <a:off x="6435822" y="3813575"/>
              <a:ext cx="294046" cy="407815"/>
            </a:xfrm>
            <a:prstGeom prst="rect">
              <a:avLst/>
            </a:prstGeom>
            <a:solidFill>
              <a:srgbClr val="7F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latin typeface="Equinor Medium" panose="020B0603050302040203" pitchFamily="34" charset="0"/>
                </a:rPr>
                <a:t>8</a:t>
              </a:r>
            </a:p>
          </p:txBody>
        </p:sp>
        <p:sp>
          <p:nvSpPr>
            <p:cNvPr id="67" name="Rectangle 66">
              <a:extLst>
                <a:ext uri="{FF2B5EF4-FFF2-40B4-BE49-F238E27FC236}">
                  <a16:creationId xmlns:a16="http://schemas.microsoft.com/office/drawing/2014/main" id="{FAB2EA6B-7912-467E-979D-3590260E8003}"/>
                </a:ext>
              </a:extLst>
            </p:cNvPr>
            <p:cNvSpPr/>
            <p:nvPr userDrawn="1"/>
          </p:nvSpPr>
          <p:spPr>
            <a:xfrm>
              <a:off x="7029644" y="3813575"/>
              <a:ext cx="294046" cy="407815"/>
            </a:xfrm>
            <a:prstGeom prst="rect">
              <a:avLst/>
            </a:prstGeom>
            <a:solidFill>
              <a:srgbClr val="B2D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10</a:t>
              </a:r>
            </a:p>
          </p:txBody>
        </p:sp>
        <p:sp>
          <p:nvSpPr>
            <p:cNvPr id="68" name="Rectangle 67">
              <a:extLst>
                <a:ext uri="{FF2B5EF4-FFF2-40B4-BE49-F238E27FC236}">
                  <a16:creationId xmlns:a16="http://schemas.microsoft.com/office/drawing/2014/main" id="{38D3EE77-4EFB-4806-BA1D-B3F98E59234E}"/>
                </a:ext>
              </a:extLst>
            </p:cNvPr>
            <p:cNvSpPr/>
            <p:nvPr userDrawn="1"/>
          </p:nvSpPr>
          <p:spPr>
            <a:xfrm>
              <a:off x="6732733" y="3813575"/>
              <a:ext cx="294046" cy="407815"/>
            </a:xfrm>
            <a:prstGeom prst="rect">
              <a:avLst/>
            </a:prstGeom>
            <a:solidFill>
              <a:srgbClr val="E6F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9</a:t>
              </a:r>
            </a:p>
          </p:txBody>
        </p:sp>
        <p:sp>
          <p:nvSpPr>
            <p:cNvPr id="69" name="Rectangle 68">
              <a:extLst>
                <a:ext uri="{FF2B5EF4-FFF2-40B4-BE49-F238E27FC236}">
                  <a16:creationId xmlns:a16="http://schemas.microsoft.com/office/drawing/2014/main" id="{C89D4522-7A82-43B4-AA80-E65EE4E54DE0}"/>
                </a:ext>
              </a:extLst>
            </p:cNvPr>
            <p:cNvSpPr/>
            <p:nvPr userDrawn="1"/>
          </p:nvSpPr>
          <p:spPr>
            <a:xfrm>
              <a:off x="7326555" y="3813575"/>
              <a:ext cx="294046" cy="407815"/>
            </a:xfrm>
            <a:prstGeom prst="rect">
              <a:avLst/>
            </a:prstGeom>
            <a:solidFill>
              <a:srgbClr val="F2F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noProof="0">
                  <a:solidFill>
                    <a:srgbClr val="007079"/>
                  </a:solidFill>
                  <a:latin typeface="Equinor Medium" panose="020B0603050302040203" pitchFamily="34" charset="0"/>
                </a:rPr>
                <a:t>11</a:t>
              </a:r>
            </a:p>
          </p:txBody>
        </p:sp>
      </p:grpSp>
      <p:sp>
        <p:nvSpPr>
          <p:cNvPr id="72" name="Rectangle 71">
            <a:extLst>
              <a:ext uri="{FF2B5EF4-FFF2-40B4-BE49-F238E27FC236}">
                <a16:creationId xmlns:a16="http://schemas.microsoft.com/office/drawing/2014/main" id="{A7F6FDD4-8CAB-45D1-8987-DF0CB3DE6E4F}"/>
              </a:ext>
            </a:extLst>
          </p:cNvPr>
          <p:cNvSpPr/>
          <p:nvPr userDrawn="1"/>
        </p:nvSpPr>
        <p:spPr>
          <a:xfrm>
            <a:off x="3512915" y="1648763"/>
            <a:ext cx="2510624" cy="307777"/>
          </a:xfrm>
          <a:prstGeom prst="rect">
            <a:avLst/>
          </a:prstGeom>
        </p:spPr>
        <p:txBody>
          <a:bodyPr wrap="none">
            <a:spAutoFit/>
          </a:bodyPr>
          <a:lstStyle/>
          <a:p>
            <a:r>
              <a:rPr kumimoji="0" lang="en-GB"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Color</a:t>
            </a:r>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combination for charts:</a:t>
            </a:r>
            <a:endParaRPr lang="en-GB" noProof="0" dirty="0"/>
          </a:p>
        </p:txBody>
      </p:sp>
      <p:sp>
        <p:nvSpPr>
          <p:cNvPr id="73" name="Rectangle 72">
            <a:extLst>
              <a:ext uri="{FF2B5EF4-FFF2-40B4-BE49-F238E27FC236}">
                <a16:creationId xmlns:a16="http://schemas.microsoft.com/office/drawing/2014/main" id="{2524B282-9056-4A2C-A336-CB6C1BD3E4D4}"/>
              </a:ext>
            </a:extLst>
          </p:cNvPr>
          <p:cNvSpPr/>
          <p:nvPr userDrawn="1"/>
        </p:nvSpPr>
        <p:spPr>
          <a:xfrm>
            <a:off x="3549306" y="3278965"/>
            <a:ext cx="4121641" cy="307777"/>
          </a:xfrm>
          <a:prstGeom prst="rect">
            <a:avLst/>
          </a:prstGeom>
        </p:spPr>
        <p:txBody>
          <a:bodyPr wrap="none">
            <a:spAutoFit/>
          </a:bodyPr>
          <a:lstStyle/>
          <a:p>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Reorder the </a:t>
            </a:r>
            <a:r>
              <a:rPr kumimoji="0" lang="en-GB" sz="1400" b="0" i="0" u="sng" strike="noStrike" kern="1200" cap="none" spc="0" normalizeH="0" baseline="0" noProof="0" dirty="0" err="1">
                <a:ln>
                  <a:noFill/>
                </a:ln>
                <a:solidFill>
                  <a:prstClr val="black"/>
                </a:solidFill>
                <a:effectLst/>
                <a:uLnTx/>
                <a:uFillTx/>
                <a:latin typeface="Equinor Medium" panose="020B0603050302040203" pitchFamily="34" charset="0"/>
                <a:ea typeface="+mn-ea"/>
                <a:cs typeface="+mn-cs"/>
              </a:rPr>
              <a:t>colors</a:t>
            </a:r>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 when you need more contrast:</a:t>
            </a:r>
            <a:endParaRPr lang="en-GB" noProof="0" dirty="0"/>
          </a:p>
        </p:txBody>
      </p:sp>
      <p:sp>
        <p:nvSpPr>
          <p:cNvPr id="74" name="Rectangle 73">
            <a:extLst>
              <a:ext uri="{FF2B5EF4-FFF2-40B4-BE49-F238E27FC236}">
                <a16:creationId xmlns:a16="http://schemas.microsoft.com/office/drawing/2014/main" id="{2EA7B77E-5A74-4FC7-8B9E-E878C71F3FAB}"/>
              </a:ext>
            </a:extLst>
          </p:cNvPr>
          <p:cNvSpPr/>
          <p:nvPr userDrawn="1"/>
        </p:nvSpPr>
        <p:spPr>
          <a:xfrm>
            <a:off x="3551946" y="4683409"/>
            <a:ext cx="3983783" cy="307777"/>
          </a:xfrm>
          <a:prstGeom prst="rect">
            <a:avLst/>
          </a:prstGeom>
        </p:spPr>
        <p:txBody>
          <a:bodyPr wrap="none">
            <a:spAutoFit/>
          </a:bodyPr>
          <a:lstStyle/>
          <a:p>
            <a:r>
              <a:rPr kumimoji="0" lang="en-GB" sz="1400" b="0" i="0" u="sng" strike="noStrike" kern="1200" cap="none" spc="0" normalizeH="0" baseline="0" noProof="0" dirty="0">
                <a:ln>
                  <a:noFill/>
                </a:ln>
                <a:solidFill>
                  <a:prstClr val="black"/>
                </a:solidFill>
                <a:effectLst/>
                <a:uLnTx/>
                <a:uFillTx/>
                <a:latin typeface="Equinor Medium" panose="020B0603050302040203" pitchFamily="34" charset="0"/>
                <a:ea typeface="+mn-ea"/>
                <a:cs typeface="+mn-cs"/>
              </a:rPr>
              <a:t>Different tints to use on charts and infographics:</a:t>
            </a:r>
            <a:endParaRPr lang="en-GB" noProof="0" dirty="0"/>
          </a:p>
        </p:txBody>
      </p:sp>
      <p:grpSp>
        <p:nvGrpSpPr>
          <p:cNvPr id="78" name="Group 77">
            <a:extLst>
              <a:ext uri="{FF2B5EF4-FFF2-40B4-BE49-F238E27FC236}">
                <a16:creationId xmlns:a16="http://schemas.microsoft.com/office/drawing/2014/main" id="{C6632EE5-9A9D-459E-A254-E25220CD72D7}"/>
              </a:ext>
            </a:extLst>
          </p:cNvPr>
          <p:cNvGrpSpPr/>
          <p:nvPr userDrawn="1"/>
        </p:nvGrpSpPr>
        <p:grpSpPr>
          <a:xfrm rot="16200000">
            <a:off x="4320578" y="4504301"/>
            <a:ext cx="155539" cy="1509130"/>
            <a:chOff x="12302028" y="154594"/>
            <a:chExt cx="155539" cy="1509130"/>
          </a:xfrm>
        </p:grpSpPr>
        <p:sp>
          <p:nvSpPr>
            <p:cNvPr id="79" name="Rectangle 188">
              <a:extLst>
                <a:ext uri="{FF2B5EF4-FFF2-40B4-BE49-F238E27FC236}">
                  <a16:creationId xmlns:a16="http://schemas.microsoft.com/office/drawing/2014/main" id="{93B98694-5CDD-44CA-A397-394D522D6FAE}"/>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DEB1628A-A422-42DB-BCA4-023804DEBDB6}"/>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4E526B04-FE6E-4703-8265-93E819C834F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40E543F4-74C9-4458-9288-2D986D5CBDF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2">
              <a:extLst>
                <a:ext uri="{FF2B5EF4-FFF2-40B4-BE49-F238E27FC236}">
                  <a16:creationId xmlns:a16="http://schemas.microsoft.com/office/drawing/2014/main" id="{AED80F77-9904-4F82-AA14-76102624F12F}"/>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31">
              <a:extLst>
                <a:ext uri="{FF2B5EF4-FFF2-40B4-BE49-F238E27FC236}">
                  <a16:creationId xmlns:a16="http://schemas.microsoft.com/office/drawing/2014/main" id="{482395E8-3386-4667-ACF3-CCBC41A88A4C}"/>
                </a:ext>
              </a:extLst>
            </p:cNvPr>
            <p:cNvSpPr/>
            <p:nvPr userDrawn="1"/>
          </p:nvSpPr>
          <p:spPr>
            <a:xfrm>
              <a:off x="12302028" y="381213"/>
              <a:ext cx="155539" cy="1529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33">
              <a:extLst>
                <a:ext uri="{FF2B5EF4-FFF2-40B4-BE49-F238E27FC236}">
                  <a16:creationId xmlns:a16="http://schemas.microsoft.com/office/drawing/2014/main" id="{BF8AC9EE-524A-4EE8-BF85-BA6A56410EC4}"/>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92">
              <a:extLst>
                <a:ext uri="{FF2B5EF4-FFF2-40B4-BE49-F238E27FC236}">
                  <a16:creationId xmlns:a16="http://schemas.microsoft.com/office/drawing/2014/main" id="{73D5C493-2024-4B1E-A927-4E3BF2520F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pic>
        <p:nvPicPr>
          <p:cNvPr id="87" name="Picture 86">
            <a:extLst>
              <a:ext uri="{FF2B5EF4-FFF2-40B4-BE49-F238E27FC236}">
                <a16:creationId xmlns:a16="http://schemas.microsoft.com/office/drawing/2014/main" id="{B18CD131-AFB4-426F-9C86-CECEF6A90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009" y="563402"/>
            <a:ext cx="3521851" cy="5727670"/>
          </a:xfrm>
          <a:prstGeom prst="rect">
            <a:avLst/>
          </a:prstGeom>
        </p:spPr>
      </p:pic>
    </p:spTree>
    <p:extLst>
      <p:ext uri="{BB962C8B-B14F-4D97-AF65-F5344CB8AC3E}">
        <p14:creationId xmlns:p14="http://schemas.microsoft.com/office/powerpoint/2010/main" val="375891211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4"/><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3.xml"/><Relationship Id="rId5" Type="http://schemas.openxmlformats.org/officeDocument/2006/relationships/slideLayout" Target="../slideLayouts/slideLayout13.xml"/><Relationship Id="rId10" Type="http://schemas.openxmlformats.org/officeDocument/2006/relationships/image" Target="../media/image21.png"/><Relationship Id="rId4" Type="http://schemas.openxmlformats.org/officeDocument/2006/relationships/video" Target="../media/media3.mp4"/><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85A2D5-8E0C-4CE7-B66B-85030A5E4831}"/>
              </a:ext>
            </a:extLst>
          </p:cNvPr>
          <p:cNvSpPr>
            <a:spLocks noGrp="1"/>
          </p:cNvSpPr>
          <p:nvPr>
            <p:ph type="ctrTitle"/>
          </p:nvPr>
        </p:nvSpPr>
        <p:spPr>
          <a:xfrm>
            <a:off x="666360" y="4225635"/>
            <a:ext cx="10859280" cy="1733297"/>
          </a:xfrm>
        </p:spPr>
        <p:txBody>
          <a:bodyPr/>
          <a:lstStyle/>
          <a:p>
            <a:r>
              <a:rPr lang="nb-NO" sz="2400"/>
              <a:t>Brann på Tjeldbergodden 2. desember 2020 </a:t>
            </a:r>
            <a:br>
              <a:rPr lang="nb-NO" sz="2400"/>
            </a:br>
            <a:r>
              <a:rPr lang="nb-NO" sz="2400"/>
              <a:t>Synergi 1638261</a:t>
            </a:r>
            <a:endParaRPr lang="nb-NO" sz="2800"/>
          </a:p>
        </p:txBody>
      </p:sp>
      <p:sp>
        <p:nvSpPr>
          <p:cNvPr id="3" name="Undertittel 2">
            <a:extLst>
              <a:ext uri="{FF2B5EF4-FFF2-40B4-BE49-F238E27FC236}">
                <a16:creationId xmlns:a16="http://schemas.microsoft.com/office/drawing/2014/main" id="{1202B5F4-B7FD-43A5-8728-5F00963B0520}"/>
              </a:ext>
            </a:extLst>
          </p:cNvPr>
          <p:cNvSpPr>
            <a:spLocks noGrp="1"/>
          </p:cNvSpPr>
          <p:nvPr>
            <p:ph type="subTitle" idx="1"/>
          </p:nvPr>
        </p:nvSpPr>
        <p:spPr>
          <a:xfrm>
            <a:off x="695324" y="6128209"/>
            <a:ext cx="8814435" cy="722826"/>
          </a:xfrm>
        </p:spPr>
        <p:txBody>
          <a:bodyPr/>
          <a:lstStyle/>
          <a:p>
            <a:r>
              <a:rPr lang="nb-NO" spc="0" dirty="0"/>
              <a:t>Presentasjon av gransking</a:t>
            </a:r>
          </a:p>
        </p:txBody>
      </p:sp>
      <p:sp>
        <p:nvSpPr>
          <p:cNvPr id="6" name="TextBox 5">
            <a:extLst>
              <a:ext uri="{FF2B5EF4-FFF2-40B4-BE49-F238E27FC236}">
                <a16:creationId xmlns:a16="http://schemas.microsoft.com/office/drawing/2014/main" id="{AD572338-A03B-412C-BFCC-E17107FF114D}"/>
              </a:ext>
            </a:extLst>
          </p:cNvPr>
          <p:cNvSpPr txBox="1"/>
          <p:nvPr/>
        </p:nvSpPr>
        <p:spPr>
          <a:xfrm>
            <a:off x="9185962" y="4612409"/>
            <a:ext cx="2496196" cy="1877437"/>
          </a:xfrm>
          <a:prstGeom prst="rect">
            <a:avLst/>
          </a:prstGeom>
          <a:noFill/>
        </p:spPr>
        <p:txBody>
          <a:bodyPr wrap="none" rtlCol="0">
            <a:spAutoFit/>
          </a:bodyPr>
          <a:lstStyle/>
          <a:p>
            <a:r>
              <a:rPr lang="nb-NO" sz="1600" dirty="0"/>
              <a:t>Granskingsgruppe:</a:t>
            </a:r>
          </a:p>
          <a:p>
            <a:r>
              <a:rPr lang="nb-NO" sz="1600" dirty="0"/>
              <a:t>Erling Handal</a:t>
            </a:r>
          </a:p>
          <a:p>
            <a:r>
              <a:rPr lang="nb-NO" sz="1600" dirty="0"/>
              <a:t>Otto-Inge Sandvik</a:t>
            </a:r>
          </a:p>
          <a:p>
            <a:r>
              <a:rPr lang="nb-NO" sz="1600" dirty="0"/>
              <a:t>Henri de Jong</a:t>
            </a:r>
          </a:p>
          <a:p>
            <a:r>
              <a:rPr lang="nb-NO" sz="1600" dirty="0"/>
              <a:t>Theodor Brenne Bondevik</a:t>
            </a:r>
          </a:p>
          <a:p>
            <a:r>
              <a:rPr lang="nb-NO" sz="1600" dirty="0"/>
              <a:t>Roy Vegard Ovesen</a:t>
            </a:r>
          </a:p>
          <a:p>
            <a:endParaRPr lang="nb-NO" sz="2000" dirty="0"/>
          </a:p>
        </p:txBody>
      </p:sp>
      <p:pic>
        <p:nvPicPr>
          <p:cNvPr id="4" name="Camera06 - brann">
            <a:hlinkClick r:id="" action="ppaction://media"/>
            <a:extLst>
              <a:ext uri="{FF2B5EF4-FFF2-40B4-BE49-F238E27FC236}">
                <a16:creationId xmlns:a16="http://schemas.microsoft.com/office/drawing/2014/main" id="{922A9065-9921-4270-A1E5-07E48D1153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55" t="2735"/>
          <a:stretch/>
        </p:blipFill>
        <p:spPr>
          <a:xfrm>
            <a:off x="695324" y="306710"/>
            <a:ext cx="5594640" cy="4785573"/>
          </a:xfrm>
          <a:prstGeom prst="rect">
            <a:avLst/>
          </a:prstGeom>
        </p:spPr>
      </p:pic>
    </p:spTree>
    <p:extLst>
      <p:ext uri="{BB962C8B-B14F-4D97-AF65-F5344CB8AC3E}">
        <p14:creationId xmlns:p14="http://schemas.microsoft.com/office/powerpoint/2010/main" val="400787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D8360-8EC2-4A6A-A121-D117ECD77F80}"/>
              </a:ext>
            </a:extLst>
          </p:cNvPr>
          <p:cNvSpPr>
            <a:spLocks noGrp="1"/>
          </p:cNvSpPr>
          <p:nvPr>
            <p:ph type="title"/>
          </p:nvPr>
        </p:nvSpPr>
        <p:spPr/>
        <p:txBody>
          <a:bodyPr/>
          <a:lstStyle/>
          <a:p>
            <a:r>
              <a:rPr lang="nb-NO" dirty="0"/>
              <a:t>Hva kunne skjedd dersom synteseanlegget hadde blitt skadet?</a:t>
            </a:r>
          </a:p>
        </p:txBody>
      </p:sp>
      <p:sp>
        <p:nvSpPr>
          <p:cNvPr id="4" name="Slide Number Placeholder 3">
            <a:extLst>
              <a:ext uri="{FF2B5EF4-FFF2-40B4-BE49-F238E27FC236}">
                <a16:creationId xmlns:a16="http://schemas.microsoft.com/office/drawing/2014/main" id="{5ECBC028-24AA-4964-B20F-B766C2A03CD0}"/>
              </a:ext>
            </a:extLst>
          </p:cNvPr>
          <p:cNvSpPr>
            <a:spLocks noGrp="1"/>
          </p:cNvSpPr>
          <p:nvPr>
            <p:ph type="sldNum" sz="quarter" idx="12"/>
          </p:nvPr>
        </p:nvSpPr>
        <p:spPr>
          <a:xfrm>
            <a:off x="695324" y="6596187"/>
            <a:ext cx="232436" cy="217625"/>
          </a:xfrm>
        </p:spPr>
        <p:txBody>
          <a:bodyPr/>
          <a:lstStyle/>
          <a:p>
            <a:fld id="{5D1E5300-FC0F-4317-A193-EF6CE9E6F7B5}" type="slidenum">
              <a:rPr lang="nb-NO" smtClean="0"/>
              <a:pPr/>
              <a:t>10</a:t>
            </a:fld>
            <a:r>
              <a:rPr lang="nb-NO"/>
              <a:t>  |  </a:t>
            </a:r>
          </a:p>
        </p:txBody>
      </p:sp>
      <p:pic>
        <p:nvPicPr>
          <p:cNvPr id="7" name="Content Placeholder 6">
            <a:extLst>
              <a:ext uri="{FF2B5EF4-FFF2-40B4-BE49-F238E27FC236}">
                <a16:creationId xmlns:a16="http://schemas.microsoft.com/office/drawing/2014/main" id="{40663100-CDC2-4779-9C3F-F6B49DB51F1A}"/>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5324" y="1587500"/>
            <a:ext cx="9744076" cy="4868599"/>
          </a:xfrm>
          <a:prstGeom prst="rect">
            <a:avLst/>
          </a:prstGeom>
          <a:ln>
            <a:solidFill>
              <a:srgbClr val="0070C0"/>
            </a:solidFill>
          </a:ln>
        </p:spPr>
      </p:pic>
      <p:sp>
        <p:nvSpPr>
          <p:cNvPr id="8" name="Trapezoid 7">
            <a:extLst>
              <a:ext uri="{FF2B5EF4-FFF2-40B4-BE49-F238E27FC236}">
                <a16:creationId xmlns:a16="http://schemas.microsoft.com/office/drawing/2014/main" id="{F039D9D3-F49F-4C83-BB79-92FF94429971}"/>
              </a:ext>
            </a:extLst>
          </p:cNvPr>
          <p:cNvSpPr/>
          <p:nvPr/>
        </p:nvSpPr>
        <p:spPr>
          <a:xfrm flipV="1">
            <a:off x="2408871" y="1859305"/>
            <a:ext cx="6246613" cy="2407893"/>
          </a:xfrm>
          <a:prstGeom prst="trapezoid">
            <a:avLst>
              <a:gd name="adj" fmla="val 16131"/>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cxnSp>
        <p:nvCxnSpPr>
          <p:cNvPr id="9" name="Straight Arrow Connector 8">
            <a:extLst>
              <a:ext uri="{FF2B5EF4-FFF2-40B4-BE49-F238E27FC236}">
                <a16:creationId xmlns:a16="http://schemas.microsoft.com/office/drawing/2014/main" id="{F8B37B47-F34B-4558-840A-4C96A4FD2E36}"/>
              </a:ext>
            </a:extLst>
          </p:cNvPr>
          <p:cNvCxnSpPr>
            <a:cxnSpLocks/>
            <a:stCxn id="11" idx="1"/>
          </p:cNvCxnSpPr>
          <p:nvPr/>
        </p:nvCxnSpPr>
        <p:spPr>
          <a:xfrm flipH="1">
            <a:off x="5198301" y="5270500"/>
            <a:ext cx="342008" cy="9416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E37146F4-43D0-4666-97AF-2E60431205ED}"/>
              </a:ext>
            </a:extLst>
          </p:cNvPr>
          <p:cNvSpPr txBox="1">
            <a:spLocks noChangeArrowheads="1"/>
          </p:cNvSpPr>
          <p:nvPr/>
        </p:nvSpPr>
        <p:spPr bwMode="auto">
          <a:xfrm>
            <a:off x="5540309" y="5116208"/>
            <a:ext cx="2601608" cy="308584"/>
          </a:xfrm>
          <a:prstGeom prst="rect">
            <a:avLst/>
          </a:prstGeom>
          <a:noFill/>
          <a:ln w="9525">
            <a:noFill/>
            <a:miter lim="800000"/>
            <a:headEnd/>
            <a:tailEnd/>
          </a:ln>
        </p:spPr>
        <p:txBody>
          <a:bodyPr rot="0" vert="horz" wrap="square" lIns="91440" tIns="45720" rIns="91440" bIns="45720" anchor="t" anchorCtr="0">
            <a:noAutofit/>
          </a:bodyPr>
          <a:lstStyle/>
          <a:p>
            <a:pPr>
              <a:lnSpc>
                <a:spcPts val="1400"/>
              </a:lnSpc>
              <a:spcAft>
                <a:spcPts val="0"/>
              </a:spcAft>
            </a:pPr>
            <a:r>
              <a:rPr lang="nb-NO"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Kobling som havarerte</a:t>
            </a:r>
          </a:p>
        </p:txBody>
      </p:sp>
      <p:sp>
        <p:nvSpPr>
          <p:cNvPr id="12" name="Text Box 2">
            <a:extLst>
              <a:ext uri="{FF2B5EF4-FFF2-40B4-BE49-F238E27FC236}">
                <a16:creationId xmlns:a16="http://schemas.microsoft.com/office/drawing/2014/main" id="{51EA5CF5-94F9-48BA-A79A-0AFB53DF78DD}"/>
              </a:ext>
            </a:extLst>
          </p:cNvPr>
          <p:cNvSpPr txBox="1">
            <a:spLocks noChangeArrowheads="1"/>
          </p:cNvSpPr>
          <p:nvPr/>
        </p:nvSpPr>
        <p:spPr bwMode="auto">
          <a:xfrm>
            <a:off x="2563335" y="2004823"/>
            <a:ext cx="5916785" cy="308584"/>
          </a:xfrm>
          <a:prstGeom prst="rect">
            <a:avLst/>
          </a:prstGeom>
          <a:solidFill>
            <a:srgbClr val="AC7E50">
              <a:alpha val="80000"/>
            </a:srgbClr>
          </a:solidFill>
          <a:ln w="9525">
            <a:noFill/>
            <a:miter lim="800000"/>
            <a:headEnd/>
            <a:tailEnd/>
          </a:ln>
        </p:spPr>
        <p:txBody>
          <a:bodyPr rot="0" vert="horz" wrap="square" lIns="91440" tIns="45720" rIns="91440" bIns="45720" anchor="t" anchorCtr="0">
            <a:noAutofit/>
          </a:bodyPr>
          <a:lstStyle/>
          <a:p>
            <a:pPr>
              <a:lnSpc>
                <a:spcPts val="1400"/>
              </a:lnSpc>
              <a:spcAft>
                <a:spcPts val="0"/>
              </a:spcAft>
            </a:pPr>
            <a:r>
              <a:rPr lang="nb-NO"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Synteseanlegg med kompressor og innløp/utløp for gass</a:t>
            </a:r>
          </a:p>
        </p:txBody>
      </p:sp>
    </p:spTree>
    <p:extLst>
      <p:ext uri="{BB962C8B-B14F-4D97-AF65-F5344CB8AC3E}">
        <p14:creationId xmlns:p14="http://schemas.microsoft.com/office/powerpoint/2010/main" val="287578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75C3-03C0-4D0B-908F-9273766110C4}"/>
              </a:ext>
            </a:extLst>
          </p:cNvPr>
          <p:cNvSpPr>
            <a:spLocks noGrp="1"/>
          </p:cNvSpPr>
          <p:nvPr>
            <p:ph type="title"/>
          </p:nvPr>
        </p:nvSpPr>
        <p:spPr>
          <a:xfrm>
            <a:off x="4859824" y="582794"/>
            <a:ext cx="6318353" cy="1152525"/>
          </a:xfrm>
        </p:spPr>
        <p:txBody>
          <a:bodyPr/>
          <a:lstStyle/>
          <a:p>
            <a:r>
              <a:rPr lang="nb-NO" dirty="0"/>
              <a:t>Deler fra koblingen traff synteseanlegget</a:t>
            </a:r>
          </a:p>
        </p:txBody>
      </p:sp>
      <p:pic>
        <p:nvPicPr>
          <p:cNvPr id="8" name="Content Placeholder 7">
            <a:extLst>
              <a:ext uri="{FF2B5EF4-FFF2-40B4-BE49-F238E27FC236}">
                <a16:creationId xmlns:a16="http://schemas.microsoft.com/office/drawing/2014/main" id="{4D6C0BDF-F6F3-41AC-B9B2-BC26C024CA5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5786" y="2166052"/>
            <a:ext cx="7148942" cy="4159912"/>
          </a:xfrm>
          <a:prstGeom prst="rect">
            <a:avLst/>
          </a:prstGeom>
        </p:spPr>
      </p:pic>
      <p:sp>
        <p:nvSpPr>
          <p:cNvPr id="4" name="Slide Number Placeholder 3">
            <a:extLst>
              <a:ext uri="{FF2B5EF4-FFF2-40B4-BE49-F238E27FC236}">
                <a16:creationId xmlns:a16="http://schemas.microsoft.com/office/drawing/2014/main" id="{EE58B367-97F9-433F-8220-A182C3E762BD}"/>
              </a:ext>
            </a:extLst>
          </p:cNvPr>
          <p:cNvSpPr>
            <a:spLocks noGrp="1"/>
          </p:cNvSpPr>
          <p:nvPr>
            <p:ph type="sldNum" sz="quarter" idx="12"/>
          </p:nvPr>
        </p:nvSpPr>
        <p:spPr>
          <a:xfrm>
            <a:off x="695324" y="6596187"/>
            <a:ext cx="208390" cy="217625"/>
          </a:xfrm>
        </p:spPr>
        <p:txBody>
          <a:bodyPr/>
          <a:lstStyle/>
          <a:p>
            <a:fld id="{5D1E5300-FC0F-4317-A193-EF6CE9E6F7B5}" type="slidenum">
              <a:rPr lang="nb-NO" smtClean="0"/>
              <a:pPr/>
              <a:t>11</a:t>
            </a:fld>
            <a:r>
              <a:rPr lang="nb-NO"/>
              <a:t>  |  </a:t>
            </a:r>
          </a:p>
        </p:txBody>
      </p:sp>
      <p:pic>
        <p:nvPicPr>
          <p:cNvPr id="14" name="Content Placeholder 7" descr="A picture containing old, dirty&#10;&#10;Description automatically generated">
            <a:extLst>
              <a:ext uri="{FF2B5EF4-FFF2-40B4-BE49-F238E27FC236}">
                <a16:creationId xmlns:a16="http://schemas.microsoft.com/office/drawing/2014/main" id="{C30BB559-6F5F-4C5F-B85E-CDE493F6A0C5}"/>
              </a:ext>
            </a:extLst>
          </p:cNvPr>
          <p:cNvPicPr>
            <a:picLocks noGrp="1"/>
          </p:cNvPicPr>
          <p:nvPr>
            <p:ph sz="half" idx="1"/>
          </p:nvPr>
        </p:nvPicPr>
        <p:blipFill rotWithShape="1">
          <a:blip r:embed="rId4" cstate="print">
            <a:extLst>
              <a:ext uri="{28A0092B-C50C-407E-A947-70E740481C1C}">
                <a14:useLocalDpi xmlns:a14="http://schemas.microsoft.com/office/drawing/2010/main" val="0"/>
              </a:ext>
            </a:extLst>
          </a:blip>
          <a:srcRect l="-78"/>
          <a:stretch/>
        </p:blipFill>
        <p:spPr bwMode="auto">
          <a:xfrm>
            <a:off x="1013823" y="582794"/>
            <a:ext cx="3521101" cy="5728585"/>
          </a:xfrm>
          <a:prstGeom prst="rect">
            <a:avLst/>
          </a:prstGeom>
          <a:ln w="9525" cap="flat" cmpd="sng" algn="ctr">
            <a:solidFill>
              <a:srgbClr val="4F81BD">
                <a:shade val="95000"/>
                <a:satMod val="10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6740A5FB-34C9-45CE-BB33-4A27452C60FC}"/>
              </a:ext>
            </a:extLst>
          </p:cNvPr>
          <p:cNvSpPr txBox="1"/>
          <p:nvPr/>
        </p:nvSpPr>
        <p:spPr>
          <a:xfrm>
            <a:off x="1338723" y="1189757"/>
            <a:ext cx="2521844" cy="369332"/>
          </a:xfrm>
          <a:prstGeom prst="rect">
            <a:avLst/>
          </a:prstGeom>
          <a:solidFill>
            <a:schemeClr val="bg1"/>
          </a:solidFill>
        </p:spPr>
        <p:txBody>
          <a:bodyPr wrap="none" rtlCol="0">
            <a:spAutoFit/>
          </a:bodyPr>
          <a:lstStyle/>
          <a:p>
            <a:r>
              <a:rPr lang="nb-NO" dirty="0"/>
              <a:t>Fragment veier 10,7 kg</a:t>
            </a:r>
          </a:p>
        </p:txBody>
      </p:sp>
      <p:sp>
        <p:nvSpPr>
          <p:cNvPr id="16" name="TextBox 15">
            <a:extLst>
              <a:ext uri="{FF2B5EF4-FFF2-40B4-BE49-F238E27FC236}">
                <a16:creationId xmlns:a16="http://schemas.microsoft.com/office/drawing/2014/main" id="{156B260C-ADD4-405A-8FDD-C05C7A2ABB06}"/>
              </a:ext>
            </a:extLst>
          </p:cNvPr>
          <p:cNvSpPr txBox="1"/>
          <p:nvPr/>
        </p:nvSpPr>
        <p:spPr>
          <a:xfrm>
            <a:off x="1051089" y="3123920"/>
            <a:ext cx="3677610" cy="646331"/>
          </a:xfrm>
          <a:prstGeom prst="rect">
            <a:avLst/>
          </a:prstGeom>
          <a:solidFill>
            <a:schemeClr val="bg1"/>
          </a:solidFill>
        </p:spPr>
        <p:txBody>
          <a:bodyPr wrap="none" rtlCol="0">
            <a:spAutoFit/>
          </a:bodyPr>
          <a:lstStyle/>
          <a:p>
            <a:r>
              <a:rPr lang="nb-NO" dirty="0"/>
              <a:t>Ventil truffet.</a:t>
            </a:r>
            <a:br>
              <a:rPr lang="nb-NO" dirty="0"/>
            </a:br>
            <a:r>
              <a:rPr lang="nb-NO" dirty="0"/>
              <a:t>Stem bøyd, men ventilen forble tett</a:t>
            </a:r>
          </a:p>
        </p:txBody>
      </p:sp>
      <p:cxnSp>
        <p:nvCxnSpPr>
          <p:cNvPr id="17" name="Straight Arrow Connector 16">
            <a:extLst>
              <a:ext uri="{FF2B5EF4-FFF2-40B4-BE49-F238E27FC236}">
                <a16:creationId xmlns:a16="http://schemas.microsoft.com/office/drawing/2014/main" id="{FE6AC9A6-1CAD-485B-9D37-68A589124F68}"/>
              </a:ext>
            </a:extLst>
          </p:cNvPr>
          <p:cNvCxnSpPr/>
          <p:nvPr/>
        </p:nvCxnSpPr>
        <p:spPr>
          <a:xfrm>
            <a:off x="2774372" y="1559089"/>
            <a:ext cx="388952" cy="60696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1E17A7-E48A-4CE4-9578-75A0B7DEC122}"/>
              </a:ext>
            </a:extLst>
          </p:cNvPr>
          <p:cNvCxnSpPr>
            <a:cxnSpLocks/>
          </p:cNvCxnSpPr>
          <p:nvPr/>
        </p:nvCxnSpPr>
        <p:spPr>
          <a:xfrm>
            <a:off x="1958826" y="3770251"/>
            <a:ext cx="542330" cy="47162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03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242B80-9988-4FC4-9C3C-C7D4E46030A2}"/>
              </a:ext>
            </a:extLst>
          </p:cNvPr>
          <p:cNvSpPr>
            <a:spLocks noGrp="1"/>
          </p:cNvSpPr>
          <p:nvPr>
            <p:ph type="title"/>
          </p:nvPr>
        </p:nvSpPr>
        <p:spPr/>
        <p:txBody>
          <a:bodyPr/>
          <a:lstStyle/>
          <a:p>
            <a:r>
              <a:rPr lang="nb-NO" dirty="0"/>
              <a:t>Mulig konsekvens av skade på synteseanlegget</a:t>
            </a:r>
          </a:p>
        </p:txBody>
      </p:sp>
      <p:sp>
        <p:nvSpPr>
          <p:cNvPr id="7" name="Content Placeholder 6">
            <a:extLst>
              <a:ext uri="{FF2B5EF4-FFF2-40B4-BE49-F238E27FC236}">
                <a16:creationId xmlns:a16="http://schemas.microsoft.com/office/drawing/2014/main" id="{3AD9299D-CEE6-403A-A4B3-74043821A663}"/>
              </a:ext>
            </a:extLst>
          </p:cNvPr>
          <p:cNvSpPr>
            <a:spLocks noGrp="1"/>
          </p:cNvSpPr>
          <p:nvPr>
            <p:ph idx="1"/>
          </p:nvPr>
        </p:nvSpPr>
        <p:spPr/>
        <p:txBody>
          <a:bodyPr/>
          <a:lstStyle/>
          <a:p>
            <a:endParaRPr lang="nb-NO" dirty="0"/>
          </a:p>
          <a:p>
            <a:endParaRPr lang="nb-NO" dirty="0"/>
          </a:p>
          <a:p>
            <a:endParaRPr lang="nb-NO" dirty="0"/>
          </a:p>
          <a:p>
            <a:endParaRPr lang="nb-NO" dirty="0"/>
          </a:p>
        </p:txBody>
      </p:sp>
      <p:sp>
        <p:nvSpPr>
          <p:cNvPr id="5" name="Slide Number Placeholder 4">
            <a:extLst>
              <a:ext uri="{FF2B5EF4-FFF2-40B4-BE49-F238E27FC236}">
                <a16:creationId xmlns:a16="http://schemas.microsoft.com/office/drawing/2014/main" id="{8ACA93DC-AC91-4A1C-815C-5FB3AEFFB3AC}"/>
              </a:ext>
            </a:extLst>
          </p:cNvPr>
          <p:cNvSpPr>
            <a:spLocks noGrp="1"/>
          </p:cNvSpPr>
          <p:nvPr>
            <p:ph type="sldNum" sz="quarter" idx="12"/>
          </p:nvPr>
        </p:nvSpPr>
        <p:spPr>
          <a:xfrm>
            <a:off x="695324" y="6596187"/>
            <a:ext cx="218008" cy="217625"/>
          </a:xfrm>
        </p:spPr>
        <p:txBody>
          <a:bodyPr/>
          <a:lstStyle/>
          <a:p>
            <a:fld id="{5D1E5300-FC0F-4317-A193-EF6CE9E6F7B5}" type="slidenum">
              <a:rPr lang="nb-NO" smtClean="0"/>
              <a:pPr/>
              <a:t>12</a:t>
            </a:fld>
            <a:r>
              <a:rPr lang="nb-NO"/>
              <a:t>  |  </a:t>
            </a:r>
          </a:p>
        </p:txBody>
      </p:sp>
      <p:sp>
        <p:nvSpPr>
          <p:cNvPr id="8" name="Rectangle 7">
            <a:extLst>
              <a:ext uri="{FF2B5EF4-FFF2-40B4-BE49-F238E27FC236}">
                <a16:creationId xmlns:a16="http://schemas.microsoft.com/office/drawing/2014/main" id="{22BDCAD6-23DD-461E-BF9C-4B37DDE74071}"/>
              </a:ext>
            </a:extLst>
          </p:cNvPr>
          <p:cNvSpPr/>
          <p:nvPr/>
        </p:nvSpPr>
        <p:spPr>
          <a:xfrm>
            <a:off x="695324" y="1707771"/>
            <a:ext cx="10801350" cy="2862322"/>
          </a:xfrm>
          <a:prstGeom prst="rect">
            <a:avLst/>
          </a:prstGeom>
        </p:spPr>
        <p:txBody>
          <a:bodyPr wrap="square">
            <a:spAutoFit/>
          </a:bodyPr>
          <a:lstStyle/>
          <a:p>
            <a:r>
              <a:rPr lang="nb-NO" dirty="0"/>
              <a:t>Granskingsgruppen ba Sikkerhets Teknologi om å vurdere mulige konsekvenser:</a:t>
            </a:r>
          </a:p>
          <a:p>
            <a:endParaRPr lang="nb-NO" dirty="0"/>
          </a:p>
          <a:p>
            <a:pPr marL="285750" indent="-285750">
              <a:buFont typeface="Arial" panose="020B0604020202020204" pitchFamily="34" charset="0"/>
              <a:buChar char="•"/>
            </a:pPr>
            <a:r>
              <a:rPr lang="nb-NO" dirty="0"/>
              <a:t>Et fult brudd på 2” linje med syntesegass kunne gitt lekkasje med en rate som ville fylt kompressorhuset med brennbar konsentrasjon i løpet av sekunder</a:t>
            </a:r>
          </a:p>
          <a:p>
            <a:pPr marL="285750" indent="-285750">
              <a:buFont typeface="Arial" panose="020B0604020202020204" pitchFamily="34" charset="0"/>
              <a:buChar char="•"/>
            </a:pPr>
            <a:r>
              <a:rPr lang="nb-NO" dirty="0"/>
              <a:t>Brannen i smøreoljen ville gitt en forsinket antennelse av gassen, som ville ført til en kraftig eksplosjon og deretter en </a:t>
            </a:r>
            <a:r>
              <a:rPr lang="nb-NO" dirty="0" err="1"/>
              <a:t>jetbrann</a:t>
            </a:r>
            <a:r>
              <a:rPr lang="nb-NO" dirty="0"/>
              <a:t> med syntesegass</a:t>
            </a:r>
          </a:p>
          <a:p>
            <a:pPr marL="285750" indent="-285750">
              <a:buFont typeface="Arial" panose="020B0604020202020204" pitchFamily="34" charset="0"/>
              <a:buChar char="•"/>
            </a:pPr>
            <a:r>
              <a:rPr lang="nb-NO" dirty="0"/>
              <a:t>En eksplosjon fra en middels gass-sky ville ført til eksplosjonstrykk høyere enn strukturell kapasitet til kompressorhuset, og ført til fragmentering til områder rundt bygget</a:t>
            </a:r>
          </a:p>
          <a:p>
            <a:pPr marL="285750" indent="-285750">
              <a:buFont typeface="Arial" panose="020B0604020202020204" pitchFamily="34" charset="0"/>
              <a:buChar char="•"/>
            </a:pPr>
            <a:r>
              <a:rPr lang="nb-NO" dirty="0"/>
              <a:t>En eksplosjon og fragmentering ville sannsynligvis ført til flere dødsfall siden det var flere folk nær bygningen da koblingen havarerte</a:t>
            </a:r>
          </a:p>
        </p:txBody>
      </p:sp>
    </p:spTree>
    <p:extLst>
      <p:ext uri="{BB962C8B-B14F-4D97-AF65-F5344CB8AC3E}">
        <p14:creationId xmlns:p14="http://schemas.microsoft.com/office/powerpoint/2010/main" val="2238220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FDBE9F6-8239-426C-B748-2F68F56A1EE4}"/>
              </a:ext>
            </a:extLst>
          </p:cNvPr>
          <p:cNvSpPr>
            <a:spLocks noGrp="1"/>
          </p:cNvSpPr>
          <p:nvPr>
            <p:ph type="title"/>
          </p:nvPr>
        </p:nvSpPr>
        <p:spPr>
          <a:xfrm>
            <a:off x="7711710" y="-60778"/>
            <a:ext cx="2660172" cy="796475"/>
          </a:xfrm>
        </p:spPr>
        <p:txBody>
          <a:bodyPr/>
          <a:lstStyle/>
          <a:p>
            <a:r>
              <a:rPr lang="nb-NO" dirty="0"/>
              <a:t>75,9 kg/s (100mm)</a:t>
            </a:r>
          </a:p>
        </p:txBody>
      </p:sp>
      <p:sp>
        <p:nvSpPr>
          <p:cNvPr id="31" name="Text Placeholder 30">
            <a:extLst>
              <a:ext uri="{FF2B5EF4-FFF2-40B4-BE49-F238E27FC236}">
                <a16:creationId xmlns:a16="http://schemas.microsoft.com/office/drawing/2014/main" id="{428EDDE6-836E-41A6-B729-8D47487DDE48}"/>
              </a:ext>
            </a:extLst>
          </p:cNvPr>
          <p:cNvSpPr>
            <a:spLocks noGrp="1"/>
          </p:cNvSpPr>
          <p:nvPr>
            <p:ph type="body" sz="quarter" idx="22"/>
          </p:nvPr>
        </p:nvSpPr>
        <p:spPr>
          <a:xfrm>
            <a:off x="5579315" y="72859"/>
            <a:ext cx="1705036" cy="529200"/>
          </a:xfrm>
        </p:spPr>
        <p:txBody>
          <a:bodyPr/>
          <a:lstStyle/>
          <a:p>
            <a:r>
              <a:rPr lang="nb-NO" sz="2400" dirty="0"/>
              <a:t>YZ</a:t>
            </a:r>
          </a:p>
        </p:txBody>
      </p:sp>
      <p:pic>
        <p:nvPicPr>
          <p:cNvPr id="4" name="mov_011076-1">
            <a:hlinkClick r:id="" action="ppaction://media"/>
            <a:extLst>
              <a:ext uri="{FF2B5EF4-FFF2-40B4-BE49-F238E27FC236}">
                <a16:creationId xmlns:a16="http://schemas.microsoft.com/office/drawing/2014/main" id="{6CC1DDBD-90BE-4E0F-B907-5A4595F44C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32000" y="602059"/>
            <a:ext cx="5760000" cy="3240000"/>
          </a:xfrm>
          <a:prstGeom prst="rect">
            <a:avLst/>
          </a:prstGeom>
        </p:spPr>
      </p:pic>
      <p:pic>
        <p:nvPicPr>
          <p:cNvPr id="9" name="mov_011019-2">
            <a:hlinkClick r:id="" action="ppaction://media"/>
            <a:extLst>
              <a:ext uri="{FF2B5EF4-FFF2-40B4-BE49-F238E27FC236}">
                <a16:creationId xmlns:a16="http://schemas.microsoft.com/office/drawing/2014/main" id="{AB6B2CAE-A634-4B5D-8853-586932A5346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07865" y="602059"/>
            <a:ext cx="5760000" cy="3240000"/>
          </a:xfrm>
          <a:prstGeom prst="rect">
            <a:avLst/>
          </a:prstGeom>
        </p:spPr>
      </p:pic>
      <p:pic>
        <p:nvPicPr>
          <p:cNvPr id="12" name="Picture 11">
            <a:extLst>
              <a:ext uri="{FF2B5EF4-FFF2-40B4-BE49-F238E27FC236}">
                <a16:creationId xmlns:a16="http://schemas.microsoft.com/office/drawing/2014/main" id="{0065F459-E36E-45F8-9897-503759EBBD77}"/>
              </a:ext>
            </a:extLst>
          </p:cNvPr>
          <p:cNvPicPr>
            <a:picLocks noChangeAspect="1"/>
          </p:cNvPicPr>
          <p:nvPr/>
        </p:nvPicPr>
        <p:blipFill>
          <a:blip r:embed="rId9"/>
          <a:stretch>
            <a:fillRect/>
          </a:stretch>
        </p:blipFill>
        <p:spPr>
          <a:xfrm>
            <a:off x="7553440" y="4158000"/>
            <a:ext cx="4314307" cy="2700000"/>
          </a:xfrm>
          <a:prstGeom prst="rect">
            <a:avLst/>
          </a:prstGeom>
        </p:spPr>
      </p:pic>
      <p:pic>
        <p:nvPicPr>
          <p:cNvPr id="13" name="Picture 12">
            <a:extLst>
              <a:ext uri="{FF2B5EF4-FFF2-40B4-BE49-F238E27FC236}">
                <a16:creationId xmlns:a16="http://schemas.microsoft.com/office/drawing/2014/main" id="{6BC4D74A-11BF-450A-A4BD-4B12531A6FFA}"/>
              </a:ext>
            </a:extLst>
          </p:cNvPr>
          <p:cNvPicPr>
            <a:picLocks noChangeAspect="1"/>
          </p:cNvPicPr>
          <p:nvPr/>
        </p:nvPicPr>
        <p:blipFill>
          <a:blip r:embed="rId10"/>
          <a:stretch>
            <a:fillRect/>
          </a:stretch>
        </p:blipFill>
        <p:spPr>
          <a:xfrm>
            <a:off x="203402" y="4158000"/>
            <a:ext cx="4403963" cy="2700000"/>
          </a:xfrm>
          <a:prstGeom prst="rect">
            <a:avLst/>
          </a:prstGeom>
        </p:spPr>
      </p:pic>
      <p:sp>
        <p:nvSpPr>
          <p:cNvPr id="14" name="Title 21">
            <a:extLst>
              <a:ext uri="{FF2B5EF4-FFF2-40B4-BE49-F238E27FC236}">
                <a16:creationId xmlns:a16="http://schemas.microsoft.com/office/drawing/2014/main" id="{A34ED03E-E854-4580-8DF6-C65839F3F377}"/>
              </a:ext>
            </a:extLst>
          </p:cNvPr>
          <p:cNvSpPr txBox="1">
            <a:spLocks/>
          </p:cNvSpPr>
          <p:nvPr/>
        </p:nvSpPr>
        <p:spPr>
          <a:xfrm>
            <a:off x="1075298" y="-60778"/>
            <a:ext cx="2660172" cy="796475"/>
          </a:xfrm>
          <a:prstGeom prst="rect">
            <a:avLst/>
          </a:prstGeom>
        </p:spPr>
        <p:txBody>
          <a:bodyPr vert="horz" lIns="0" tIns="216000" rIns="0" bIns="72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nb-NO" dirty="0"/>
              <a:t>18,9 kg/s (50mm)</a:t>
            </a:r>
          </a:p>
        </p:txBody>
      </p:sp>
      <p:sp>
        <p:nvSpPr>
          <p:cNvPr id="15" name="Rectangle 14">
            <a:extLst>
              <a:ext uri="{FF2B5EF4-FFF2-40B4-BE49-F238E27FC236}">
                <a16:creationId xmlns:a16="http://schemas.microsoft.com/office/drawing/2014/main" id="{6D0FD5A6-60D3-444C-BF56-4B5FECD96CEC}"/>
              </a:ext>
            </a:extLst>
          </p:cNvPr>
          <p:cNvSpPr/>
          <p:nvPr/>
        </p:nvSpPr>
        <p:spPr>
          <a:xfrm>
            <a:off x="4996802" y="5582792"/>
            <a:ext cx="2402890" cy="954107"/>
          </a:xfrm>
          <a:prstGeom prst="rect">
            <a:avLst/>
          </a:prstGeom>
        </p:spPr>
        <p:txBody>
          <a:bodyPr wrap="square">
            <a:spAutoFit/>
          </a:bodyPr>
          <a:lstStyle/>
          <a:p>
            <a:r>
              <a:rPr lang="nb-NO" sz="1400" dirty="0"/>
              <a:t>Flammegrenser (vol%)</a:t>
            </a:r>
          </a:p>
          <a:p>
            <a:r>
              <a:rPr lang="nb-NO" sz="1400" dirty="0"/>
              <a:t>LFL  	         7.8 %</a:t>
            </a:r>
          </a:p>
          <a:p>
            <a:r>
              <a:rPr lang="nb-NO" sz="1400" dirty="0"/>
              <a:t>Støkiometri:       45.1 %</a:t>
            </a:r>
          </a:p>
          <a:p>
            <a:r>
              <a:rPr lang="nb-NO" sz="1400" dirty="0"/>
              <a:t>UFL 	       79.4 %</a:t>
            </a:r>
          </a:p>
        </p:txBody>
      </p:sp>
      <p:sp>
        <p:nvSpPr>
          <p:cNvPr id="7" name="Rectangle 6">
            <a:extLst>
              <a:ext uri="{FF2B5EF4-FFF2-40B4-BE49-F238E27FC236}">
                <a16:creationId xmlns:a16="http://schemas.microsoft.com/office/drawing/2014/main" id="{E798004D-E084-4D4A-B8B8-32196A3FA56E}"/>
              </a:ext>
            </a:extLst>
          </p:cNvPr>
          <p:cNvSpPr/>
          <p:nvPr/>
        </p:nvSpPr>
        <p:spPr>
          <a:xfrm>
            <a:off x="4996802" y="4369421"/>
            <a:ext cx="2784629" cy="954107"/>
          </a:xfrm>
          <a:prstGeom prst="rect">
            <a:avLst/>
          </a:prstGeom>
        </p:spPr>
        <p:txBody>
          <a:bodyPr wrap="square">
            <a:spAutoFit/>
          </a:bodyPr>
          <a:lstStyle/>
          <a:p>
            <a:r>
              <a:rPr lang="nb-NO" sz="1400" dirty="0"/>
              <a:t>Gasskomposisjon (vol%)</a:t>
            </a:r>
          </a:p>
          <a:p>
            <a:r>
              <a:rPr lang="nb-NO" sz="1400" dirty="0"/>
              <a:t>Hydrogen 	70 %</a:t>
            </a:r>
          </a:p>
          <a:p>
            <a:r>
              <a:rPr lang="nb-NO" sz="1400" dirty="0"/>
              <a:t>CO 	20 %</a:t>
            </a:r>
          </a:p>
          <a:p>
            <a:r>
              <a:rPr lang="nb-NO" sz="1400" dirty="0"/>
              <a:t>CO</a:t>
            </a:r>
            <a:r>
              <a:rPr lang="nb-NO" sz="1400" baseline="-25000" dirty="0"/>
              <a:t>2 </a:t>
            </a:r>
            <a:r>
              <a:rPr lang="nb-NO" sz="1400" dirty="0"/>
              <a:t>	10 %</a:t>
            </a:r>
          </a:p>
        </p:txBody>
      </p:sp>
      <p:sp>
        <p:nvSpPr>
          <p:cNvPr id="10" name="Star: 5 Points 9">
            <a:extLst>
              <a:ext uri="{FF2B5EF4-FFF2-40B4-BE49-F238E27FC236}">
                <a16:creationId xmlns:a16="http://schemas.microsoft.com/office/drawing/2014/main" id="{B6F392AF-239C-46A2-AE59-19A258BE14B6}"/>
              </a:ext>
            </a:extLst>
          </p:cNvPr>
          <p:cNvSpPr/>
          <p:nvPr/>
        </p:nvSpPr>
        <p:spPr>
          <a:xfrm>
            <a:off x="9390380" y="5577429"/>
            <a:ext cx="120650" cy="1365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Star: 5 Points 20">
            <a:extLst>
              <a:ext uri="{FF2B5EF4-FFF2-40B4-BE49-F238E27FC236}">
                <a16:creationId xmlns:a16="http://schemas.microsoft.com/office/drawing/2014/main" id="{ED708023-9021-4CB0-9366-36EA169EDE85}"/>
              </a:ext>
            </a:extLst>
          </p:cNvPr>
          <p:cNvSpPr/>
          <p:nvPr/>
        </p:nvSpPr>
        <p:spPr>
          <a:xfrm>
            <a:off x="10966238" y="4793127"/>
            <a:ext cx="120650" cy="1365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F6BC3642-C1E7-4F1D-B18F-576BC8705DB1}"/>
              </a:ext>
            </a:extLst>
          </p:cNvPr>
          <p:cNvSpPr txBox="1"/>
          <p:nvPr/>
        </p:nvSpPr>
        <p:spPr>
          <a:xfrm>
            <a:off x="9474520" y="5539376"/>
            <a:ext cx="1042035" cy="261610"/>
          </a:xfrm>
          <a:prstGeom prst="rect">
            <a:avLst/>
          </a:prstGeom>
          <a:noFill/>
        </p:spPr>
        <p:txBody>
          <a:bodyPr wrap="square" rtlCol="0">
            <a:spAutoFit/>
          </a:bodyPr>
          <a:lstStyle/>
          <a:p>
            <a:r>
              <a:rPr lang="nb-NO" sz="1100" dirty="0"/>
              <a:t>1 bar</a:t>
            </a:r>
          </a:p>
        </p:txBody>
      </p:sp>
      <p:sp>
        <p:nvSpPr>
          <p:cNvPr id="23" name="TextBox 22">
            <a:extLst>
              <a:ext uri="{FF2B5EF4-FFF2-40B4-BE49-F238E27FC236}">
                <a16:creationId xmlns:a16="http://schemas.microsoft.com/office/drawing/2014/main" id="{AF6C88BF-B16F-40CE-B262-628FF7B0D4A5}"/>
              </a:ext>
            </a:extLst>
          </p:cNvPr>
          <p:cNvSpPr txBox="1"/>
          <p:nvPr/>
        </p:nvSpPr>
        <p:spPr>
          <a:xfrm>
            <a:off x="11026563" y="4730584"/>
            <a:ext cx="1165437" cy="430887"/>
          </a:xfrm>
          <a:prstGeom prst="rect">
            <a:avLst/>
          </a:prstGeom>
          <a:noFill/>
        </p:spPr>
        <p:txBody>
          <a:bodyPr wrap="square" rtlCol="0">
            <a:spAutoFit/>
          </a:bodyPr>
          <a:lstStyle/>
          <a:p>
            <a:r>
              <a:rPr lang="nb-NO" sz="1100" dirty="0"/>
              <a:t>9 bar (detonasjon)</a:t>
            </a:r>
          </a:p>
        </p:txBody>
      </p:sp>
      <p:sp>
        <p:nvSpPr>
          <p:cNvPr id="24" name="Rectangle 23">
            <a:extLst>
              <a:ext uri="{FF2B5EF4-FFF2-40B4-BE49-F238E27FC236}">
                <a16:creationId xmlns:a16="http://schemas.microsoft.com/office/drawing/2014/main" id="{D2235EAD-DAFB-448B-8EEC-35EB09DD0B36}"/>
              </a:ext>
            </a:extLst>
          </p:cNvPr>
          <p:cNvSpPr/>
          <p:nvPr/>
        </p:nvSpPr>
        <p:spPr>
          <a:xfrm>
            <a:off x="4998005" y="6550223"/>
            <a:ext cx="2402890" cy="307777"/>
          </a:xfrm>
          <a:prstGeom prst="rect">
            <a:avLst/>
          </a:prstGeom>
        </p:spPr>
        <p:txBody>
          <a:bodyPr wrap="square">
            <a:spAutoFit/>
          </a:bodyPr>
          <a:lstStyle/>
          <a:p>
            <a:r>
              <a:rPr lang="nb-NO" sz="1400" dirty="0"/>
              <a:t>Animasjon 0-10 sek</a:t>
            </a:r>
          </a:p>
        </p:txBody>
      </p:sp>
      <p:sp>
        <p:nvSpPr>
          <p:cNvPr id="2" name="Rectangle 1">
            <a:extLst>
              <a:ext uri="{FF2B5EF4-FFF2-40B4-BE49-F238E27FC236}">
                <a16:creationId xmlns:a16="http://schemas.microsoft.com/office/drawing/2014/main" id="{B48266AB-7C65-4A18-BFE1-B7EBB8E1FFE1}"/>
              </a:ext>
            </a:extLst>
          </p:cNvPr>
          <p:cNvSpPr/>
          <p:nvPr/>
        </p:nvSpPr>
        <p:spPr>
          <a:xfrm>
            <a:off x="9390380" y="6588276"/>
            <a:ext cx="1497526" cy="307777"/>
          </a:xfrm>
          <a:prstGeom prst="rect">
            <a:avLst/>
          </a:prstGeom>
        </p:spPr>
        <p:txBody>
          <a:bodyPr wrap="none">
            <a:spAutoFit/>
          </a:bodyPr>
          <a:lstStyle/>
          <a:p>
            <a:r>
              <a:rPr lang="nb-NO" sz="1400" dirty="0"/>
              <a:t>Brennbar gassky</a:t>
            </a:r>
          </a:p>
        </p:txBody>
      </p:sp>
      <p:sp>
        <p:nvSpPr>
          <p:cNvPr id="17" name="Rectangle 16">
            <a:extLst>
              <a:ext uri="{FF2B5EF4-FFF2-40B4-BE49-F238E27FC236}">
                <a16:creationId xmlns:a16="http://schemas.microsoft.com/office/drawing/2014/main" id="{39104ADA-B4DD-474A-88D4-48BE6C8F693D}"/>
              </a:ext>
            </a:extLst>
          </p:cNvPr>
          <p:cNvSpPr/>
          <p:nvPr/>
        </p:nvSpPr>
        <p:spPr>
          <a:xfrm>
            <a:off x="1756974" y="6551268"/>
            <a:ext cx="1497526" cy="307777"/>
          </a:xfrm>
          <a:prstGeom prst="rect">
            <a:avLst/>
          </a:prstGeom>
        </p:spPr>
        <p:txBody>
          <a:bodyPr wrap="none">
            <a:spAutoFit/>
          </a:bodyPr>
          <a:lstStyle/>
          <a:p>
            <a:r>
              <a:rPr lang="nb-NO" sz="1400" dirty="0"/>
              <a:t>Brennbar gassky</a:t>
            </a:r>
          </a:p>
        </p:txBody>
      </p:sp>
    </p:spTree>
    <p:extLst>
      <p:ext uri="{BB962C8B-B14F-4D97-AF65-F5344CB8AC3E}">
        <p14:creationId xmlns:p14="http://schemas.microsoft.com/office/powerpoint/2010/main" val="135327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9" fill="hold"/>
                                        <p:tgtEl>
                                          <p:spTgt spid="4"/>
                                        </p:tgtEl>
                                      </p:cBhvr>
                                    </p:cmd>
                                  </p:childTnLst>
                                </p:cTn>
                              </p:par>
                              <p:par>
                                <p:cTn id="7" presetID="1" presetClass="mediacall" presetSubtype="0" fill="hold" nodeType="withEffect">
                                  <p:stCondLst>
                                    <p:cond delay="0"/>
                                  </p:stCondLst>
                                  <p:childTnLst>
                                    <p:cmd type="call" cmd="playFrom(0.0)">
                                      <p:cBhvr>
                                        <p:cTn id="8" dur="184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0E5A2456-96CE-4958-9C1E-D62100162017}"/>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425" t="13743" r="14829" b="16347"/>
          <a:stretch/>
        </p:blipFill>
        <p:spPr>
          <a:xfrm>
            <a:off x="601209" y="1376362"/>
            <a:ext cx="9356943" cy="4794423"/>
          </a:xfrm>
          <a:prstGeom prst="rect">
            <a:avLst/>
          </a:prstGeom>
        </p:spPr>
      </p:pic>
      <p:sp>
        <p:nvSpPr>
          <p:cNvPr id="2" name="Title 1">
            <a:extLst>
              <a:ext uri="{FF2B5EF4-FFF2-40B4-BE49-F238E27FC236}">
                <a16:creationId xmlns:a16="http://schemas.microsoft.com/office/drawing/2014/main" id="{1653065E-9A46-4AEB-A615-0CDCA7F25FAF}"/>
              </a:ext>
            </a:extLst>
          </p:cNvPr>
          <p:cNvSpPr>
            <a:spLocks noGrp="1"/>
          </p:cNvSpPr>
          <p:nvPr>
            <p:ph type="title"/>
          </p:nvPr>
        </p:nvSpPr>
        <p:spPr/>
        <p:txBody>
          <a:bodyPr/>
          <a:lstStyle/>
          <a:p>
            <a:r>
              <a:rPr lang="nb-NO" dirty="0"/>
              <a:t>Hvorfor skjedde det?</a:t>
            </a:r>
          </a:p>
        </p:txBody>
      </p:sp>
      <p:sp>
        <p:nvSpPr>
          <p:cNvPr id="4" name="Slide Number Placeholder 3">
            <a:extLst>
              <a:ext uri="{FF2B5EF4-FFF2-40B4-BE49-F238E27FC236}">
                <a16:creationId xmlns:a16="http://schemas.microsoft.com/office/drawing/2014/main" id="{A45BB14B-496E-4499-8C18-22E61F369512}"/>
              </a:ext>
            </a:extLst>
          </p:cNvPr>
          <p:cNvSpPr>
            <a:spLocks noGrp="1"/>
          </p:cNvSpPr>
          <p:nvPr>
            <p:ph type="sldNum" sz="quarter" idx="12"/>
          </p:nvPr>
        </p:nvSpPr>
        <p:spPr>
          <a:xfrm>
            <a:off x="695324" y="6596187"/>
            <a:ext cx="222818" cy="217625"/>
          </a:xfrm>
        </p:spPr>
        <p:txBody>
          <a:bodyPr/>
          <a:lstStyle/>
          <a:p>
            <a:fld id="{5D1E5300-FC0F-4317-A193-EF6CE9E6F7B5}" type="slidenum">
              <a:rPr lang="nb-NO" smtClean="0"/>
              <a:pPr/>
              <a:t>14</a:t>
            </a:fld>
            <a:r>
              <a:rPr lang="nb-NO"/>
              <a:t>  |  </a:t>
            </a:r>
          </a:p>
        </p:txBody>
      </p:sp>
      <p:cxnSp>
        <p:nvCxnSpPr>
          <p:cNvPr id="8" name="Straight Arrow Connector 7">
            <a:extLst>
              <a:ext uri="{FF2B5EF4-FFF2-40B4-BE49-F238E27FC236}">
                <a16:creationId xmlns:a16="http://schemas.microsoft.com/office/drawing/2014/main" id="{F233644A-2A9C-4C11-B47B-60E9800DC8CD}"/>
              </a:ext>
            </a:extLst>
          </p:cNvPr>
          <p:cNvCxnSpPr/>
          <p:nvPr/>
        </p:nvCxnSpPr>
        <p:spPr>
          <a:xfrm>
            <a:off x="3568700" y="4394200"/>
            <a:ext cx="393700" cy="647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45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56546E-B4DE-4DB2-8CFA-08C982BBA169}"/>
              </a:ext>
            </a:extLst>
          </p:cNvPr>
          <p:cNvSpPr>
            <a:spLocks noGrp="1"/>
          </p:cNvSpPr>
          <p:nvPr>
            <p:ph type="sldNum" sz="quarter" idx="12"/>
          </p:nvPr>
        </p:nvSpPr>
        <p:spPr>
          <a:xfrm>
            <a:off x="695324" y="6596187"/>
            <a:ext cx="222818" cy="217625"/>
          </a:xfrm>
        </p:spPr>
        <p:txBody>
          <a:bodyPr/>
          <a:lstStyle/>
          <a:p>
            <a:fld id="{5D1E5300-FC0F-4317-A193-EF6CE9E6F7B5}" type="slidenum">
              <a:rPr lang="nb-NO" smtClean="0"/>
              <a:pPr/>
              <a:t>15</a:t>
            </a:fld>
            <a:r>
              <a:rPr lang="nb-NO"/>
              <a:t>  |  </a:t>
            </a:r>
          </a:p>
        </p:txBody>
      </p:sp>
      <p:pic>
        <p:nvPicPr>
          <p:cNvPr id="5" name="Picture 4">
            <a:extLst>
              <a:ext uri="{FF2B5EF4-FFF2-40B4-BE49-F238E27FC236}">
                <a16:creationId xmlns:a16="http://schemas.microsoft.com/office/drawing/2014/main" id="{1F5E73B3-314B-4E12-A383-227D75711E32}"/>
              </a:ext>
            </a:extLst>
          </p:cNvPr>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bwMode="auto">
          <a:xfrm rot="5400000">
            <a:off x="2925916" y="-449431"/>
            <a:ext cx="6300843" cy="7374196"/>
          </a:xfrm>
          <a:prstGeom prst="rect">
            <a:avLst/>
          </a:prstGeom>
          <a:ln>
            <a:solidFill>
              <a:schemeClr val="accent1">
                <a:shade val="95000"/>
                <a:satMod val="105000"/>
              </a:schemeClr>
            </a:solidFill>
          </a:ln>
          <a:extLst>
            <a:ext uri="{53640926-AAD7-44D8-BBD7-CCE9431645EC}">
              <a14:shadowObscured xmlns:a14="http://schemas.microsoft.com/office/drawing/2010/main"/>
            </a:ext>
          </a:extLst>
        </p:spPr>
      </p:pic>
      <p:sp>
        <p:nvSpPr>
          <p:cNvPr id="6" name="Arrow: Right 5">
            <a:extLst>
              <a:ext uri="{FF2B5EF4-FFF2-40B4-BE49-F238E27FC236}">
                <a16:creationId xmlns:a16="http://schemas.microsoft.com/office/drawing/2014/main" id="{1EA2FB7D-87DF-497E-AA7C-9BFFB8C1C3C9}"/>
              </a:ext>
            </a:extLst>
          </p:cNvPr>
          <p:cNvSpPr/>
          <p:nvPr/>
        </p:nvSpPr>
        <p:spPr>
          <a:xfrm>
            <a:off x="2598480" y="2079522"/>
            <a:ext cx="749403" cy="37981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pic>
        <p:nvPicPr>
          <p:cNvPr id="9" name="Picture 8" descr="A picture containing text, linedrawing&#10;&#10;Description automatically generated">
            <a:extLst>
              <a:ext uri="{FF2B5EF4-FFF2-40B4-BE49-F238E27FC236}">
                <a16:creationId xmlns:a16="http://schemas.microsoft.com/office/drawing/2014/main" id="{5A5FF5FA-CDB2-4D86-9A89-9DFEE6D4F629}"/>
              </a:ext>
            </a:extLst>
          </p:cNvPr>
          <p:cNvPicPr/>
          <p:nvPr/>
        </p:nvPicPr>
        <p:blipFill>
          <a:blip r:embed="rId5" cstate="print">
            <a:duotone>
              <a:prstClr val="black"/>
              <a:srgbClr val="00B050">
                <a:tint val="45000"/>
                <a:satMod val="400000"/>
              </a:srgbClr>
            </a:duotone>
            <a:extLst>
              <a:ext uri="{BEBA8EAE-BF5A-486C-A8C5-ECC9F3942E4B}">
                <a14:imgProps xmlns:a14="http://schemas.microsoft.com/office/drawing/2010/main">
                  <a14:imgLayer r:embed="rId6">
                    <a14:imgEffect>
                      <a14:backgroundRemoval t="7527" b="89606" l="9814" r="96108">
                        <a14:foregroundMark x1="56007" y1="11111" x2="64636" y2="7527"/>
                        <a14:foregroundMark x1="64636" y1="7527" x2="65990" y2="17563"/>
                        <a14:foregroundMark x1="69712" y1="19355" x2="70728" y2="28315"/>
                        <a14:foregroundMark x1="72589" y1="35125" x2="89171" y2="24373"/>
                        <a14:foregroundMark x1="37902" y1="75986" x2="81218" y2="36918"/>
                        <a14:foregroundMark x1="17428" y1="47670" x2="21320" y2="44444"/>
                        <a14:foregroundMark x1="90355" y1="24014" x2="91371" y2="22939"/>
                        <a14:foregroundMark x1="80541" y1="43011" x2="92964" y2="28137"/>
                        <a14:backgroundMark x1="41794" y1="55914" x2="46024" y2="51971"/>
                        <a14:backgroundMark x1="95093" y1="24014" x2="96108" y2="26882"/>
                      </a14:backgroundRemoval>
                    </a14:imgEffect>
                  </a14:imgLayer>
                </a14:imgProps>
              </a:ext>
              <a:ext uri="{28A0092B-C50C-407E-A947-70E740481C1C}">
                <a14:useLocalDpi xmlns:a14="http://schemas.microsoft.com/office/drawing/2010/main" val="0"/>
              </a:ext>
            </a:extLst>
          </a:blip>
          <a:stretch>
            <a:fillRect/>
          </a:stretch>
        </p:blipFill>
        <p:spPr>
          <a:xfrm rot="3279005">
            <a:off x="3084678" y="1086806"/>
            <a:ext cx="1979281" cy="1009652"/>
          </a:xfrm>
          <a:prstGeom prst="rect">
            <a:avLst/>
          </a:prstGeom>
        </p:spPr>
      </p:pic>
      <p:pic>
        <p:nvPicPr>
          <p:cNvPr id="8" name="Picture 7" descr="A picture containing text, linedrawing&#10;&#10;Description automatically generated">
            <a:extLst>
              <a:ext uri="{FF2B5EF4-FFF2-40B4-BE49-F238E27FC236}">
                <a16:creationId xmlns:a16="http://schemas.microsoft.com/office/drawing/2014/main" id="{6C605733-D538-48A6-8D8F-ADDD7CD9E79B}"/>
              </a:ext>
            </a:extLst>
          </p:cNvPr>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ackgroundRemoval t="7527" b="89606" l="9814" r="96108">
                        <a14:foregroundMark x1="56007" y1="11111" x2="64636" y2="7527"/>
                        <a14:foregroundMark x1="64636" y1="7527" x2="65990" y2="17563"/>
                        <a14:foregroundMark x1="69712" y1="19355" x2="70728" y2="28315"/>
                        <a14:foregroundMark x1="72589" y1="35125" x2="89171" y2="24373"/>
                        <a14:foregroundMark x1="37902" y1="75986" x2="81218" y2="36918"/>
                        <a14:foregroundMark x1="17428" y1="47670" x2="21320" y2="44444"/>
                        <a14:foregroundMark x1="90355" y1="24014" x2="91371" y2="22939"/>
                        <a14:foregroundMark x1="80541" y1="43011" x2="92964" y2="28137"/>
                        <a14:backgroundMark x1="41794" y1="55914" x2="46024" y2="51971"/>
                        <a14:backgroundMark x1="95093" y1="24014" x2="96108" y2="26882"/>
                      </a14:backgroundRemoval>
                    </a14:imgEffect>
                  </a14:imgLayer>
                </a14:imgProps>
              </a:ext>
              <a:ext uri="{28A0092B-C50C-407E-A947-70E740481C1C}">
                <a14:useLocalDpi xmlns:a14="http://schemas.microsoft.com/office/drawing/2010/main" val="0"/>
              </a:ext>
            </a:extLst>
          </a:blip>
          <a:stretch>
            <a:fillRect/>
          </a:stretch>
        </p:blipFill>
        <p:spPr>
          <a:xfrm rot="5400000">
            <a:off x="2732251" y="1248728"/>
            <a:ext cx="1979281" cy="1009652"/>
          </a:xfrm>
          <a:prstGeom prst="rect">
            <a:avLst/>
          </a:prstGeom>
        </p:spPr>
      </p:pic>
      <p:sp>
        <p:nvSpPr>
          <p:cNvPr id="11" name="Text Box 2">
            <a:extLst>
              <a:ext uri="{FF2B5EF4-FFF2-40B4-BE49-F238E27FC236}">
                <a16:creationId xmlns:a16="http://schemas.microsoft.com/office/drawing/2014/main" id="{E4041948-7AC7-463A-BA4D-AA76F01F15AF}"/>
              </a:ext>
            </a:extLst>
          </p:cNvPr>
          <p:cNvSpPr txBox="1">
            <a:spLocks noChangeArrowheads="1"/>
          </p:cNvSpPr>
          <p:nvPr/>
        </p:nvSpPr>
        <p:spPr bwMode="auto">
          <a:xfrm>
            <a:off x="5075983" y="3237667"/>
            <a:ext cx="1209018" cy="382665"/>
          </a:xfrm>
          <a:prstGeom prst="rect">
            <a:avLst/>
          </a:prstGeom>
          <a:solidFill>
            <a:schemeClr val="bg1"/>
          </a:solidFill>
          <a:ln w="9525">
            <a:noFill/>
            <a:miter lim="800000"/>
            <a:headEnd/>
            <a:tailEnd/>
          </a:ln>
        </p:spPr>
        <p:txBody>
          <a:bodyPr rot="0" vert="horz" wrap="square" lIns="36000" tIns="0" rIns="36000" bIns="36000" anchor="t" anchorCtr="0">
            <a:spAutoFit/>
          </a:bodyPr>
          <a:lstStyle/>
          <a:p>
            <a:pPr algn="ctr">
              <a:lnSpc>
                <a:spcPts val="1400"/>
              </a:lnSpc>
              <a:spcAft>
                <a:spcPts val="0"/>
              </a:spcAft>
            </a:pPr>
            <a:r>
              <a:rPr lang="nb-NO" sz="1100" dirty="0">
                <a:effectLst/>
                <a:latin typeface="Arial" panose="020B0604020202020204" pitchFamily="34" charset="0"/>
                <a:ea typeface="Times New Roman" panose="02020603050405020304" pitchFamily="18" charset="0"/>
                <a:cs typeface="Times New Roman" panose="02020603050405020304" pitchFamily="18" charset="0"/>
              </a:rPr>
              <a:t>Klaff i stengt stilling</a:t>
            </a:r>
          </a:p>
        </p:txBody>
      </p:sp>
      <p:sp>
        <p:nvSpPr>
          <p:cNvPr id="12" name="Text Box 2">
            <a:extLst>
              <a:ext uri="{FF2B5EF4-FFF2-40B4-BE49-F238E27FC236}">
                <a16:creationId xmlns:a16="http://schemas.microsoft.com/office/drawing/2014/main" id="{44CC4D1A-8898-47AB-A7A2-E719D3217F28}"/>
              </a:ext>
            </a:extLst>
          </p:cNvPr>
          <p:cNvSpPr txBox="1">
            <a:spLocks noChangeArrowheads="1"/>
          </p:cNvSpPr>
          <p:nvPr/>
        </p:nvSpPr>
        <p:spPr bwMode="auto">
          <a:xfrm>
            <a:off x="5185722" y="2332043"/>
            <a:ext cx="1209018" cy="203128"/>
          </a:xfrm>
          <a:prstGeom prst="rect">
            <a:avLst/>
          </a:prstGeom>
          <a:solidFill>
            <a:schemeClr val="bg1"/>
          </a:solidFill>
          <a:ln w="9525">
            <a:noFill/>
            <a:miter lim="800000"/>
            <a:headEnd/>
            <a:tailEnd/>
          </a:ln>
        </p:spPr>
        <p:txBody>
          <a:bodyPr rot="0" vert="horz" wrap="square" lIns="36000" tIns="0" rIns="36000" bIns="36000" anchor="t" anchorCtr="0">
            <a:spAutoFit/>
          </a:bodyPr>
          <a:lstStyle/>
          <a:p>
            <a:pPr algn="ctr">
              <a:lnSpc>
                <a:spcPts val="1400"/>
              </a:lnSpc>
              <a:spcAft>
                <a:spcPts val="0"/>
              </a:spcAft>
            </a:pPr>
            <a:r>
              <a:rPr lang="nb-NO" sz="1100" dirty="0">
                <a:effectLst/>
                <a:latin typeface="Arial" panose="020B0604020202020204" pitchFamily="34" charset="0"/>
                <a:ea typeface="Times New Roman" panose="02020603050405020304" pitchFamily="18" charset="0"/>
                <a:cs typeface="Times New Roman" panose="02020603050405020304" pitchFamily="18" charset="0"/>
              </a:rPr>
              <a:t>Klaff i åpen stilling</a:t>
            </a:r>
          </a:p>
        </p:txBody>
      </p:sp>
      <p:cxnSp>
        <p:nvCxnSpPr>
          <p:cNvPr id="14" name="Straight Arrow Connector 13">
            <a:extLst>
              <a:ext uri="{FF2B5EF4-FFF2-40B4-BE49-F238E27FC236}">
                <a16:creationId xmlns:a16="http://schemas.microsoft.com/office/drawing/2014/main" id="{359042BB-D430-49A7-9916-EF97F7E0CD9C}"/>
              </a:ext>
            </a:extLst>
          </p:cNvPr>
          <p:cNvCxnSpPr/>
          <p:nvPr/>
        </p:nvCxnSpPr>
        <p:spPr>
          <a:xfrm flipH="1" flipV="1">
            <a:off x="4815840" y="2202180"/>
            <a:ext cx="369882" cy="198120"/>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3AD1AF0-2E27-438E-B9CE-D0E3BA290A1D}"/>
              </a:ext>
            </a:extLst>
          </p:cNvPr>
          <p:cNvCxnSpPr>
            <a:cxnSpLocks/>
          </p:cNvCxnSpPr>
          <p:nvPr/>
        </p:nvCxnSpPr>
        <p:spPr>
          <a:xfrm flipH="1" flipV="1">
            <a:off x="4078333" y="2602231"/>
            <a:ext cx="997649" cy="635436"/>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2">
            <a:extLst>
              <a:ext uri="{FF2B5EF4-FFF2-40B4-BE49-F238E27FC236}">
                <a16:creationId xmlns:a16="http://schemas.microsoft.com/office/drawing/2014/main" id="{9557F9C7-90AB-47C5-ACC6-A81E3FBD997B}"/>
              </a:ext>
            </a:extLst>
          </p:cNvPr>
          <p:cNvSpPr txBox="1">
            <a:spLocks noChangeArrowheads="1"/>
          </p:cNvSpPr>
          <p:nvPr/>
        </p:nvSpPr>
        <p:spPr bwMode="auto">
          <a:xfrm>
            <a:off x="4305300" y="5325547"/>
            <a:ext cx="1209018" cy="562201"/>
          </a:xfrm>
          <a:prstGeom prst="rect">
            <a:avLst/>
          </a:prstGeom>
          <a:solidFill>
            <a:schemeClr val="bg1"/>
          </a:solidFill>
          <a:ln w="9525">
            <a:noFill/>
            <a:miter lim="800000"/>
            <a:headEnd/>
            <a:tailEnd/>
          </a:ln>
        </p:spPr>
        <p:txBody>
          <a:bodyPr rot="0" vert="horz" wrap="square" lIns="36000" tIns="0" rIns="36000" bIns="36000" anchor="t" anchorCtr="0">
            <a:spAutoFit/>
          </a:bodyPr>
          <a:lstStyle/>
          <a:p>
            <a:pPr algn="ctr">
              <a:lnSpc>
                <a:spcPts val="1400"/>
              </a:lnSpc>
              <a:spcAft>
                <a:spcPts val="0"/>
              </a:spcAft>
            </a:pPr>
            <a:r>
              <a:rPr lang="nb-NO" sz="1100" dirty="0">
                <a:effectLst/>
                <a:latin typeface="Arial" panose="020B0604020202020204" pitchFamily="34" charset="0"/>
                <a:ea typeface="Times New Roman" panose="02020603050405020304" pitchFamily="18" charset="0"/>
                <a:cs typeface="Times New Roman" panose="02020603050405020304" pitchFamily="18" charset="0"/>
              </a:rPr>
              <a:t>Aktuatorstang skjøvet ut for å stenge klaffen</a:t>
            </a:r>
          </a:p>
        </p:txBody>
      </p:sp>
      <p:cxnSp>
        <p:nvCxnSpPr>
          <p:cNvPr id="18" name="Straight Arrow Connector 17">
            <a:extLst>
              <a:ext uri="{FF2B5EF4-FFF2-40B4-BE49-F238E27FC236}">
                <a16:creationId xmlns:a16="http://schemas.microsoft.com/office/drawing/2014/main" id="{2A43CE31-E89B-4E90-8848-4653F0444443}"/>
              </a:ext>
            </a:extLst>
          </p:cNvPr>
          <p:cNvCxnSpPr>
            <a:cxnSpLocks/>
          </p:cNvCxnSpPr>
          <p:nvPr/>
        </p:nvCxnSpPr>
        <p:spPr>
          <a:xfrm flipH="1" flipV="1">
            <a:off x="3499214" y="4660037"/>
            <a:ext cx="806086" cy="742543"/>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2">
            <a:extLst>
              <a:ext uri="{FF2B5EF4-FFF2-40B4-BE49-F238E27FC236}">
                <a16:creationId xmlns:a16="http://schemas.microsoft.com/office/drawing/2014/main" id="{1758054A-4DDC-41FE-B6A5-5AFAA67628E2}"/>
              </a:ext>
            </a:extLst>
          </p:cNvPr>
          <p:cNvSpPr txBox="1">
            <a:spLocks noChangeArrowheads="1"/>
          </p:cNvSpPr>
          <p:nvPr/>
        </p:nvSpPr>
        <p:spPr bwMode="auto">
          <a:xfrm>
            <a:off x="6704737" y="5325547"/>
            <a:ext cx="2203044" cy="562201"/>
          </a:xfrm>
          <a:prstGeom prst="rect">
            <a:avLst/>
          </a:prstGeom>
          <a:solidFill>
            <a:schemeClr val="bg1"/>
          </a:solidFill>
          <a:ln w="9525">
            <a:noFill/>
            <a:miter lim="800000"/>
            <a:headEnd/>
            <a:tailEnd/>
          </a:ln>
        </p:spPr>
        <p:txBody>
          <a:bodyPr rot="0" vert="horz" wrap="square" lIns="36000" tIns="0" rIns="36000" bIns="36000" anchor="t" anchorCtr="0">
            <a:spAutoFit/>
          </a:bodyPr>
          <a:lstStyle/>
          <a:p>
            <a:pPr algn="ctr">
              <a:lnSpc>
                <a:spcPts val="1400"/>
              </a:lnSpc>
              <a:spcAft>
                <a:spcPts val="0"/>
              </a:spcAft>
            </a:pPr>
            <a:r>
              <a:rPr lang="nb-NO" sz="1100" dirty="0">
                <a:effectLst/>
                <a:latin typeface="Arial" panose="020B0604020202020204" pitchFamily="34" charset="0"/>
                <a:ea typeface="Times New Roman" panose="02020603050405020304" pitchFamily="18" charset="0"/>
                <a:cs typeface="Times New Roman" panose="02020603050405020304" pitchFamily="18" charset="0"/>
              </a:rPr>
              <a:t>Fjær i aktivert stilling når trykkluften på venstre side av kammeret er sluppet ut</a:t>
            </a:r>
          </a:p>
        </p:txBody>
      </p:sp>
      <p:cxnSp>
        <p:nvCxnSpPr>
          <p:cNvPr id="21" name="Straight Arrow Connector 20">
            <a:extLst>
              <a:ext uri="{FF2B5EF4-FFF2-40B4-BE49-F238E27FC236}">
                <a16:creationId xmlns:a16="http://schemas.microsoft.com/office/drawing/2014/main" id="{571CD689-B0FF-42B9-9E89-E27E861C52FF}"/>
              </a:ext>
            </a:extLst>
          </p:cNvPr>
          <p:cNvCxnSpPr>
            <a:cxnSpLocks/>
          </p:cNvCxnSpPr>
          <p:nvPr/>
        </p:nvCxnSpPr>
        <p:spPr>
          <a:xfrm flipH="1" flipV="1">
            <a:off x="5825238" y="4879086"/>
            <a:ext cx="1032762" cy="583621"/>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D9EB87A-38FF-4566-8E12-BE478C93FF24}"/>
              </a:ext>
            </a:extLst>
          </p:cNvPr>
          <p:cNvCxnSpPr>
            <a:cxnSpLocks/>
          </p:cNvCxnSpPr>
          <p:nvPr/>
        </p:nvCxnSpPr>
        <p:spPr>
          <a:xfrm flipV="1">
            <a:off x="8778240" y="1226821"/>
            <a:ext cx="129540" cy="1935479"/>
          </a:xfrm>
          <a:prstGeom prst="straightConnector1">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BFE6BC1-259B-4495-ABA5-418A2400806F}"/>
              </a:ext>
            </a:extLst>
          </p:cNvPr>
          <p:cNvSpPr/>
          <p:nvPr/>
        </p:nvSpPr>
        <p:spPr>
          <a:xfrm>
            <a:off x="8420100" y="3741420"/>
            <a:ext cx="1343335"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ext Box 2">
            <a:extLst>
              <a:ext uri="{FF2B5EF4-FFF2-40B4-BE49-F238E27FC236}">
                <a16:creationId xmlns:a16="http://schemas.microsoft.com/office/drawing/2014/main" id="{174B6B62-27A7-4A8A-BCA4-F1BE3E090778}"/>
              </a:ext>
            </a:extLst>
          </p:cNvPr>
          <p:cNvSpPr txBox="1">
            <a:spLocks noChangeArrowheads="1"/>
          </p:cNvSpPr>
          <p:nvPr/>
        </p:nvSpPr>
        <p:spPr bwMode="auto">
          <a:xfrm>
            <a:off x="7683176" y="3237667"/>
            <a:ext cx="2080259" cy="562201"/>
          </a:xfrm>
          <a:prstGeom prst="rect">
            <a:avLst/>
          </a:prstGeom>
          <a:solidFill>
            <a:schemeClr val="bg1"/>
          </a:solidFill>
          <a:ln w="9525">
            <a:noFill/>
            <a:miter lim="800000"/>
            <a:headEnd/>
            <a:tailEnd/>
          </a:ln>
        </p:spPr>
        <p:txBody>
          <a:bodyPr rot="0" vert="horz" wrap="square" lIns="36000" tIns="0" rIns="36000" bIns="36000" anchor="t" anchorCtr="0">
            <a:spAutoFit/>
          </a:bodyPr>
          <a:lstStyle/>
          <a:p>
            <a:pPr algn="ctr">
              <a:lnSpc>
                <a:spcPts val="1400"/>
              </a:lnSpc>
              <a:spcAft>
                <a:spcPts val="0"/>
              </a:spcAft>
            </a:pPr>
            <a:r>
              <a:rPr lang="nb-NO" sz="1100" dirty="0">
                <a:effectLst/>
                <a:latin typeface="Arial" panose="020B0604020202020204" pitchFamily="34" charset="0"/>
                <a:ea typeface="Times New Roman" panose="02020603050405020304" pitchFamily="18" charset="0"/>
                <a:cs typeface="Times New Roman" panose="02020603050405020304" pitchFamily="18" charset="0"/>
              </a:rPr>
              <a:t>Grafikkpakninger i pakkboks for rotasjon av aksling mellom klaff og «hammeren»</a:t>
            </a:r>
          </a:p>
        </p:txBody>
      </p:sp>
    </p:spTree>
    <p:extLst>
      <p:ext uri="{BB962C8B-B14F-4D97-AF65-F5344CB8AC3E}">
        <p14:creationId xmlns:p14="http://schemas.microsoft.com/office/powerpoint/2010/main" val="168932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8831-DC43-447C-B5CA-05988B96B45E}"/>
              </a:ext>
            </a:extLst>
          </p:cNvPr>
          <p:cNvSpPr>
            <a:spLocks noGrp="1"/>
          </p:cNvSpPr>
          <p:nvPr>
            <p:ph type="title"/>
          </p:nvPr>
        </p:nvSpPr>
        <p:spPr/>
        <p:txBody>
          <a:bodyPr/>
          <a:lstStyle/>
          <a:p>
            <a:r>
              <a:rPr lang="nb-NO" dirty="0"/>
              <a:t>Hva har blitt gjort etter hendelsen?</a:t>
            </a:r>
          </a:p>
        </p:txBody>
      </p:sp>
      <p:sp>
        <p:nvSpPr>
          <p:cNvPr id="3" name="Content Placeholder 2">
            <a:extLst>
              <a:ext uri="{FF2B5EF4-FFF2-40B4-BE49-F238E27FC236}">
                <a16:creationId xmlns:a16="http://schemas.microsoft.com/office/drawing/2014/main" id="{97974DDC-967E-4F09-9A44-84BB1C3EBA01}"/>
              </a:ext>
            </a:extLst>
          </p:cNvPr>
          <p:cNvSpPr>
            <a:spLocks noGrp="1"/>
          </p:cNvSpPr>
          <p:nvPr>
            <p:ph idx="1"/>
          </p:nvPr>
        </p:nvSpPr>
        <p:spPr>
          <a:xfrm>
            <a:off x="695324" y="1632177"/>
            <a:ext cx="10801350" cy="4585743"/>
          </a:xfrm>
        </p:spPr>
        <p:txBody>
          <a:bodyPr/>
          <a:lstStyle/>
          <a:p>
            <a:r>
              <a:rPr lang="nb-NO" sz="1800" dirty="0"/>
              <a:t>Fagleder for roterende utstyr i Equinor ble kontaktet</a:t>
            </a:r>
          </a:p>
          <a:p>
            <a:r>
              <a:rPr lang="nb-NO" sz="1800" dirty="0"/>
              <a:t>Han fant at flere andre anlegg, både på land og offshore, hadde lav kritikalitet på viktige nedstengningsventiler både for damp- og gass-turbiner</a:t>
            </a:r>
          </a:p>
          <a:p>
            <a:r>
              <a:rPr lang="nb-NO" sz="1800" dirty="0"/>
              <a:t>Tidlig i januar var det møte for å informere disse anleggene om hendelsen på Tjeldbergodden</a:t>
            </a:r>
          </a:p>
          <a:p>
            <a:r>
              <a:rPr lang="nb-NO" sz="1800" dirty="0"/>
              <a:t>Hvert anlegg skal ha en egen Synergi-sak koblet til Synergi for brannen (1638261)</a:t>
            </a:r>
          </a:p>
          <a:p>
            <a:r>
              <a:rPr lang="nb-NO" sz="1800" dirty="0"/>
              <a:t>Seks umiddelbare tiltak ble gitt i møtet, og blir fulgt opp i Synergi</a:t>
            </a:r>
          </a:p>
          <a:p>
            <a:endParaRPr lang="nb-NO" sz="1800" dirty="0"/>
          </a:p>
          <a:p>
            <a:r>
              <a:rPr lang="nb-NO" sz="1800" dirty="0"/>
              <a:t>I granskingsrapporten: Totalt 18 anbefalte tiltak for 10 forbedringsområder</a:t>
            </a:r>
            <a:br>
              <a:rPr lang="nb-NO" sz="1800" dirty="0"/>
            </a:br>
            <a:r>
              <a:rPr lang="nb-NO" sz="1800" dirty="0"/>
              <a:t>(9 tiltak for hele Equinor, 8 for TBO og ett for MMP)</a:t>
            </a:r>
          </a:p>
          <a:p>
            <a:r>
              <a:rPr lang="nb-NO" sz="1800" dirty="0"/>
              <a:t>Disse dekker kompetanse for dampturbiner, redusert risiko for havari av tungt, roterende utstyr, og begrensning av følgeskader dersom et havari likevel skulle skje</a:t>
            </a:r>
          </a:p>
          <a:p>
            <a:r>
              <a:rPr lang="nb-NO" sz="1800" dirty="0"/>
              <a:t>Hendelsen har allerede blitt presentert i flere interne møter</a:t>
            </a:r>
          </a:p>
          <a:p>
            <a:endParaRPr lang="nb-NO" sz="1800" dirty="0"/>
          </a:p>
          <a:p>
            <a:endParaRPr lang="nb-NO" sz="1800" dirty="0"/>
          </a:p>
        </p:txBody>
      </p:sp>
      <p:sp>
        <p:nvSpPr>
          <p:cNvPr id="4" name="Slide Number Placeholder 3">
            <a:extLst>
              <a:ext uri="{FF2B5EF4-FFF2-40B4-BE49-F238E27FC236}">
                <a16:creationId xmlns:a16="http://schemas.microsoft.com/office/drawing/2014/main" id="{E13AACA5-7BD5-4D0B-9F68-8BD239476F63}"/>
              </a:ext>
            </a:extLst>
          </p:cNvPr>
          <p:cNvSpPr>
            <a:spLocks noGrp="1"/>
          </p:cNvSpPr>
          <p:nvPr>
            <p:ph type="sldNum" sz="quarter" idx="12"/>
          </p:nvPr>
        </p:nvSpPr>
        <p:spPr>
          <a:xfrm>
            <a:off x="695324" y="6596187"/>
            <a:ext cx="224420" cy="217625"/>
          </a:xfrm>
        </p:spPr>
        <p:txBody>
          <a:bodyPr/>
          <a:lstStyle/>
          <a:p>
            <a:fld id="{5D1E5300-FC0F-4317-A193-EF6CE9E6F7B5}" type="slidenum">
              <a:rPr lang="nb-NO" smtClean="0"/>
              <a:pPr/>
              <a:t>16</a:t>
            </a:fld>
            <a:r>
              <a:rPr lang="nb-NO"/>
              <a:t>  |  </a:t>
            </a:r>
          </a:p>
        </p:txBody>
      </p:sp>
    </p:spTree>
    <p:extLst>
      <p:ext uri="{BB962C8B-B14F-4D97-AF65-F5344CB8AC3E}">
        <p14:creationId xmlns:p14="http://schemas.microsoft.com/office/powerpoint/2010/main" val="27182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sky, outdoor, road&#10;&#10;Description automatically generated">
            <a:extLst>
              <a:ext uri="{FF2B5EF4-FFF2-40B4-BE49-F238E27FC236}">
                <a16:creationId xmlns:a16="http://schemas.microsoft.com/office/drawing/2014/main" id="{8F5D0BB9-F740-4D60-9E9C-C9BCF7B75DAC}"/>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817954" y="1167589"/>
            <a:ext cx="4852075" cy="2168745"/>
          </a:xfrm>
          <a:prstGeom prst="rect">
            <a:avLst/>
          </a:prstGeom>
          <a:ln>
            <a:solidFill>
              <a:srgbClr val="4F81BD">
                <a:shade val="95000"/>
                <a:satMod val="105000"/>
              </a:srgbClr>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51C1693-51BC-44FB-BB58-8B0665B43C6C}"/>
              </a:ext>
            </a:extLst>
          </p:cNvPr>
          <p:cNvSpPr>
            <a:spLocks noGrp="1"/>
          </p:cNvSpPr>
          <p:nvPr>
            <p:ph type="title"/>
          </p:nvPr>
        </p:nvSpPr>
        <p:spPr>
          <a:xfrm>
            <a:off x="695324" y="162411"/>
            <a:ext cx="10801350" cy="1152525"/>
          </a:xfrm>
        </p:spPr>
        <p:txBody>
          <a:bodyPr/>
          <a:lstStyle/>
          <a:p>
            <a:r>
              <a:rPr lang="nb-NO" dirty="0"/>
              <a:t>Hva fungerte bra?</a:t>
            </a:r>
          </a:p>
        </p:txBody>
      </p:sp>
      <p:sp>
        <p:nvSpPr>
          <p:cNvPr id="4" name="Slide Number Placeholder 3">
            <a:extLst>
              <a:ext uri="{FF2B5EF4-FFF2-40B4-BE49-F238E27FC236}">
                <a16:creationId xmlns:a16="http://schemas.microsoft.com/office/drawing/2014/main" id="{EEAA5A97-95D4-471C-85B8-86F132DB5FBA}"/>
              </a:ext>
            </a:extLst>
          </p:cNvPr>
          <p:cNvSpPr>
            <a:spLocks noGrp="1"/>
          </p:cNvSpPr>
          <p:nvPr>
            <p:ph type="sldNum" sz="quarter" idx="12"/>
          </p:nvPr>
        </p:nvSpPr>
        <p:spPr>
          <a:xfrm>
            <a:off x="695324" y="6596187"/>
            <a:ext cx="213200" cy="217625"/>
          </a:xfrm>
        </p:spPr>
        <p:txBody>
          <a:bodyPr/>
          <a:lstStyle/>
          <a:p>
            <a:fld id="{5D1E5300-FC0F-4317-A193-EF6CE9E6F7B5}" type="slidenum">
              <a:rPr lang="nb-NO" smtClean="0"/>
              <a:pPr/>
              <a:t>17</a:t>
            </a:fld>
            <a:r>
              <a:rPr lang="nb-NO" dirty="0"/>
              <a:t>  |  </a:t>
            </a:r>
          </a:p>
        </p:txBody>
      </p:sp>
      <p:pic>
        <p:nvPicPr>
          <p:cNvPr id="1026" name="Picture 2" descr="Klinikk for krisepsykologi – OFFB – Operatørenes forening for beredskap">
            <a:extLst>
              <a:ext uri="{FF2B5EF4-FFF2-40B4-BE49-F238E27FC236}">
                <a16:creationId xmlns:a16="http://schemas.microsoft.com/office/drawing/2014/main" id="{F5E573E0-799F-4041-826A-CF13DE2B90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451"/>
          <a:stretch/>
        </p:blipFill>
        <p:spPr bwMode="auto">
          <a:xfrm>
            <a:off x="9414177" y="5103937"/>
            <a:ext cx="2387600" cy="1246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AE2B09-BC4C-44B7-82D6-0C064BAC9951}"/>
              </a:ext>
            </a:extLst>
          </p:cNvPr>
          <p:cNvSpPr txBox="1"/>
          <p:nvPr/>
        </p:nvSpPr>
        <p:spPr>
          <a:xfrm>
            <a:off x="10264759" y="5643511"/>
            <a:ext cx="1678665" cy="584775"/>
          </a:xfrm>
          <a:prstGeom prst="rect">
            <a:avLst/>
          </a:prstGeom>
          <a:solidFill>
            <a:schemeClr val="bg1"/>
          </a:solidFill>
        </p:spPr>
        <p:txBody>
          <a:bodyPr wrap="none" rtlCol="0">
            <a:spAutoFit/>
          </a:bodyPr>
          <a:lstStyle/>
          <a:p>
            <a:r>
              <a:rPr lang="nb-NO" sz="1600" b="1" dirty="0">
                <a:latin typeface="Arial" panose="020B0604020202020204" pitchFamily="34" charset="0"/>
                <a:cs typeface="Arial" panose="020B0604020202020204" pitchFamily="34" charset="0"/>
              </a:rPr>
              <a:t>Klinikk for </a:t>
            </a:r>
            <a:br>
              <a:rPr lang="nb-NO" sz="1600" b="1" dirty="0">
                <a:latin typeface="Arial" panose="020B0604020202020204" pitchFamily="34" charset="0"/>
                <a:cs typeface="Arial" panose="020B0604020202020204" pitchFamily="34" charset="0"/>
              </a:rPr>
            </a:br>
            <a:r>
              <a:rPr lang="nb-NO" sz="1600" b="1" dirty="0">
                <a:latin typeface="Arial" panose="020B0604020202020204" pitchFamily="34" charset="0"/>
                <a:cs typeface="Arial" panose="020B0604020202020204" pitchFamily="34" charset="0"/>
              </a:rPr>
              <a:t>krise psykologi</a:t>
            </a:r>
          </a:p>
        </p:txBody>
      </p:sp>
      <p:pic>
        <p:nvPicPr>
          <p:cNvPr id="10" name="Picture 9" descr="A picture containing sky, outdoor, factory, several&#10;&#10;Description automatically generated">
            <a:extLst>
              <a:ext uri="{FF2B5EF4-FFF2-40B4-BE49-F238E27FC236}">
                <a16:creationId xmlns:a16="http://schemas.microsoft.com/office/drawing/2014/main" id="{430876C7-9884-4D87-A6FF-63D8863A8D97}"/>
              </a:ext>
            </a:extLst>
          </p:cNvPr>
          <p:cNvPicPr/>
          <p:nvPr/>
        </p:nvPicPr>
        <p:blipFill rotWithShape="1">
          <a:blip r:embed="rId5" cstate="print">
            <a:extLst>
              <a:ext uri="{28A0092B-C50C-407E-A947-70E740481C1C}">
                <a14:useLocalDpi xmlns:a14="http://schemas.microsoft.com/office/drawing/2010/main" val="0"/>
              </a:ext>
            </a:extLst>
          </a:blip>
          <a:srcRect b="5456"/>
          <a:stretch/>
        </p:blipFill>
        <p:spPr bwMode="auto">
          <a:xfrm>
            <a:off x="826771" y="3860306"/>
            <a:ext cx="4852075" cy="2299194"/>
          </a:xfrm>
          <a:prstGeom prst="rect">
            <a:avLst/>
          </a:prstGeom>
          <a:ln w="9525" cap="flat" cmpd="sng" algn="ctr">
            <a:solidFill>
              <a:srgbClr val="4F81BD">
                <a:shade val="95000"/>
                <a:satMod val="10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Text Box 2">
            <a:extLst>
              <a:ext uri="{FF2B5EF4-FFF2-40B4-BE49-F238E27FC236}">
                <a16:creationId xmlns:a16="http://schemas.microsoft.com/office/drawing/2014/main" id="{1ED3D693-C6DA-4B09-8261-564BD87E9279}"/>
              </a:ext>
            </a:extLst>
          </p:cNvPr>
          <p:cNvSpPr txBox="1">
            <a:spLocks noChangeArrowheads="1"/>
          </p:cNvSpPr>
          <p:nvPr/>
        </p:nvSpPr>
        <p:spPr bwMode="auto">
          <a:xfrm>
            <a:off x="4764864" y="2950165"/>
            <a:ext cx="913982" cy="271869"/>
          </a:xfrm>
          <a:prstGeom prst="rect">
            <a:avLst/>
          </a:prstGeom>
          <a:noFill/>
          <a:ln w="9525">
            <a:noFill/>
            <a:miter lim="800000"/>
            <a:headEnd/>
            <a:tailEnd/>
          </a:ln>
        </p:spPr>
        <p:txBody>
          <a:bodyPr rot="0" vert="horz" wrap="square" lIns="91440" tIns="45720" rIns="91440" bIns="45720" anchor="t" anchorCtr="0">
            <a:spAutoFit/>
          </a:bodyPr>
          <a:lstStyle/>
          <a:p>
            <a:pPr>
              <a:lnSpc>
                <a:spcPts val="1400"/>
              </a:lnSpc>
              <a:spcAft>
                <a:spcPts val="0"/>
              </a:spcAft>
            </a:pPr>
            <a:r>
              <a:rPr lang="nb-NO" sz="14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14:44:11</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 Box 2">
            <a:extLst>
              <a:ext uri="{FF2B5EF4-FFF2-40B4-BE49-F238E27FC236}">
                <a16:creationId xmlns:a16="http://schemas.microsoft.com/office/drawing/2014/main" id="{61ABD382-62E6-4C7D-9C5C-0B694B809743}"/>
              </a:ext>
            </a:extLst>
          </p:cNvPr>
          <p:cNvSpPr txBox="1">
            <a:spLocks noChangeArrowheads="1"/>
          </p:cNvSpPr>
          <p:nvPr/>
        </p:nvSpPr>
        <p:spPr bwMode="auto">
          <a:xfrm>
            <a:off x="4764864" y="5724939"/>
            <a:ext cx="913982" cy="271869"/>
          </a:xfrm>
          <a:prstGeom prst="rect">
            <a:avLst/>
          </a:prstGeom>
          <a:noFill/>
          <a:ln w="9525">
            <a:noFill/>
            <a:miter lim="800000"/>
            <a:headEnd/>
            <a:tailEnd/>
          </a:ln>
        </p:spPr>
        <p:txBody>
          <a:bodyPr rot="0" vert="horz" wrap="square" lIns="91440" tIns="45720" rIns="91440" bIns="45720" anchor="t" anchorCtr="0">
            <a:spAutoFit/>
          </a:bodyPr>
          <a:lstStyle/>
          <a:p>
            <a:pPr>
              <a:lnSpc>
                <a:spcPts val="1400"/>
              </a:lnSpc>
              <a:spcAft>
                <a:spcPts val="0"/>
              </a:spcAft>
            </a:pPr>
            <a:r>
              <a:rPr lang="nb-NO" sz="14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15:00:00</a:t>
            </a:r>
            <a:endParaRPr lang="nb-NO"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2AADFC5-0785-46E5-84C8-00B708419C0D}"/>
              </a:ext>
            </a:extLst>
          </p:cNvPr>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8575803" y="995105"/>
            <a:ext cx="3252593" cy="4280505"/>
          </a:xfrm>
          <a:prstGeom prst="rect">
            <a:avLst/>
          </a:prstGeom>
          <a:noFill/>
          <a:ln>
            <a:solidFill>
              <a:srgbClr val="4F81BD"/>
            </a:solidFill>
          </a:ln>
        </p:spPr>
      </p:pic>
    </p:spTree>
    <p:extLst>
      <p:ext uri="{BB962C8B-B14F-4D97-AF65-F5344CB8AC3E}">
        <p14:creationId xmlns:p14="http://schemas.microsoft.com/office/powerpoint/2010/main" val="20874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A6858E-395B-4A2A-8256-8500D7BD94C0}"/>
              </a:ext>
            </a:extLst>
          </p:cNvPr>
          <p:cNvSpPr>
            <a:spLocks noGrp="1"/>
          </p:cNvSpPr>
          <p:nvPr>
            <p:ph type="body" sz="quarter" idx="11"/>
          </p:nvPr>
        </p:nvSpPr>
        <p:spPr/>
        <p:txBody>
          <a:bodyPr/>
          <a:lstStyle/>
          <a:p>
            <a:endParaRPr lang="en-GB"/>
          </a:p>
        </p:txBody>
      </p:sp>
      <p:sp>
        <p:nvSpPr>
          <p:cNvPr id="4" name="Title 3">
            <a:extLst>
              <a:ext uri="{FF2B5EF4-FFF2-40B4-BE49-F238E27FC236}">
                <a16:creationId xmlns:a16="http://schemas.microsoft.com/office/drawing/2014/main" id="{64BA7FAA-2008-4FD2-B15D-8C8BDE008C15}"/>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6114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FBCFBE-AF52-4C1A-A365-3D1C1FE3871F}"/>
              </a:ext>
            </a:extLst>
          </p:cNvPr>
          <p:cNvSpPr>
            <a:spLocks noGrp="1"/>
          </p:cNvSpPr>
          <p:nvPr>
            <p:ph type="title"/>
          </p:nvPr>
        </p:nvSpPr>
        <p:spPr/>
        <p:txBody>
          <a:bodyPr/>
          <a:lstStyle/>
          <a:p>
            <a:r>
              <a:rPr lang="nb-NO"/>
              <a:t>Viktig læring fra hendelsen</a:t>
            </a:r>
          </a:p>
        </p:txBody>
      </p:sp>
      <p:sp>
        <p:nvSpPr>
          <p:cNvPr id="5" name="Content Placeholder 4">
            <a:extLst>
              <a:ext uri="{FF2B5EF4-FFF2-40B4-BE49-F238E27FC236}">
                <a16:creationId xmlns:a16="http://schemas.microsoft.com/office/drawing/2014/main" id="{90E9F757-2353-47E8-9691-F61EBD7FE7D4}"/>
              </a:ext>
            </a:extLst>
          </p:cNvPr>
          <p:cNvSpPr>
            <a:spLocks noGrp="1"/>
          </p:cNvSpPr>
          <p:nvPr>
            <p:ph idx="1"/>
          </p:nvPr>
        </p:nvSpPr>
        <p:spPr>
          <a:xfrm>
            <a:off x="563670" y="2024063"/>
            <a:ext cx="11123113" cy="4216813"/>
          </a:xfrm>
        </p:spPr>
        <p:txBody>
          <a:bodyPr/>
          <a:lstStyle/>
          <a:p>
            <a:r>
              <a:rPr lang="nb-NO" sz="1800" dirty="0"/>
              <a:t>Øke og opprettholde kompetanse på dampturbiner i Equinor</a:t>
            </a:r>
            <a:br>
              <a:rPr lang="nb-NO" sz="1800" dirty="0"/>
            </a:br>
            <a:endParaRPr lang="nb-NO" sz="1800" dirty="0"/>
          </a:p>
          <a:p>
            <a:r>
              <a:rPr lang="nb-NO" sz="1800" dirty="0"/>
              <a:t>Redusere risiko for havari av dampturbiner gjennom tilstrekkelig forebyggende vedlikehold av kritiske ventiler</a:t>
            </a:r>
            <a:br>
              <a:rPr lang="nb-NO" sz="1800" dirty="0"/>
            </a:br>
            <a:endParaRPr lang="nb-NO" sz="1800" dirty="0"/>
          </a:p>
          <a:p>
            <a:r>
              <a:rPr lang="nb-NO" sz="1800" dirty="0"/>
              <a:t>Tiltak for å unngå eskalering av hendelser med feil på tungt, roterende utstyr på grunn av høy energi i utslyngede deler</a:t>
            </a:r>
          </a:p>
        </p:txBody>
      </p:sp>
      <p:sp>
        <p:nvSpPr>
          <p:cNvPr id="6" name="Slide Number Placeholder 3">
            <a:extLst>
              <a:ext uri="{FF2B5EF4-FFF2-40B4-BE49-F238E27FC236}">
                <a16:creationId xmlns:a16="http://schemas.microsoft.com/office/drawing/2014/main" id="{4DB4BD59-587F-4A47-8448-E91418BD794D}"/>
              </a:ext>
            </a:extLst>
          </p:cNvPr>
          <p:cNvSpPr>
            <a:spLocks noGrp="1"/>
          </p:cNvSpPr>
          <p:nvPr>
            <p:ph type="sldNum" sz="quarter" idx="12"/>
          </p:nvPr>
        </p:nvSpPr>
        <p:spPr>
          <a:xfrm>
            <a:off x="695324" y="6596187"/>
            <a:ext cx="173124" cy="217625"/>
          </a:xfrm>
        </p:spPr>
        <p:txBody>
          <a:bodyPr/>
          <a:lstStyle/>
          <a:p>
            <a:fld id="{5D1E5300-FC0F-4317-A193-EF6CE9E6F7B5}" type="slidenum">
              <a:rPr lang="nb-NO" smtClean="0"/>
              <a:pPr/>
              <a:t>2</a:t>
            </a:fld>
            <a:r>
              <a:rPr lang="nb-NO"/>
              <a:t>  |  </a:t>
            </a:r>
          </a:p>
        </p:txBody>
      </p:sp>
    </p:spTree>
    <p:extLst>
      <p:ext uri="{BB962C8B-B14F-4D97-AF65-F5344CB8AC3E}">
        <p14:creationId xmlns:p14="http://schemas.microsoft.com/office/powerpoint/2010/main" val="2000540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4C2A-0682-497A-BBB5-23D32BC8EE98}"/>
              </a:ext>
            </a:extLst>
          </p:cNvPr>
          <p:cNvSpPr>
            <a:spLocks noGrp="1"/>
          </p:cNvSpPr>
          <p:nvPr>
            <p:ph type="title"/>
          </p:nvPr>
        </p:nvSpPr>
        <p:spPr/>
        <p:txBody>
          <a:bodyPr/>
          <a:lstStyle/>
          <a:p>
            <a:r>
              <a:rPr lang="nb-NO" dirty="0"/>
              <a:t>Hva vi skal gå gjennom</a:t>
            </a:r>
          </a:p>
        </p:txBody>
      </p:sp>
      <p:sp>
        <p:nvSpPr>
          <p:cNvPr id="3" name="Content Placeholder 2">
            <a:extLst>
              <a:ext uri="{FF2B5EF4-FFF2-40B4-BE49-F238E27FC236}">
                <a16:creationId xmlns:a16="http://schemas.microsoft.com/office/drawing/2014/main" id="{03B7EEB6-BC9C-4069-950C-7393867AF622}"/>
              </a:ext>
            </a:extLst>
          </p:cNvPr>
          <p:cNvSpPr>
            <a:spLocks noGrp="1"/>
          </p:cNvSpPr>
          <p:nvPr>
            <p:ph idx="1"/>
          </p:nvPr>
        </p:nvSpPr>
        <p:spPr/>
        <p:txBody>
          <a:bodyPr/>
          <a:lstStyle/>
          <a:p>
            <a:r>
              <a:rPr lang="nb-NO" sz="1800" dirty="0"/>
              <a:t>Bakgrunnsinformasjon om </a:t>
            </a:r>
            <a:r>
              <a:rPr lang="nb-NO" sz="1800" dirty="0" err="1"/>
              <a:t>Tjeldbergoddenanlegget</a:t>
            </a:r>
            <a:endParaRPr lang="nb-NO" sz="1800" dirty="0"/>
          </a:p>
          <a:p>
            <a:endParaRPr lang="nb-NO" sz="1800" dirty="0"/>
          </a:p>
          <a:p>
            <a:r>
              <a:rPr lang="nb-NO" sz="1800" dirty="0"/>
              <a:t>Hva skjedde?</a:t>
            </a:r>
          </a:p>
          <a:p>
            <a:endParaRPr lang="nb-NO" sz="1800" dirty="0"/>
          </a:p>
          <a:p>
            <a:r>
              <a:rPr lang="nb-NO" sz="1800" dirty="0"/>
              <a:t>Hva kunne skjedd?</a:t>
            </a:r>
          </a:p>
          <a:p>
            <a:endParaRPr lang="nb-NO" sz="1800" dirty="0"/>
          </a:p>
          <a:p>
            <a:r>
              <a:rPr lang="nb-NO" sz="1800" dirty="0"/>
              <a:t>Hvorfor skjedde det?</a:t>
            </a:r>
          </a:p>
          <a:p>
            <a:endParaRPr lang="nb-NO" sz="1800" dirty="0"/>
          </a:p>
          <a:p>
            <a:r>
              <a:rPr lang="nb-NO" sz="1800" dirty="0"/>
              <a:t>Hva har blitt gjort i etterkant?</a:t>
            </a:r>
          </a:p>
        </p:txBody>
      </p:sp>
      <p:sp>
        <p:nvSpPr>
          <p:cNvPr id="4" name="Slide Number Placeholder 3">
            <a:extLst>
              <a:ext uri="{FF2B5EF4-FFF2-40B4-BE49-F238E27FC236}">
                <a16:creationId xmlns:a16="http://schemas.microsoft.com/office/drawing/2014/main" id="{641F11B9-5457-42AF-9235-BF23695AA3C1}"/>
              </a:ext>
            </a:extLst>
          </p:cNvPr>
          <p:cNvSpPr>
            <a:spLocks noGrp="1"/>
          </p:cNvSpPr>
          <p:nvPr>
            <p:ph type="sldNum" sz="quarter" idx="12"/>
          </p:nvPr>
        </p:nvSpPr>
        <p:spPr>
          <a:xfrm>
            <a:off x="695324" y="6596187"/>
            <a:ext cx="176330" cy="217625"/>
          </a:xfrm>
        </p:spPr>
        <p:txBody>
          <a:bodyPr/>
          <a:lstStyle/>
          <a:p>
            <a:fld id="{5D1E5300-FC0F-4317-A193-EF6CE9E6F7B5}" type="slidenum">
              <a:rPr lang="nb-NO" smtClean="0"/>
              <a:pPr/>
              <a:t>3</a:t>
            </a:fld>
            <a:r>
              <a:rPr lang="nb-NO"/>
              <a:t>  |  </a:t>
            </a:r>
          </a:p>
        </p:txBody>
      </p:sp>
    </p:spTree>
    <p:extLst>
      <p:ext uri="{BB962C8B-B14F-4D97-AF65-F5344CB8AC3E}">
        <p14:creationId xmlns:p14="http://schemas.microsoft.com/office/powerpoint/2010/main" val="208025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4D6EB4-FFD0-459A-BB13-9A7A26C6404A}"/>
              </a:ext>
            </a:extLst>
          </p:cNvPr>
          <p:cNvSpPr>
            <a:spLocks noGrp="1"/>
          </p:cNvSpPr>
          <p:nvPr>
            <p:ph type="sldNum" sz="quarter" idx="12"/>
          </p:nvPr>
        </p:nvSpPr>
        <p:spPr/>
        <p:txBody>
          <a:bodyPr/>
          <a:lstStyle/>
          <a:p>
            <a:fld id="{5D1E5300-FC0F-4317-A193-EF6CE9E6F7B5}" type="slidenum">
              <a:rPr lang="en-GB" smtClean="0"/>
              <a:pPr/>
              <a:t>4</a:t>
            </a:fld>
            <a:r>
              <a:rPr lang="en-GB"/>
              <a:t>  |  </a:t>
            </a:r>
            <a:endParaRPr lang="en-GB" noProof="0" dirty="0"/>
          </a:p>
        </p:txBody>
      </p:sp>
      <p:pic>
        <p:nvPicPr>
          <p:cNvPr id="5" name="Content Placeholder 4" descr="A picture containing mountain, outdoor, nature&#10;&#10;Description automatically generated">
            <a:extLst>
              <a:ext uri="{FF2B5EF4-FFF2-40B4-BE49-F238E27FC236}">
                <a16:creationId xmlns:a16="http://schemas.microsoft.com/office/drawing/2014/main" id="{87407C55-CFE0-4279-A826-8805737E85C4}"/>
              </a:ext>
            </a:extLst>
          </p:cNvPr>
          <p:cNvPicPr>
            <a:picLocks noGrp="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695324" y="815546"/>
            <a:ext cx="10619016" cy="5437274"/>
          </a:xfrm>
          <a:prstGeom prst="rect">
            <a:avLst/>
          </a:prstGeom>
          <a:ln>
            <a:noFill/>
          </a:ln>
          <a:extLst>
            <a:ext uri="{53640926-AAD7-44D8-BBD7-CCE9431645EC}">
              <a14:shadowObscured xmlns:a14="http://schemas.microsoft.com/office/drawing/2010/main"/>
            </a:ext>
          </a:extLst>
        </p:spPr>
      </p:pic>
      <p:cxnSp>
        <p:nvCxnSpPr>
          <p:cNvPr id="6" name="Straight Arrow Connector 5">
            <a:extLst>
              <a:ext uri="{FF2B5EF4-FFF2-40B4-BE49-F238E27FC236}">
                <a16:creationId xmlns:a16="http://schemas.microsoft.com/office/drawing/2014/main" id="{E3983E48-1BA6-4C96-8BD8-CDC69F14331C}"/>
              </a:ext>
            </a:extLst>
          </p:cNvPr>
          <p:cNvCxnSpPr/>
          <p:nvPr/>
        </p:nvCxnSpPr>
        <p:spPr>
          <a:xfrm flipV="1">
            <a:off x="5539259" y="3921880"/>
            <a:ext cx="635000" cy="13373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1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37C0E3-6401-405A-AE04-CD267C70DA21}"/>
              </a:ext>
            </a:extLst>
          </p:cNvPr>
          <p:cNvSpPr>
            <a:spLocks noGrp="1"/>
          </p:cNvSpPr>
          <p:nvPr>
            <p:ph type="title"/>
          </p:nvPr>
        </p:nvSpPr>
        <p:spPr>
          <a:xfrm>
            <a:off x="695324" y="785039"/>
            <a:ext cx="10801350" cy="1152525"/>
          </a:xfrm>
        </p:spPr>
        <p:txBody>
          <a:bodyPr/>
          <a:lstStyle/>
          <a:p>
            <a:r>
              <a:rPr lang="nb-NO" dirty="0"/>
              <a:t>Hva skjedde 2. desember 2020?</a:t>
            </a:r>
          </a:p>
        </p:txBody>
      </p:sp>
      <p:sp>
        <p:nvSpPr>
          <p:cNvPr id="3" name="Plassholder for innhold 2">
            <a:extLst>
              <a:ext uri="{FF2B5EF4-FFF2-40B4-BE49-F238E27FC236}">
                <a16:creationId xmlns:a16="http://schemas.microsoft.com/office/drawing/2014/main" id="{C630BBE3-BC46-4767-88B7-37AE96A3A999}"/>
              </a:ext>
            </a:extLst>
          </p:cNvPr>
          <p:cNvSpPr>
            <a:spLocks noGrp="1"/>
          </p:cNvSpPr>
          <p:nvPr>
            <p:ph idx="1"/>
          </p:nvPr>
        </p:nvSpPr>
        <p:spPr>
          <a:xfrm>
            <a:off x="695325" y="1523227"/>
            <a:ext cx="11496675" cy="4216813"/>
          </a:xfrm>
        </p:spPr>
        <p:txBody>
          <a:bodyPr/>
          <a:lstStyle/>
          <a:p>
            <a:r>
              <a:rPr lang="nb-NO" dirty="0"/>
              <a:t>Tuning jobb på turbingeneratoren (TG)</a:t>
            </a:r>
          </a:p>
          <a:p>
            <a:r>
              <a:rPr lang="nb-NO" dirty="0"/>
              <a:t>Ingen utkobling av sikkerhetssystemer eller maskinbeskyttelse under tuningen</a:t>
            </a:r>
          </a:p>
          <a:p>
            <a:r>
              <a:rPr lang="nb-NO" dirty="0"/>
              <a:t>Kontrollrom styrket med en ekstra kontrollromsoperatør</a:t>
            </a:r>
          </a:p>
          <a:p>
            <a:r>
              <a:rPr lang="nb-NO" dirty="0"/>
              <a:t>I tilfelle ustabilitet: aktiver manuell </a:t>
            </a:r>
            <a:r>
              <a:rPr lang="nb-NO" dirty="0" err="1"/>
              <a:t>trip</a:t>
            </a:r>
            <a:r>
              <a:rPr lang="nb-NO" dirty="0"/>
              <a:t> av TG</a:t>
            </a:r>
          </a:p>
          <a:p>
            <a:r>
              <a:rPr lang="nb-NO" dirty="0"/>
              <a:t>Da regulering av TG ble ustabil valgte kontrollromsoperatør å trippe TG manuelt</a:t>
            </a:r>
          </a:p>
          <a:p>
            <a:r>
              <a:rPr lang="nb-NO" dirty="0"/>
              <a:t>Automatisk stenging av flere ventiler, og last fra generator utkoblet</a:t>
            </a:r>
          </a:p>
          <a:p>
            <a:r>
              <a:rPr lang="nb-NO" dirty="0"/>
              <a:t>TG økte hastighet:</a:t>
            </a:r>
          </a:p>
          <a:p>
            <a:pPr lvl="1"/>
            <a:r>
              <a:rPr lang="nb-NO" dirty="0"/>
              <a:t>Høy-alarm (105 %) etter 3 sek </a:t>
            </a:r>
          </a:p>
          <a:p>
            <a:pPr lvl="1"/>
            <a:r>
              <a:rPr lang="nb-NO" dirty="0"/>
              <a:t>Høy-høy alarm (110 %) etter 7 sek</a:t>
            </a:r>
          </a:p>
          <a:p>
            <a:pPr lvl="1"/>
            <a:r>
              <a:rPr lang="nb-NO" dirty="0"/>
              <a:t>Hastighet ut forbi måleområde på 134 % overspeed etter ~30 sek</a:t>
            </a:r>
          </a:p>
          <a:p>
            <a:r>
              <a:rPr lang="nb-NO" dirty="0"/>
              <a:t>Koblingshavari mellom dampturbin og gir 7 minutter etter </a:t>
            </a:r>
            <a:r>
              <a:rPr lang="nb-NO" dirty="0" err="1"/>
              <a:t>trip</a:t>
            </a:r>
            <a:endParaRPr lang="nb-NO" dirty="0"/>
          </a:p>
          <a:p>
            <a:r>
              <a:rPr lang="nb-NO" dirty="0"/>
              <a:t>Tunge metalldeler slynget ut i stående sirkel rundt koblingen</a:t>
            </a:r>
          </a:p>
          <a:p>
            <a:pPr lvl="1"/>
            <a:r>
              <a:rPr lang="nb-NO" dirty="0"/>
              <a:t>Noen deler gjennom taket på kompressorhuset (17 meter over koblingen)</a:t>
            </a:r>
          </a:p>
          <a:p>
            <a:pPr lvl="1"/>
            <a:r>
              <a:rPr lang="nb-NO" dirty="0"/>
              <a:t>Mange deler skadet utstyr rett i nærheten, blant annet rørlinje med smøreolje. Oljen antente og brannen startet</a:t>
            </a:r>
          </a:p>
          <a:p>
            <a:pPr lvl="1"/>
            <a:r>
              <a:rPr lang="nb-NO" dirty="0"/>
              <a:t>Noen traff synteseanlegget 15 meter sørover</a:t>
            </a:r>
          </a:p>
          <a:p>
            <a:pPr lvl="1"/>
            <a:r>
              <a:rPr lang="nb-NO" dirty="0"/>
              <a:t>Andre gikk gjennom nordveggen</a:t>
            </a:r>
          </a:p>
        </p:txBody>
      </p:sp>
      <p:sp>
        <p:nvSpPr>
          <p:cNvPr id="5" name="Slide Number Placeholder 4">
            <a:extLst>
              <a:ext uri="{FF2B5EF4-FFF2-40B4-BE49-F238E27FC236}">
                <a16:creationId xmlns:a16="http://schemas.microsoft.com/office/drawing/2014/main" id="{1C034952-2E6D-4DDE-BA67-D752CA7ED0B4}"/>
              </a:ext>
            </a:extLst>
          </p:cNvPr>
          <p:cNvSpPr>
            <a:spLocks noGrp="1"/>
          </p:cNvSpPr>
          <p:nvPr>
            <p:ph type="sldNum" sz="quarter" idx="12"/>
          </p:nvPr>
        </p:nvSpPr>
        <p:spPr>
          <a:xfrm>
            <a:off x="695324" y="6596187"/>
            <a:ext cx="173124" cy="217625"/>
          </a:xfrm>
        </p:spPr>
        <p:txBody>
          <a:bodyPr/>
          <a:lstStyle/>
          <a:p>
            <a:fld id="{5D1E5300-FC0F-4317-A193-EF6CE9E6F7B5}" type="slidenum">
              <a:rPr lang="en-GB" noProof="0" smtClean="0"/>
              <a:pPr/>
              <a:t>5</a:t>
            </a:fld>
            <a:r>
              <a:rPr lang="en-GB" noProof="0" dirty="0"/>
              <a:t>  |  </a:t>
            </a:r>
          </a:p>
        </p:txBody>
      </p:sp>
    </p:spTree>
    <p:extLst>
      <p:ext uri="{BB962C8B-B14F-4D97-AF65-F5344CB8AC3E}">
        <p14:creationId xmlns:p14="http://schemas.microsoft.com/office/powerpoint/2010/main" val="84243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9D680C-5722-488E-81E3-0D39E8260A59}"/>
              </a:ext>
            </a:extLst>
          </p:cNvPr>
          <p:cNvSpPr>
            <a:spLocks noGrp="1"/>
          </p:cNvSpPr>
          <p:nvPr>
            <p:ph type="sldNum" sz="quarter" idx="12"/>
          </p:nvPr>
        </p:nvSpPr>
        <p:spPr/>
        <p:txBody>
          <a:bodyPr/>
          <a:lstStyle/>
          <a:p>
            <a:fld id="{5D1E5300-FC0F-4317-A193-EF6CE9E6F7B5}" type="slidenum">
              <a:rPr lang="en-GB" smtClean="0"/>
              <a:pPr/>
              <a:t>6</a:t>
            </a:fld>
            <a:r>
              <a:rPr lang="en-GB"/>
              <a:t>  |  </a:t>
            </a:r>
            <a:endParaRPr lang="en-GB" noProof="0" dirty="0"/>
          </a:p>
        </p:txBody>
      </p:sp>
      <p:pic>
        <p:nvPicPr>
          <p:cNvPr id="5" name="Content Placeholder 4">
            <a:extLst>
              <a:ext uri="{FF2B5EF4-FFF2-40B4-BE49-F238E27FC236}">
                <a16:creationId xmlns:a16="http://schemas.microsoft.com/office/drawing/2014/main" id="{94D2E090-24C7-4967-95E6-CC6AF9CF95F9}"/>
              </a:ext>
            </a:extLst>
          </p:cNvPr>
          <p:cNvPicPr>
            <a:picLocks noGrp="1"/>
          </p:cNvPicPr>
          <p:nvPr>
            <p:ph idx="1"/>
          </p:nvPr>
        </p:nvPicPr>
        <p:blipFill rotWithShape="1">
          <a:blip r:embed="rId3">
            <a:extLst>
              <a:ext uri="{28A0092B-C50C-407E-A947-70E740481C1C}">
                <a14:useLocalDpi xmlns:a14="http://schemas.microsoft.com/office/drawing/2010/main" val="0"/>
              </a:ex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ask="http://schemas.microsoft.com/office/drawing/2018/sketchyshapes" xmlns:a16="http://schemas.microsoft.com/office/drawing/2014/main" xmlns:arto="http://schemas.microsoft.com/office/word/2006/arto" xmlns:lc="http://schemas.openxmlformats.org/drawingml/2006/lockedCanvas" id="{4988BB0B-78B6-447C-B5A8-5300B2F2FA88}"/>
              </a:ext>
            </a:extLst>
          </a:blip>
          <a:srcRect t="15245" b="4188"/>
          <a:stretch/>
        </p:blipFill>
        <p:spPr bwMode="auto">
          <a:xfrm>
            <a:off x="447281" y="951470"/>
            <a:ext cx="10919808" cy="5288993"/>
          </a:xfrm>
          <a:prstGeom prst="rect">
            <a:avLst/>
          </a:prstGeom>
          <a:ln w="9525" cap="flat" cmpd="sng" algn="ctr">
            <a:solidFill>
              <a:srgbClr val="4F81B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cxnSp>
        <p:nvCxnSpPr>
          <p:cNvPr id="6" name="Straight Arrow Connector 5">
            <a:extLst>
              <a:ext uri="{FF2B5EF4-FFF2-40B4-BE49-F238E27FC236}">
                <a16:creationId xmlns:a16="http://schemas.microsoft.com/office/drawing/2014/main" id="{4584405A-25B1-4E57-A66F-94BB87823B82}"/>
              </a:ext>
            </a:extLst>
          </p:cNvPr>
          <p:cNvCxnSpPr>
            <a:cxnSpLocks/>
          </p:cNvCxnSpPr>
          <p:nvPr/>
        </p:nvCxnSpPr>
        <p:spPr>
          <a:xfrm flipH="1">
            <a:off x="6799505" y="1841157"/>
            <a:ext cx="1108820" cy="189359"/>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4AE1-49BA-43CC-83F9-9658CAC997FC}"/>
              </a:ext>
            </a:extLst>
          </p:cNvPr>
          <p:cNvSpPr>
            <a:spLocks noGrp="1"/>
          </p:cNvSpPr>
          <p:nvPr>
            <p:ph type="title"/>
          </p:nvPr>
        </p:nvSpPr>
        <p:spPr/>
        <p:txBody>
          <a:bodyPr/>
          <a:lstStyle/>
          <a:p>
            <a:r>
              <a:rPr lang="nb-NO"/>
              <a:t>Hva kunne skjedd dersom folk hadde blitt truffet av delene fra koblingen?</a:t>
            </a:r>
          </a:p>
        </p:txBody>
      </p:sp>
      <p:sp>
        <p:nvSpPr>
          <p:cNvPr id="3" name="Content Placeholder 2">
            <a:extLst>
              <a:ext uri="{FF2B5EF4-FFF2-40B4-BE49-F238E27FC236}">
                <a16:creationId xmlns:a16="http://schemas.microsoft.com/office/drawing/2014/main" id="{4B80E230-9D98-4137-B8DF-04C804680094}"/>
              </a:ext>
            </a:extLst>
          </p:cNvPr>
          <p:cNvSpPr>
            <a:spLocks noGrp="1"/>
          </p:cNvSpPr>
          <p:nvPr>
            <p:ph idx="1"/>
          </p:nvPr>
        </p:nvSpPr>
        <p:spPr>
          <a:xfrm>
            <a:off x="695325" y="2024063"/>
            <a:ext cx="10801350" cy="2668497"/>
          </a:xfrm>
        </p:spPr>
        <p:txBody>
          <a:bodyPr/>
          <a:lstStyle/>
          <a:p>
            <a:r>
              <a:rPr lang="nb-NO" dirty="0"/>
              <a:t>Fra intervjuer og CCTV opptak: bevegelser rundt kompressorhuset</a:t>
            </a:r>
          </a:p>
          <a:p>
            <a:r>
              <a:rPr lang="nb-NO" dirty="0"/>
              <a:t>Operatører kom for å følge med utrulling av TG etter </a:t>
            </a:r>
            <a:r>
              <a:rPr lang="nb-NO" dirty="0" err="1"/>
              <a:t>trip</a:t>
            </a:r>
            <a:endParaRPr lang="nb-NO" dirty="0"/>
          </a:p>
          <a:p>
            <a:r>
              <a:rPr lang="nb-NO" dirty="0"/>
              <a:t>I pallen er noen av delene som har blitt funnet etter hendelsen</a:t>
            </a:r>
          </a:p>
          <a:p>
            <a:endParaRPr lang="nb-NO" dirty="0"/>
          </a:p>
        </p:txBody>
      </p:sp>
      <p:sp>
        <p:nvSpPr>
          <p:cNvPr id="4" name="Slide Number Placeholder 3">
            <a:extLst>
              <a:ext uri="{FF2B5EF4-FFF2-40B4-BE49-F238E27FC236}">
                <a16:creationId xmlns:a16="http://schemas.microsoft.com/office/drawing/2014/main" id="{7DACEF9F-1F43-4CDC-827D-26EF686113D8}"/>
              </a:ext>
            </a:extLst>
          </p:cNvPr>
          <p:cNvSpPr>
            <a:spLocks noGrp="1"/>
          </p:cNvSpPr>
          <p:nvPr>
            <p:ph type="sldNum" sz="quarter" idx="12"/>
          </p:nvPr>
        </p:nvSpPr>
        <p:spPr>
          <a:xfrm>
            <a:off x="695324" y="6596187"/>
            <a:ext cx="168316" cy="217625"/>
          </a:xfrm>
        </p:spPr>
        <p:txBody>
          <a:bodyPr/>
          <a:lstStyle/>
          <a:p>
            <a:fld id="{5D1E5300-FC0F-4317-A193-EF6CE9E6F7B5}" type="slidenum">
              <a:rPr lang="nb-NO" smtClean="0"/>
              <a:pPr/>
              <a:t>7</a:t>
            </a:fld>
            <a:r>
              <a:rPr lang="nb-NO"/>
              <a:t>  |  </a:t>
            </a:r>
          </a:p>
        </p:txBody>
      </p:sp>
      <p:pic>
        <p:nvPicPr>
          <p:cNvPr id="5" name="Picture 4" descr="A picture containing engine, gun, dirty, gear&#10;&#10;Description automatically generated">
            <a:extLst>
              <a:ext uri="{FF2B5EF4-FFF2-40B4-BE49-F238E27FC236}">
                <a16:creationId xmlns:a16="http://schemas.microsoft.com/office/drawing/2014/main" id="{C8CF91F5-00E1-4ACC-9A3E-FFD83D3C8B94}"/>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6488488" y="3580991"/>
            <a:ext cx="4736861" cy="2908630"/>
          </a:xfrm>
          <a:prstGeom prst="rect">
            <a:avLst/>
          </a:prstGeom>
          <a:ln>
            <a:solidFill>
              <a:srgbClr val="4F81BD"/>
            </a:solidFill>
          </a:ln>
        </p:spPr>
      </p:pic>
      <p:sp>
        <p:nvSpPr>
          <p:cNvPr id="6" name="TextBox 5">
            <a:extLst>
              <a:ext uri="{FF2B5EF4-FFF2-40B4-BE49-F238E27FC236}">
                <a16:creationId xmlns:a16="http://schemas.microsoft.com/office/drawing/2014/main" id="{C34D76E4-C918-4809-9C0D-1B64398108CE}"/>
              </a:ext>
            </a:extLst>
          </p:cNvPr>
          <p:cNvSpPr txBox="1"/>
          <p:nvPr/>
        </p:nvSpPr>
        <p:spPr>
          <a:xfrm>
            <a:off x="4589417" y="4394666"/>
            <a:ext cx="1423788" cy="369332"/>
          </a:xfrm>
          <a:prstGeom prst="rect">
            <a:avLst/>
          </a:prstGeom>
          <a:noFill/>
        </p:spPr>
        <p:txBody>
          <a:bodyPr wrap="none" rtlCol="0">
            <a:spAutoFit/>
          </a:bodyPr>
          <a:lstStyle/>
          <a:p>
            <a:r>
              <a:rPr lang="nb-NO" dirty="0"/>
              <a:t>Vekt 10,7 kg</a:t>
            </a:r>
          </a:p>
        </p:txBody>
      </p:sp>
      <p:cxnSp>
        <p:nvCxnSpPr>
          <p:cNvPr id="8" name="Straight Arrow Connector 7">
            <a:extLst>
              <a:ext uri="{FF2B5EF4-FFF2-40B4-BE49-F238E27FC236}">
                <a16:creationId xmlns:a16="http://schemas.microsoft.com/office/drawing/2014/main" id="{167937CA-EE4A-43FB-A6B1-4983F2E1398C}"/>
              </a:ext>
            </a:extLst>
          </p:cNvPr>
          <p:cNvCxnSpPr>
            <a:cxnSpLocks/>
            <a:stCxn id="6" idx="3"/>
          </p:cNvCxnSpPr>
          <p:nvPr/>
        </p:nvCxnSpPr>
        <p:spPr>
          <a:xfrm>
            <a:off x="6013205" y="4579332"/>
            <a:ext cx="2416692" cy="9691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394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1351D8-7BD1-47C9-AA19-14AD4821A45B}"/>
              </a:ext>
            </a:extLst>
          </p:cNvPr>
          <p:cNvSpPr>
            <a:spLocks noGrp="1"/>
          </p:cNvSpPr>
          <p:nvPr>
            <p:ph type="sldNum" sz="quarter" idx="12"/>
          </p:nvPr>
        </p:nvSpPr>
        <p:spPr/>
        <p:txBody>
          <a:bodyPr/>
          <a:lstStyle/>
          <a:p>
            <a:fld id="{5D1E5300-FC0F-4317-A193-EF6CE9E6F7B5}" type="slidenum">
              <a:rPr lang="en-GB" smtClean="0"/>
              <a:pPr/>
              <a:t>8</a:t>
            </a:fld>
            <a:r>
              <a:rPr lang="en-GB"/>
              <a:t>  |  </a:t>
            </a:r>
            <a:endParaRPr lang="en-GB" noProof="0" dirty="0"/>
          </a:p>
        </p:txBody>
      </p:sp>
      <p:pic>
        <p:nvPicPr>
          <p:cNvPr id="9" name="Content Placeholder 8" descr="A picture containing night&#10;&#10;Description automatically generated">
            <a:extLst>
              <a:ext uri="{FF2B5EF4-FFF2-40B4-BE49-F238E27FC236}">
                <a16:creationId xmlns:a16="http://schemas.microsoft.com/office/drawing/2014/main" id="{E74B8304-5EE7-4B1F-A505-C07B2F0A5EF1}"/>
              </a:ext>
            </a:extLst>
          </p:cNvPr>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119418" y="1293852"/>
            <a:ext cx="5656007" cy="4545025"/>
          </a:xfrm>
          <a:prstGeom prst="rect">
            <a:avLst/>
          </a:prstGeom>
        </p:spPr>
      </p:pic>
      <p:pic>
        <p:nvPicPr>
          <p:cNvPr id="26" name="Picture 25" descr="A picture containing sky, outdoor, yellow&#10;&#10;Description automatically generated">
            <a:extLst>
              <a:ext uri="{FF2B5EF4-FFF2-40B4-BE49-F238E27FC236}">
                <a16:creationId xmlns:a16="http://schemas.microsoft.com/office/drawing/2014/main" id="{D6239048-3077-42A5-A333-B24DDF012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066" y="738361"/>
            <a:ext cx="4215821" cy="5656007"/>
          </a:xfrm>
          <a:prstGeom prst="rect">
            <a:avLst/>
          </a:prstGeom>
        </p:spPr>
      </p:pic>
      <p:sp>
        <p:nvSpPr>
          <p:cNvPr id="2" name="Oval 1">
            <a:extLst>
              <a:ext uri="{FF2B5EF4-FFF2-40B4-BE49-F238E27FC236}">
                <a16:creationId xmlns:a16="http://schemas.microsoft.com/office/drawing/2014/main" id="{CE5765CE-1A9A-4557-A36B-1A715EFE136B}"/>
              </a:ext>
            </a:extLst>
          </p:cNvPr>
          <p:cNvSpPr/>
          <p:nvPr/>
        </p:nvSpPr>
        <p:spPr>
          <a:xfrm>
            <a:off x="9625012" y="3724275"/>
            <a:ext cx="238125" cy="381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1261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electronics&#10;&#10;Description automatically generated">
            <a:extLst>
              <a:ext uri="{FF2B5EF4-FFF2-40B4-BE49-F238E27FC236}">
                <a16:creationId xmlns:a16="http://schemas.microsoft.com/office/drawing/2014/main" id="{DF3C7AB0-C620-4A9C-9708-9E6ECF1499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14785" y="1079862"/>
            <a:ext cx="10888939" cy="5355771"/>
          </a:xfrm>
        </p:spPr>
      </p:pic>
      <p:sp>
        <p:nvSpPr>
          <p:cNvPr id="4" name="Slide Number Placeholder 3">
            <a:extLst>
              <a:ext uri="{FF2B5EF4-FFF2-40B4-BE49-F238E27FC236}">
                <a16:creationId xmlns:a16="http://schemas.microsoft.com/office/drawing/2014/main" id="{CC7E5C07-C71E-4BE5-A7B9-A488D986EFFE}"/>
              </a:ext>
            </a:extLst>
          </p:cNvPr>
          <p:cNvSpPr>
            <a:spLocks noGrp="1"/>
          </p:cNvSpPr>
          <p:nvPr>
            <p:ph type="sldNum" sz="quarter" idx="12"/>
          </p:nvPr>
        </p:nvSpPr>
        <p:spPr>
          <a:xfrm>
            <a:off x="695324" y="6596187"/>
            <a:ext cx="179536" cy="217625"/>
          </a:xfrm>
        </p:spPr>
        <p:txBody>
          <a:bodyPr/>
          <a:lstStyle/>
          <a:p>
            <a:fld id="{5D1E5300-FC0F-4317-A193-EF6CE9E6F7B5}" type="slidenum">
              <a:rPr lang="nb-NO" smtClean="0"/>
              <a:pPr/>
              <a:t>9</a:t>
            </a:fld>
            <a:r>
              <a:rPr lang="nb-NO"/>
              <a:t>  |  </a:t>
            </a:r>
          </a:p>
        </p:txBody>
      </p:sp>
      <p:sp>
        <p:nvSpPr>
          <p:cNvPr id="9" name="Title 1">
            <a:extLst>
              <a:ext uri="{FF2B5EF4-FFF2-40B4-BE49-F238E27FC236}">
                <a16:creationId xmlns:a16="http://schemas.microsoft.com/office/drawing/2014/main" id="{A8023DBD-6C28-4285-97DC-456BED5F03C1}"/>
              </a:ext>
            </a:extLst>
          </p:cNvPr>
          <p:cNvSpPr>
            <a:spLocks noGrp="1"/>
          </p:cNvSpPr>
          <p:nvPr>
            <p:ph type="title"/>
          </p:nvPr>
        </p:nvSpPr>
        <p:spPr>
          <a:xfrm>
            <a:off x="695324" y="156709"/>
            <a:ext cx="10801350" cy="844777"/>
          </a:xfrm>
        </p:spPr>
        <p:txBody>
          <a:bodyPr/>
          <a:lstStyle/>
          <a:p>
            <a:r>
              <a:rPr lang="nb-NO" dirty="0"/>
              <a:t>Bevegelse av folk i området fra 14 til koblingshavari 14:38</a:t>
            </a:r>
          </a:p>
        </p:txBody>
      </p:sp>
    </p:spTree>
    <p:extLst>
      <p:ext uri="{BB962C8B-B14F-4D97-AF65-F5344CB8AC3E}">
        <p14:creationId xmlns:p14="http://schemas.microsoft.com/office/powerpoint/2010/main" val="1630745434"/>
      </p:ext>
    </p:extLst>
  </p:cSld>
  <p:clrMapOvr>
    <a:masterClrMapping/>
  </p:clrMapOvr>
</p:sld>
</file>

<file path=ppt/theme/theme1.xml><?xml version="1.0" encoding="utf-8"?>
<a:theme xmlns:a="http://schemas.openxmlformats.org/drawingml/2006/main" name="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Internal presentations and PDF Export.potx" id="{1AE95541-1898-4D9C-99A2-4E58D8E6BE67}" vid="{2360C6F5-8008-4751-80D4-64FB974A1F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Internal presentations and PDF Export.potx" id="{1AE95541-1898-4D9C-99A2-4E58D8E6BE67}" vid="{1380613B-DC04-462F-8937-561EE79565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09BE27B162E947B0D43D6A51BF2058" ma:contentTypeVersion="14" ma:contentTypeDescription="Create a new document." ma:contentTypeScope="" ma:versionID="594c7492c7b867aa9cc29ab67b2fb667">
  <xsd:schema xmlns:xsd="http://www.w3.org/2001/XMLSchema" xmlns:xs="http://www.w3.org/2001/XMLSchema" xmlns:p="http://schemas.microsoft.com/office/2006/metadata/properties" xmlns:ns3="c2f7fe11-c6a1-424c-99fb-3a13df31da94" xmlns:ns4="6f519b2c-7700-4e2a-bbef-a70d0128f2b6" targetNamespace="http://schemas.microsoft.com/office/2006/metadata/properties" ma:root="true" ma:fieldsID="f192eb75e46c623a749c78345caad0f5" ns3:_="" ns4:_="">
    <xsd:import namespace="c2f7fe11-c6a1-424c-99fb-3a13df31da94"/>
    <xsd:import namespace="6f519b2c-7700-4e2a-bbef-a70d0128f2b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7fe11-c6a1-424c-99fb-3a13df31da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519b2c-7700-4e2a-bbef-a70d0128f2b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02f74cf1-ae9f-400d-bc52-3bcd3a9e177f" ContentTypeId="0x0101" PreviousValue="false"/>
</file>

<file path=customXml/itemProps1.xml><?xml version="1.0" encoding="utf-8"?>
<ds:datastoreItem xmlns:ds="http://schemas.openxmlformats.org/officeDocument/2006/customXml" ds:itemID="{615A989B-9E8E-4C82-A899-E6EE52F40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f7fe11-c6a1-424c-99fb-3a13df31da94"/>
    <ds:schemaRef ds:uri="6f519b2c-7700-4e2a-bbef-a70d0128f2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1E2625-4027-40D8-A4A2-DBD0E8628125}">
  <ds:schemaRefs>
    <ds:schemaRef ds:uri="http://purl.org/dc/terms/"/>
    <ds:schemaRef ds:uri="http://schemas.openxmlformats.org/package/2006/metadata/core-properties"/>
    <ds:schemaRef ds:uri="http://schemas.microsoft.com/office/2006/documentManagement/types"/>
    <ds:schemaRef ds:uri="6f519b2c-7700-4e2a-bbef-a70d0128f2b6"/>
    <ds:schemaRef ds:uri="http://purl.org/dc/elements/1.1/"/>
    <ds:schemaRef ds:uri="http://schemas.microsoft.com/office/2006/metadata/properties"/>
    <ds:schemaRef ds:uri="http://schemas.microsoft.com/office/infopath/2007/PartnerControls"/>
    <ds:schemaRef ds:uri="c2f7fe11-c6a1-424c-99fb-3a13df31da94"/>
    <ds:schemaRef ds:uri="http://www.w3.org/XML/1998/namespace"/>
    <ds:schemaRef ds:uri="http://purl.org/dc/dcmitype/"/>
  </ds:schemaRefs>
</ds:datastoreItem>
</file>

<file path=customXml/itemProps3.xml><?xml version="1.0" encoding="utf-8"?>
<ds:datastoreItem xmlns:ds="http://schemas.openxmlformats.org/officeDocument/2006/customXml" ds:itemID="{DC80CDF2-DC58-4A55-842E-198062D15E63}">
  <ds:schemaRefs>
    <ds:schemaRef ds:uri="http://schemas.microsoft.com/sharepoint/v3/contenttype/forms"/>
  </ds:schemaRefs>
</ds:datastoreItem>
</file>

<file path=customXml/itemProps4.xml><?xml version="1.0" encoding="utf-8"?>
<ds:datastoreItem xmlns:ds="http://schemas.openxmlformats.org/officeDocument/2006/customXml" ds:itemID="{3ABEA430-6AD4-4E2D-B324-AD2E9DE8AAE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For Internal presentations and PDF Export</Template>
  <TotalTime>6416</TotalTime>
  <Words>3079</Words>
  <Application>Microsoft Office PowerPoint</Application>
  <PresentationFormat>Widescreen</PresentationFormat>
  <Paragraphs>192</Paragraphs>
  <Slides>18</Slides>
  <Notes>17</Notes>
  <HiddenSlides>0</HiddenSlides>
  <MMClips>3</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18</vt:i4>
      </vt:variant>
    </vt:vector>
  </HeadingPairs>
  <TitlesOfParts>
    <vt:vector size="25" baseType="lpstr">
      <vt:lpstr>Equinor Light</vt:lpstr>
      <vt:lpstr>Equinor</vt:lpstr>
      <vt:lpstr>Calibri</vt:lpstr>
      <vt:lpstr>Equinor Medium</vt:lpstr>
      <vt:lpstr>Arial</vt:lpstr>
      <vt:lpstr>Office-tema</vt:lpstr>
      <vt:lpstr>Custom Design</vt:lpstr>
      <vt:lpstr>Brann på Tjeldbergodden 2. desember 2020  Synergi 1638261</vt:lpstr>
      <vt:lpstr>Viktig læring fra hendelsen</vt:lpstr>
      <vt:lpstr>Hva vi skal gå gjennom</vt:lpstr>
      <vt:lpstr>PowerPoint-presentasjon</vt:lpstr>
      <vt:lpstr>Hva skjedde 2. desember 2020?</vt:lpstr>
      <vt:lpstr>PowerPoint-presentasjon</vt:lpstr>
      <vt:lpstr>Hva kunne skjedd dersom folk hadde blitt truffet av delene fra koblingen?</vt:lpstr>
      <vt:lpstr>PowerPoint-presentasjon</vt:lpstr>
      <vt:lpstr>Bevegelse av folk i området fra 14 til koblingshavari 14:38</vt:lpstr>
      <vt:lpstr>Hva kunne skjedd dersom synteseanlegget hadde blitt skadet?</vt:lpstr>
      <vt:lpstr>Deler fra koblingen traff synteseanlegget</vt:lpstr>
      <vt:lpstr>Mulig konsekvens av skade på synteseanlegget</vt:lpstr>
      <vt:lpstr>75,9 kg/s (100mm)</vt:lpstr>
      <vt:lpstr>Hvorfor skjedde det?</vt:lpstr>
      <vt:lpstr>PowerPoint-presentasjon</vt:lpstr>
      <vt:lpstr>Hva har blitt gjort etter hendelsen?</vt:lpstr>
      <vt:lpstr>Hva fungerte bra?</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Brannen på Tjeldbergodden 2/12-2020</dc:title>
  <dc:creator>Erling Kristian Handal</dc:creator>
  <cp:lastModifiedBy>Cathrine Westlie Eidal</cp:lastModifiedBy>
  <cp:revision>38</cp:revision>
  <cp:lastPrinted>2021-04-07T12:04:26Z</cp:lastPrinted>
  <dcterms:created xsi:type="dcterms:W3CDTF">2021-01-29T09:31:32Z</dcterms:created>
  <dcterms:modified xsi:type="dcterms:W3CDTF">2021-06-15T12:17:51Z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Internal</vt:lpwstr>
  </property>
  <property fmtid="{D5CDD505-2E9C-101B-9397-08002B2CF9AE}" pid="3" name="ContentTypeId">
    <vt:lpwstr>0x010100A609BE27B162E947B0D43D6A51BF2058</vt:lpwstr>
  </property>
</Properties>
</file>