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9"/>
  </p:notesMasterIdLst>
  <p:sldIdLst>
    <p:sldId id="259" r:id="rId7"/>
    <p:sldId id="433" r:id="rId8"/>
    <p:sldId id="495" r:id="rId9"/>
    <p:sldId id="477" r:id="rId10"/>
    <p:sldId id="497" r:id="rId11"/>
    <p:sldId id="481" r:id="rId12"/>
    <p:sldId id="480" r:id="rId13"/>
    <p:sldId id="484" r:id="rId14"/>
    <p:sldId id="460" r:id="rId15"/>
    <p:sldId id="476" r:id="rId16"/>
    <p:sldId id="458" r:id="rId17"/>
    <p:sldId id="472" r:id="rId18"/>
    <p:sldId id="471" r:id="rId19"/>
    <p:sldId id="465" r:id="rId20"/>
    <p:sldId id="473" r:id="rId21"/>
    <p:sldId id="464" r:id="rId22"/>
    <p:sldId id="466" r:id="rId23"/>
    <p:sldId id="467" r:id="rId24"/>
    <p:sldId id="498" r:id="rId25"/>
    <p:sldId id="470" r:id="rId26"/>
    <p:sldId id="486" r:id="rId27"/>
    <p:sldId id="485" r:id="rId28"/>
  </p:sldIdLst>
  <p:sldSz cx="8821738" cy="6121400"/>
  <p:notesSz cx="6797675" cy="9928225"/>
  <p:defaultTextStyle>
    <a:defPPr>
      <a:defRPr lang="nb-NO"/>
    </a:defPPr>
    <a:lvl1pPr marL="0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6933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3867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0800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07733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34667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61600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88534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15467" algn="l" defTabSz="853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A4A3A4"/>
          </p15:clr>
        </p15:guide>
        <p15:guide id="2" pos="27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8F828"/>
    <a:srgbClr val="A8F52B"/>
    <a:srgbClr val="E0F2F0"/>
    <a:srgbClr val="C6E6A2"/>
    <a:srgbClr val="709791"/>
    <a:srgbClr val="B1B3B5"/>
    <a:srgbClr val="130C0E"/>
    <a:srgbClr val="EA4816"/>
    <a:srgbClr val="130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>
      <p:cViewPr varScale="1">
        <p:scale>
          <a:sx n="100" d="100"/>
          <a:sy n="100" d="100"/>
        </p:scale>
        <p:origin x="893" y="53"/>
      </p:cViewPr>
      <p:guideLst>
        <p:guide orient="horz" pos="1928"/>
        <p:guide pos="27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69699-EE93-4B30-98EB-DA27D30365A5}" type="datetimeFigureOut">
              <a:rPr lang="nb-NO" smtClean="0"/>
              <a:pPr/>
              <a:t>20.01.2017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44538"/>
            <a:ext cx="53625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38593-3C7B-4C8B-BBF2-3EE7B52C1E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0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6933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3867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0800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07733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34667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61600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8534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5467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50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76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917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620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98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986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288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357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831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276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97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NORSOK </a:t>
            </a:r>
            <a:r>
              <a:rPr lang="en-US" sz="1200" b="1" dirty="0" err="1" smtClean="0"/>
              <a:t>initiativ</a:t>
            </a:r>
            <a:r>
              <a:rPr lang="en-US" sz="1200" b="1" dirty="0" smtClean="0"/>
              <a:t> 1994:  </a:t>
            </a:r>
          </a:p>
          <a:p>
            <a:pPr marL="0" indent="0">
              <a:buNone/>
            </a:pPr>
            <a:r>
              <a:rPr lang="en-US" sz="1100" dirty="0" smtClean="0"/>
              <a:t>NORSOK </a:t>
            </a:r>
            <a:r>
              <a:rPr lang="en-US" sz="1100" dirty="0" err="1" smtClean="0"/>
              <a:t>hadde</a:t>
            </a:r>
            <a:r>
              <a:rPr lang="en-US" sz="1100" dirty="0" smtClean="0"/>
              <a:t> </a:t>
            </a:r>
            <a:r>
              <a:rPr lang="en-US" sz="1100" dirty="0" err="1" smtClean="0"/>
              <a:t>som</a:t>
            </a:r>
            <a:r>
              <a:rPr lang="en-US" sz="1100" dirty="0" smtClean="0"/>
              <a:t> </a:t>
            </a:r>
            <a:r>
              <a:rPr lang="en-US" sz="1100" dirty="0" err="1" smtClean="0"/>
              <a:t>mål</a:t>
            </a:r>
            <a:r>
              <a:rPr lang="en-US" sz="1100" dirty="0" smtClean="0"/>
              <a:t> å </a:t>
            </a:r>
            <a:r>
              <a:rPr lang="en-US" sz="1100" dirty="0" err="1" smtClean="0"/>
              <a:t>redusere</a:t>
            </a:r>
            <a:r>
              <a:rPr lang="en-US" sz="1100" dirty="0" smtClean="0"/>
              <a:t> </a:t>
            </a:r>
            <a:r>
              <a:rPr lang="en-US" sz="1100" dirty="0" err="1" smtClean="0"/>
              <a:t>investeringskostnadene</a:t>
            </a:r>
            <a:r>
              <a:rPr lang="en-US" sz="1100" dirty="0" smtClean="0"/>
              <a:t> </a:t>
            </a:r>
            <a:r>
              <a:rPr lang="en-US" sz="1100" dirty="0" err="1" smtClean="0"/>
              <a:t>i</a:t>
            </a:r>
            <a:r>
              <a:rPr lang="en-US" sz="1100" dirty="0" smtClean="0"/>
              <a:t> </a:t>
            </a:r>
            <a:r>
              <a:rPr lang="en-US" sz="1100" dirty="0" err="1" smtClean="0"/>
              <a:t>framtidige</a:t>
            </a:r>
            <a:r>
              <a:rPr lang="en-US" sz="1100" dirty="0" smtClean="0"/>
              <a:t> NCS </a:t>
            </a:r>
            <a:r>
              <a:rPr lang="en-US" sz="1100" dirty="0" err="1" smtClean="0"/>
              <a:t>prosjekter</a:t>
            </a:r>
            <a:r>
              <a:rPr lang="en-US" sz="1100" dirty="0" smtClean="0"/>
              <a:t> med 50 %, og </a:t>
            </a:r>
            <a:r>
              <a:rPr lang="en-US" sz="1100" dirty="0" err="1" smtClean="0"/>
              <a:t>driftskostnadene</a:t>
            </a:r>
            <a:r>
              <a:rPr lang="en-US" sz="1100" dirty="0" smtClean="0"/>
              <a:t> med 25 %, </a:t>
            </a:r>
            <a:r>
              <a:rPr lang="en-US" sz="1100" dirty="0" err="1" smtClean="0"/>
              <a:t>ved</a:t>
            </a:r>
            <a:r>
              <a:rPr lang="en-US" sz="1100" dirty="0" smtClean="0"/>
              <a:t> </a:t>
            </a:r>
            <a:r>
              <a:rPr lang="en-US" sz="1100" dirty="0" err="1" smtClean="0"/>
              <a:t>hjelp</a:t>
            </a:r>
            <a:r>
              <a:rPr lang="en-US" sz="1100" dirty="0" smtClean="0"/>
              <a:t> </a:t>
            </a:r>
            <a:r>
              <a:rPr lang="en-US" sz="1100" dirty="0" err="1" smtClean="0"/>
              <a:t>av</a:t>
            </a:r>
            <a:r>
              <a:rPr lang="en-US" sz="1100" dirty="0" smtClean="0"/>
              <a:t> </a:t>
            </a:r>
            <a:r>
              <a:rPr lang="en-US" sz="1100" dirty="0" err="1" smtClean="0"/>
              <a:t>ulike</a:t>
            </a:r>
            <a:r>
              <a:rPr lang="en-US" sz="1100" dirty="0" smtClean="0"/>
              <a:t> </a:t>
            </a:r>
            <a:r>
              <a:rPr lang="en-US" sz="1100" dirty="0" err="1" smtClean="0"/>
              <a:t>tiltak</a:t>
            </a:r>
            <a:r>
              <a:rPr lang="en-US" sz="1100" dirty="0" smtClean="0"/>
              <a:t>, </a:t>
            </a:r>
            <a:r>
              <a:rPr lang="en-US" sz="1100" dirty="0" err="1" smtClean="0"/>
              <a:t>herunder</a:t>
            </a:r>
            <a:r>
              <a:rPr lang="en-US" sz="1100" dirty="0" smtClean="0"/>
              <a:t> </a:t>
            </a:r>
            <a:r>
              <a:rPr lang="en-US" sz="1100" dirty="0" err="1" smtClean="0"/>
              <a:t>utvikling</a:t>
            </a:r>
            <a:r>
              <a:rPr lang="en-US" sz="1100" dirty="0" smtClean="0"/>
              <a:t> </a:t>
            </a:r>
            <a:r>
              <a:rPr lang="en-US" sz="1100" dirty="0" err="1" smtClean="0"/>
              <a:t>av</a:t>
            </a:r>
            <a:r>
              <a:rPr lang="en-US" sz="1100" dirty="0" smtClean="0"/>
              <a:t> </a:t>
            </a:r>
            <a:r>
              <a:rPr lang="en-US" sz="1100" dirty="0" err="1" smtClean="0"/>
              <a:t>felles</a:t>
            </a:r>
            <a:r>
              <a:rPr lang="en-US" sz="1100" dirty="0" smtClean="0"/>
              <a:t> </a:t>
            </a:r>
            <a:r>
              <a:rPr lang="en-US" sz="1100" dirty="0" err="1" smtClean="0"/>
              <a:t>standarder</a:t>
            </a:r>
            <a:r>
              <a:rPr lang="en-US" sz="1100" dirty="0" smtClean="0"/>
              <a:t> </a:t>
            </a:r>
            <a:r>
              <a:rPr lang="en-US" sz="1100" dirty="0" err="1" smtClean="0"/>
              <a:t>som</a:t>
            </a:r>
            <a:r>
              <a:rPr lang="en-US" sz="1100" dirty="0" smtClean="0"/>
              <a:t> </a:t>
            </a:r>
            <a:r>
              <a:rPr lang="en-US" sz="1100" dirty="0" err="1" smtClean="0"/>
              <a:t>skulle</a:t>
            </a:r>
            <a:r>
              <a:rPr lang="en-US" sz="1100" dirty="0" smtClean="0"/>
              <a:t> </a:t>
            </a:r>
            <a:r>
              <a:rPr lang="en-US" sz="1100" dirty="0" err="1" smtClean="0"/>
              <a:t>erstatte</a:t>
            </a:r>
            <a:r>
              <a:rPr lang="en-US" sz="1100" dirty="0" smtClean="0"/>
              <a:t> </a:t>
            </a:r>
            <a:r>
              <a:rPr lang="en-US" sz="1100" dirty="0" err="1" smtClean="0"/>
              <a:t>selskapsspesifikke</a:t>
            </a:r>
            <a:r>
              <a:rPr lang="en-US" sz="1100" dirty="0" smtClean="0"/>
              <a:t> </a:t>
            </a:r>
            <a:r>
              <a:rPr lang="en-US" sz="1100" dirty="0" err="1" smtClean="0"/>
              <a:t>krav</a:t>
            </a:r>
            <a:r>
              <a:rPr lang="en-US" sz="1100" dirty="0" smtClean="0"/>
              <a:t> 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1100" b="1" dirty="0" err="1" smtClean="0"/>
              <a:t>Resultat</a:t>
            </a:r>
            <a:r>
              <a:rPr lang="en-US" sz="1100" b="1" dirty="0" smtClean="0"/>
              <a:t>: 88 NORSOK </a:t>
            </a:r>
            <a:r>
              <a:rPr lang="en-US" sz="1100" b="1" dirty="0" err="1" smtClean="0"/>
              <a:t>standarder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ble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utviklet</a:t>
            </a:r>
            <a:endParaRPr lang="en-US" sz="1100" b="1" dirty="0" smtClean="0"/>
          </a:p>
          <a:p>
            <a:endParaRPr lang="en-US" sz="1050" dirty="0" smtClean="0"/>
          </a:p>
          <a:p>
            <a:pPr marL="0" indent="0">
              <a:buNone/>
            </a:pPr>
            <a:r>
              <a:rPr lang="en-US" sz="1200" b="1" dirty="0" smtClean="0"/>
              <a:t>NORSOKs </a:t>
            </a:r>
            <a:r>
              <a:rPr lang="en-US" sz="1200" b="1" dirty="0" err="1" smtClean="0"/>
              <a:t>intensjoner</a:t>
            </a:r>
            <a:r>
              <a:rPr lang="en-US" sz="1200" b="1" dirty="0" smtClean="0"/>
              <a:t>:  </a:t>
            </a:r>
          </a:p>
          <a:p>
            <a:r>
              <a:rPr lang="en-US" sz="1200" dirty="0" err="1" smtClean="0"/>
              <a:t>Dette</a:t>
            </a:r>
            <a:r>
              <a:rPr lang="en-US" sz="1200" dirty="0" smtClean="0"/>
              <a:t> </a:t>
            </a:r>
            <a:r>
              <a:rPr lang="en-US" sz="1200" dirty="0" err="1" smtClean="0"/>
              <a:t>skulle</a:t>
            </a:r>
            <a:r>
              <a:rPr lang="en-US" sz="1200" dirty="0" smtClean="0"/>
              <a:t> </a:t>
            </a:r>
            <a:r>
              <a:rPr lang="en-US" sz="1200" dirty="0" err="1" smtClean="0"/>
              <a:t>være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midlertidig</a:t>
            </a:r>
            <a:r>
              <a:rPr lang="en-US" sz="1200" dirty="0" smtClean="0"/>
              <a:t> </a:t>
            </a:r>
            <a:r>
              <a:rPr lang="en-US" sz="1200" dirty="0" err="1" smtClean="0"/>
              <a:t>løsning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Målet</a:t>
            </a:r>
            <a:r>
              <a:rPr lang="en-US" sz="1200" dirty="0" smtClean="0"/>
              <a:t> </a:t>
            </a:r>
            <a:r>
              <a:rPr lang="en-US" sz="1200" dirty="0" err="1" smtClean="0"/>
              <a:t>var</a:t>
            </a:r>
            <a:r>
              <a:rPr lang="en-US" sz="1200" dirty="0" smtClean="0"/>
              <a:t> at NORSOK </a:t>
            </a:r>
            <a:r>
              <a:rPr lang="en-US" sz="1200" dirty="0" err="1" smtClean="0"/>
              <a:t>skulle</a:t>
            </a:r>
            <a:r>
              <a:rPr lang="en-US" sz="1200" dirty="0" smtClean="0"/>
              <a:t> </a:t>
            </a:r>
            <a:r>
              <a:rPr lang="en-US" sz="1200" dirty="0" err="1" smtClean="0"/>
              <a:t>erstattes</a:t>
            </a:r>
            <a:r>
              <a:rPr lang="en-US" sz="1200" dirty="0" smtClean="0"/>
              <a:t> </a:t>
            </a:r>
            <a:r>
              <a:rPr lang="en-US" sz="1200" dirty="0" err="1" smtClean="0"/>
              <a:t>av</a:t>
            </a:r>
            <a:r>
              <a:rPr lang="en-US" sz="1200" dirty="0" smtClean="0"/>
              <a:t> </a:t>
            </a:r>
            <a:r>
              <a:rPr lang="en-US" sz="1200" dirty="0" err="1" smtClean="0"/>
              <a:t>internasjonale</a:t>
            </a:r>
            <a:r>
              <a:rPr lang="en-US" sz="1200" dirty="0" smtClean="0"/>
              <a:t> </a:t>
            </a:r>
            <a:r>
              <a:rPr lang="en-US" sz="1200" dirty="0" err="1" smtClean="0"/>
              <a:t>standarder</a:t>
            </a:r>
            <a:endParaRPr lang="en-US" sz="12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36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41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248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32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123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288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10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a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" y="502"/>
            <a:ext cx="8808738" cy="6120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22" y="2124000"/>
            <a:ext cx="3675895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2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4346" cy="612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9D27-BA5C-4C26-913A-402FCB72DACD}" type="datetime1">
              <a:rPr lang="nb-NO" smtClean="0"/>
              <a:pPr/>
              <a:t>20.01.2017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dirty="0" err="1" smtClean="0"/>
              <a:t>Subtitle</a:t>
            </a:r>
            <a:endParaRPr lang="nb-NO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00" y="162000"/>
            <a:ext cx="1422000" cy="5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4108288" cy="58440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5E8F-8E9B-48F6-8962-BFDFBFA5007B}" type="datetime1">
              <a:rPr lang="nb-NO" smtClean="0"/>
              <a:pPr/>
              <a:t>20.01.2017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6399" y="1625873"/>
            <a:ext cx="4107479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dirty="0" err="1" smtClean="0"/>
              <a:t>Subtitle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05200" y="1125810"/>
            <a:ext cx="4116538" cy="782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46400" y="2286000"/>
            <a:ext cx="4158000" cy="2286000"/>
          </a:xfrm>
        </p:spPr>
        <p:txBody>
          <a:bodyPr tIns="576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704466" y="2286000"/>
            <a:ext cx="4117271" cy="2286000"/>
          </a:xfrm>
        </p:spPr>
        <p:txBody>
          <a:bodyPr tIns="576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02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4AA3-EED7-4FCD-A2EC-394E2653FD2F}" type="datetime1">
              <a:rPr lang="nb-NO" smtClean="0"/>
              <a:pPr/>
              <a:t>20.01.2017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72857" y="1188000"/>
            <a:ext cx="8359200" cy="4208400"/>
          </a:xfrm>
        </p:spPr>
        <p:txBody>
          <a:bodyPr tIns="576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485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738" y="532925"/>
            <a:ext cx="8820000" cy="5598000"/>
          </a:xfrm>
        </p:spPr>
        <p:txBody>
          <a:bodyPr tIns="2232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174A18F-E936-4276-AAA9-B19EDD5DAC29}" type="datetime1">
              <a:rPr lang="nb-NO" smtClean="0"/>
              <a:pPr/>
              <a:t>20.01.2017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119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2136822"/>
            <a:ext cx="3852000" cy="37036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7071-75D1-4512-A9DF-A4345092C72F}" type="datetime1">
              <a:rPr lang="nb-NO" smtClean="0"/>
              <a:pPr/>
              <a:t>20.01.2017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dirty="0" err="1" smtClean="0"/>
              <a:t>Subtitle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30502" y="2136822"/>
            <a:ext cx="3852000" cy="37036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28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ABB-7CA4-4B69-A452-84622A81DBE4}" type="datetime1">
              <a:rPr lang="nb-NO" smtClean="0"/>
              <a:pPr/>
              <a:t>20.01.2017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24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DFD-2790-4C60-BA74-684945348233}" type="datetime1">
              <a:rPr lang="nb-NO" smtClean="0"/>
              <a:pPr/>
              <a:t>20.01.2017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3661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00" y="118800"/>
            <a:ext cx="7300800" cy="13140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130C0E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00" y="2136822"/>
            <a:ext cx="7300800" cy="3703612"/>
          </a:xfrm>
        </p:spPr>
        <p:txBody>
          <a:bodyPr>
            <a:normAutofit/>
          </a:bodyPr>
          <a:lstStyle>
            <a:lvl1pPr marL="180975" indent="-180975">
              <a:defRPr sz="1800"/>
            </a:lvl1pPr>
            <a:lvl2pPr marL="714375" indent="-171450">
              <a:defRPr sz="1600"/>
            </a:lvl2pPr>
            <a:lvl3pPr marL="1162050" indent="-171450">
              <a:defRPr sz="1400"/>
            </a:lvl3pPr>
            <a:lvl4pPr marL="1524000" indent="-180975">
              <a:defRPr sz="1400"/>
            </a:lvl4pPr>
            <a:lvl5pPr marL="1790700" indent="-171450">
              <a:defRPr sz="14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81200" y="1429200"/>
            <a:ext cx="7300800" cy="478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 smtClean="0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298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00" y="118800"/>
            <a:ext cx="7300800" cy="13140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130C0E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00" y="2136822"/>
            <a:ext cx="7300800" cy="3703612"/>
          </a:xfrm>
        </p:spPr>
        <p:txBody>
          <a:bodyPr>
            <a:normAutofit/>
          </a:bodyPr>
          <a:lstStyle>
            <a:lvl1pPr marL="180975" indent="-180975">
              <a:defRPr sz="1800"/>
            </a:lvl1pPr>
            <a:lvl2pPr marL="714375" indent="-171450">
              <a:defRPr sz="1600"/>
            </a:lvl2pPr>
            <a:lvl3pPr marL="1162050" indent="-171450">
              <a:defRPr sz="1400"/>
            </a:lvl3pPr>
            <a:lvl4pPr marL="1524000" indent="-180975">
              <a:defRPr sz="1400"/>
            </a:lvl4pPr>
            <a:lvl5pPr marL="1790700" indent="-171450">
              <a:defRPr sz="14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81200" y="1429200"/>
            <a:ext cx="7300800" cy="478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 smtClean="0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22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" y="502"/>
            <a:ext cx="8808738" cy="6120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130C0E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Picture 6" descr="logo_n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0800" y="162000"/>
            <a:ext cx="1424811" cy="5580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7600" y="5799600"/>
            <a:ext cx="306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130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" y="502"/>
            <a:ext cx="8808738" cy="6120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4349175" cy="1312133"/>
          </a:xfrm>
        </p:spPr>
        <p:txBody>
          <a:bodyPr anchor="b"/>
          <a:lstStyle>
            <a:lvl1pPr>
              <a:defRPr>
                <a:solidFill>
                  <a:srgbClr val="130C0E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4349362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93738" y="2260800"/>
            <a:ext cx="3528000" cy="2934000"/>
          </a:xfrm>
        </p:spPr>
        <p:txBody>
          <a:bodyPr tIns="900000"/>
          <a:lstStyle>
            <a:lvl1pPr marL="0" indent="0" algn="ctr">
              <a:buNone/>
              <a:defRPr sz="240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pic>
        <p:nvPicPr>
          <p:cNvPr id="8" name="Picture 7" descr="logo_n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0800" y="162000"/>
            <a:ext cx="1424811" cy="5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7600" y="5799600"/>
            <a:ext cx="306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85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" y="502"/>
            <a:ext cx="8808738" cy="6120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00243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2400" y="4320000"/>
            <a:ext cx="2563200" cy="1324800"/>
          </a:xfrm>
        </p:spPr>
        <p:txBody>
          <a:bodyPr tIns="18000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509775" y="4320000"/>
            <a:ext cx="2563200" cy="1324800"/>
          </a:xfrm>
        </p:spPr>
        <p:txBody>
          <a:bodyPr tIns="18000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58538" y="4320000"/>
            <a:ext cx="2563200" cy="1324800"/>
          </a:xfrm>
        </p:spPr>
        <p:txBody>
          <a:bodyPr tIns="18000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pic>
        <p:nvPicPr>
          <p:cNvPr id="9" name="Picture 8" descr="logo_n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0800" y="162000"/>
            <a:ext cx="1424811" cy="558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7600" y="5799600"/>
            <a:ext cx="306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916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" y="502"/>
            <a:ext cx="8808738" cy="612039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00898"/>
            <a:ext cx="8820000" cy="4323600"/>
          </a:xfrm>
          <a:solidFill>
            <a:srgbClr val="B1B3B5"/>
          </a:solidFill>
        </p:spPr>
        <p:txBody>
          <a:bodyPr tIns="234000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00243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Picture 7" descr="logo_n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0800" y="162000"/>
            <a:ext cx="142481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1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sl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4346" cy="612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09791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00" y="162000"/>
            <a:ext cx="1422000" cy="54745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7600" y="5799600"/>
            <a:ext cx="306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986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0B7-EC75-4EB4-A19B-061DDD2D3051}" type="datetime1">
              <a:rPr lang="nb-NO" smtClean="0"/>
              <a:pPr/>
              <a:t>20.01.2017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dirty="0" err="1" smtClean="0"/>
              <a:t>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640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2136822"/>
            <a:ext cx="3604429" cy="37036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BA48-C9E0-4529-9EDC-E967ABEFFF36}" type="datetime1">
              <a:rPr lang="nb-NO" smtClean="0"/>
              <a:pPr/>
              <a:t>20.01.2017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Presentation title. Insert from "Header &amp; Footer"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dirty="0" err="1" smtClean="0"/>
              <a:t>Subtitle</a:t>
            </a:r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321738" y="2286000"/>
            <a:ext cx="4500000" cy="3103200"/>
          </a:xfrm>
        </p:spPr>
        <p:txBody>
          <a:bodyPr tIns="972000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67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" y="502"/>
            <a:ext cx="8820000" cy="61282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6529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400" y="2136822"/>
            <a:ext cx="7939564" cy="37036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000" y="180000"/>
            <a:ext cx="782810" cy="2160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709791"/>
                </a:solidFill>
              </a:defRPr>
            </a:lvl1pPr>
          </a:lstStyle>
          <a:p>
            <a:fld id="{9CB5146C-131C-4B1C-B314-BA53FABE69F4}" type="datetime1">
              <a:rPr lang="nb-NO" smtClean="0"/>
              <a:pPr/>
              <a:t>20.01.2017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584" y="180000"/>
            <a:ext cx="5477941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cap="all" baseline="0">
                <a:solidFill>
                  <a:srgbClr val="709791"/>
                </a:solidFill>
              </a:defRPr>
            </a:lvl1pPr>
          </a:lstStyle>
          <a:p>
            <a:r>
              <a:rPr lang="en-US" smtClean="0"/>
              <a:t>- Presentation title. Insert from "Header &amp; Footer"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7600" y="5799600"/>
            <a:ext cx="306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 descr="logo_ny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50800" y="162000"/>
            <a:ext cx="142481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49" r:id="rId3"/>
    <p:sldLayoutId id="2147483660" r:id="rId4"/>
    <p:sldLayoutId id="2147483661" r:id="rId5"/>
    <p:sldLayoutId id="2147483662" r:id="rId6"/>
    <p:sldLayoutId id="2147483663" r:id="rId7"/>
    <p:sldLayoutId id="2147483671" r:id="rId8"/>
    <p:sldLayoutId id="2147483670" r:id="rId9"/>
    <p:sldLayoutId id="2147483665" r:id="rId10"/>
    <p:sldLayoutId id="2147483667" r:id="rId11"/>
    <p:sldLayoutId id="2147483668" r:id="rId12"/>
    <p:sldLayoutId id="2147483669" r:id="rId13"/>
    <p:sldLayoutId id="2147483666" r:id="rId14"/>
    <p:sldLayoutId id="2147483654" r:id="rId15"/>
    <p:sldLayoutId id="2147483655" r:id="rId16"/>
    <p:sldLayoutId id="2147483676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853867" rtl="0" eaLnBrk="1" latinLnBrk="0" hangingPunct="1">
        <a:spcBef>
          <a:spcPct val="0"/>
        </a:spcBef>
        <a:buNone/>
        <a:defRPr sz="3600" kern="1200" cap="none" baseline="0">
          <a:solidFill>
            <a:srgbClr val="002439"/>
          </a:solidFill>
          <a:latin typeface="+mj-lt"/>
          <a:ea typeface="+mj-ea"/>
          <a:cs typeface="+mj-cs"/>
        </a:defRPr>
      </a:lvl1pPr>
    </p:titleStyle>
    <p:bodyStyle>
      <a:lvl1pPr marL="320200" indent="-320200" algn="l" defTabSz="8538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rgbClr val="130C0E"/>
          </a:solidFill>
          <a:latin typeface="+mj-lt"/>
          <a:ea typeface="+mn-ea"/>
          <a:cs typeface="+mn-cs"/>
        </a:defRPr>
      </a:lvl1pPr>
      <a:lvl2pPr marL="1076325" indent="-304800" algn="l" defTabSz="85386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30C0E"/>
          </a:solidFill>
          <a:latin typeface="+mn-lt"/>
          <a:ea typeface="+mn-ea"/>
          <a:cs typeface="+mn-cs"/>
        </a:defRPr>
      </a:lvl2pPr>
      <a:lvl3pPr marL="1466850" indent="-209550" algn="l" defTabSz="8538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30C0E"/>
          </a:solidFill>
          <a:latin typeface="+mn-lt"/>
          <a:ea typeface="+mn-ea"/>
          <a:cs typeface="+mn-cs"/>
        </a:defRPr>
      </a:lvl3pPr>
      <a:lvl4pPr marL="1619250" indent="-180975" algn="l" defTabSz="8538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30C0E"/>
          </a:solidFill>
          <a:latin typeface="+mn-lt"/>
          <a:ea typeface="+mn-ea"/>
          <a:cs typeface="+mn-cs"/>
        </a:defRPr>
      </a:lvl4pPr>
      <a:lvl5pPr marL="1790700" indent="-171450" algn="l" defTabSz="85386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130C0E"/>
          </a:solidFill>
          <a:latin typeface="+mn-lt"/>
          <a:ea typeface="+mn-ea"/>
          <a:cs typeface="+mn-cs"/>
        </a:defRPr>
      </a:lvl5pPr>
      <a:lvl6pPr marL="2348133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5067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2000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934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933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8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80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7733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46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160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8534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54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</a:t>
            </a:r>
            <a:r>
              <a:rPr lang="nb-NO" sz="3100" dirty="0" smtClean="0"/>
              <a:t>rosjekt «NORSOK-analyse»</a:t>
            </a:r>
            <a:endParaRPr lang="nb-NO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2134288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Aud Nistov					</a:t>
            </a:r>
            <a:endParaRPr lang="nb-NO" dirty="0"/>
          </a:p>
          <a:p>
            <a:r>
              <a:rPr lang="nb-NO" dirty="0" smtClean="0"/>
              <a:t>Prosjektleder	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</a:t>
            </a:fld>
            <a:endParaRPr lang="nb-NO" dirty="0"/>
          </a:p>
        </p:txBody>
      </p:sp>
      <p:pic>
        <p:nvPicPr>
          <p:cNvPr id="5" name="Bil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6" y="180380"/>
            <a:ext cx="1800199" cy="36004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749" y="180381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088" y="517652"/>
            <a:ext cx="7300800" cy="1314000"/>
          </a:xfrm>
        </p:spPr>
        <p:txBody>
          <a:bodyPr/>
          <a:lstStyle/>
          <a:p>
            <a:r>
              <a:rPr lang="nb-NO" dirty="0" smtClean="0"/>
              <a:t> Prosjekt</a:t>
            </a:r>
            <a:r>
              <a:rPr lang="nb-NO" dirty="0"/>
              <a:t>:  </a:t>
            </a:r>
            <a:r>
              <a:rPr lang="nb-NO" dirty="0" smtClean="0"/>
              <a:t>NORSOK-analyse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46088" y="2106566"/>
            <a:ext cx="7300800" cy="4788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 Tidsplan</a:t>
            </a:r>
            <a:endParaRPr lang="nb-NO" sz="2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10</a:t>
            </a:fld>
            <a:endParaRPr lang="nb-NO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446088" y="2471032"/>
          <a:ext cx="7939088" cy="3035124"/>
        </p:xfrm>
        <a:graphic>
          <a:graphicData uri="http://schemas.openxmlformats.org/drawingml/2006/table">
            <a:tbl>
              <a:tblPr/>
              <a:tblGrid>
                <a:gridCol w="2203803"/>
                <a:gridCol w="764584"/>
                <a:gridCol w="615266"/>
                <a:gridCol w="615266"/>
                <a:gridCol w="410177"/>
                <a:gridCol w="253662"/>
                <a:gridCol w="615266"/>
                <a:gridCol w="615266"/>
                <a:gridCol w="615266"/>
                <a:gridCol w="615266"/>
                <a:gridCol w="615266"/>
              </a:tblGrid>
              <a:tr h="53395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nb-N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Prosjekt NORSOK-analyse - overordnet tidsplan </a:t>
                      </a:r>
                    </a:p>
                  </a:txBody>
                  <a:tcPr marL="4684" marR="4684" marT="4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12646">
                <a:tc>
                  <a:txBody>
                    <a:bodyPr/>
                    <a:lstStyle/>
                    <a:p>
                      <a:pPr algn="l" fontAlgn="b"/>
                      <a:endParaRPr lang="nb-N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4" marR="4684" marT="4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4684" marR="4684" marT="4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684" marR="4684" marT="4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4684" marR="4684" marT="4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126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Aktivitet</a:t>
                      </a:r>
                    </a:p>
                  </a:txBody>
                  <a:tcPr marL="4684" marR="4684" marT="4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264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Eieravtale</a:t>
                      </a:r>
                    </a:p>
                  </a:txBody>
                  <a:tcPr marL="4684" marR="4684" marT="4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4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Oppdragsavtale</a:t>
                      </a:r>
                    </a:p>
                  </a:txBody>
                  <a:tcPr marL="4684" marR="4684" marT="4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4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Prosjektforberedelser </a:t>
                      </a:r>
                    </a:p>
                  </a:txBody>
                  <a:tcPr marL="4684" marR="4684" marT="4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4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Prosjektstart</a:t>
                      </a:r>
                    </a:p>
                  </a:txBody>
                  <a:tcPr marL="4684" marR="4684" marT="4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4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Prosjektgjennomføring</a:t>
                      </a:r>
                    </a:p>
                  </a:txBody>
                  <a:tcPr marL="4684" marR="4684" marT="4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46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Prosjektavslutning</a:t>
                      </a:r>
                    </a:p>
                  </a:txBody>
                  <a:tcPr marL="4684" marR="4684" marT="4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4" marR="4684" marT="4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05" y="128131"/>
            <a:ext cx="1368152" cy="589254"/>
          </a:xfrm>
          <a:prstGeom prst="rect">
            <a:avLst/>
          </a:prstGeom>
        </p:spPr>
      </p:pic>
      <p:pic>
        <p:nvPicPr>
          <p:cNvPr id="7" name="Bild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242738"/>
            <a:ext cx="172819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8636" y="371028"/>
            <a:ext cx="7300800" cy="1314000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/>
              <a:t> </a:t>
            </a:r>
            <a:r>
              <a:rPr lang="nb-NO" sz="2400" dirty="0" smtClean="0"/>
              <a:t> </a:t>
            </a:r>
            <a:br>
              <a:rPr lang="nb-NO" sz="2400" dirty="0" smtClean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smtClean="0"/>
              <a:t>Arbeidsprosess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6" y="225485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823" y="196574"/>
            <a:ext cx="1368152" cy="589254"/>
          </a:xfrm>
          <a:prstGeom prst="rect">
            <a:avLst/>
          </a:prstGeom>
        </p:spPr>
      </p:pic>
      <p:sp>
        <p:nvSpPr>
          <p:cNvPr id="8" name="Dokument 7"/>
          <p:cNvSpPr/>
          <p:nvPr/>
        </p:nvSpPr>
        <p:spPr>
          <a:xfrm>
            <a:off x="781200" y="3852788"/>
            <a:ext cx="1181397" cy="720080"/>
          </a:xfrm>
          <a:prstGeom prst="flowChartDocument">
            <a:avLst/>
          </a:prstGeom>
          <a:solidFill>
            <a:srgbClr val="C6E6A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smtClean="0">
                <a:solidFill>
                  <a:schemeClr val="tx1"/>
                </a:solidFill>
              </a:rPr>
              <a:t>Arbeidsgruppens utkast</a:t>
            </a: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2394646" y="3852788"/>
            <a:ext cx="1080120" cy="763510"/>
          </a:xfrm>
          <a:prstGeom prst="flowChartDocument">
            <a:avLst/>
          </a:prstGeom>
          <a:solidFill>
            <a:schemeClr val="accent4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1000" dirty="0" smtClean="0">
                <a:solidFill>
                  <a:schemeClr val="tx1"/>
                </a:solidFill>
              </a:rPr>
              <a:t>Sekretariatet vurderer utkast</a:t>
            </a: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10" name="Pil opp 9"/>
          <p:cNvSpPr/>
          <p:nvPr/>
        </p:nvSpPr>
        <p:spPr>
          <a:xfrm>
            <a:off x="2538661" y="3276724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opp 10"/>
          <p:cNvSpPr/>
          <p:nvPr/>
        </p:nvSpPr>
        <p:spPr>
          <a:xfrm rot="10800000">
            <a:off x="2934706" y="3276724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innhold 8"/>
          <p:cNvSpPr txBox="1">
            <a:spLocks/>
          </p:cNvSpPr>
          <p:nvPr/>
        </p:nvSpPr>
        <p:spPr>
          <a:xfrm>
            <a:off x="2394646" y="2369198"/>
            <a:ext cx="1080120" cy="76351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0975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4375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6205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9070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48133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75067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2000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8934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b-NO" sz="1000" dirty="0" smtClean="0">
                <a:solidFill>
                  <a:schemeClr val="tx1"/>
                </a:solidFill>
              </a:rPr>
              <a:t>NORSOK-eierne vurderer utkast</a:t>
            </a:r>
            <a:endParaRPr lang="nb-NO" sz="1000" dirty="0">
              <a:solidFill>
                <a:schemeClr val="tx1"/>
              </a:solidFill>
            </a:endParaRPr>
          </a:p>
        </p:txBody>
      </p:sp>
      <p:pic>
        <p:nvPicPr>
          <p:cNvPr id="13" name="Bild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54" y="1696423"/>
            <a:ext cx="792086" cy="17363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778" y="1617001"/>
            <a:ext cx="771972" cy="332483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309" y="1668701"/>
            <a:ext cx="726905" cy="279579"/>
          </a:xfrm>
          <a:prstGeom prst="rect">
            <a:avLst/>
          </a:prstGeom>
        </p:spPr>
      </p:pic>
      <p:cxnSp>
        <p:nvCxnSpPr>
          <p:cNvPr id="19" name="Rett pil 18"/>
          <p:cNvCxnSpPr>
            <a:stCxn id="12" idx="0"/>
          </p:cNvCxnSpPr>
          <p:nvPr/>
        </p:nvCxnSpPr>
        <p:spPr>
          <a:xfrm flipH="1" flipV="1">
            <a:off x="2034604" y="1948280"/>
            <a:ext cx="900102" cy="4209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>
            <a:stCxn id="12" idx="0"/>
          </p:cNvCxnSpPr>
          <p:nvPr/>
        </p:nvCxnSpPr>
        <p:spPr>
          <a:xfrm flipH="1" flipV="1">
            <a:off x="2934705" y="1980580"/>
            <a:ext cx="1" cy="3886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>
            <a:stCxn id="12" idx="0"/>
          </p:cNvCxnSpPr>
          <p:nvPr/>
        </p:nvCxnSpPr>
        <p:spPr>
          <a:xfrm flipV="1">
            <a:off x="2934706" y="1980580"/>
            <a:ext cx="828091" cy="3886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ssholder for innhold 8"/>
          <p:cNvSpPr txBox="1">
            <a:spLocks/>
          </p:cNvSpPr>
          <p:nvPr/>
        </p:nvSpPr>
        <p:spPr>
          <a:xfrm>
            <a:off x="3906815" y="3852788"/>
            <a:ext cx="1080120" cy="763510"/>
          </a:xfrm>
          <a:prstGeom prst="flowChartDocument">
            <a:avLst/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0975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4375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6205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9070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48133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75067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2000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8934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b-NO" sz="1000" dirty="0" smtClean="0">
                <a:solidFill>
                  <a:schemeClr val="tx1"/>
                </a:solidFill>
              </a:rPr>
              <a:t>Sekretariatet bearbeider kommentarer</a:t>
            </a:r>
          </a:p>
        </p:txBody>
      </p:sp>
      <p:sp>
        <p:nvSpPr>
          <p:cNvPr id="26" name="Pil opp 25"/>
          <p:cNvSpPr/>
          <p:nvPr/>
        </p:nvSpPr>
        <p:spPr>
          <a:xfrm>
            <a:off x="4447818" y="4716884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il opp 26"/>
          <p:cNvSpPr/>
          <p:nvPr/>
        </p:nvSpPr>
        <p:spPr>
          <a:xfrm rot="10800000">
            <a:off x="4064182" y="4716884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Plassholder for innhold 8"/>
          <p:cNvSpPr txBox="1">
            <a:spLocks/>
          </p:cNvSpPr>
          <p:nvPr/>
        </p:nvSpPr>
        <p:spPr>
          <a:xfrm>
            <a:off x="3906815" y="5269025"/>
            <a:ext cx="1080120" cy="763510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0975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4375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6205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9070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48133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75067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2000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8934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b-NO" sz="1000" dirty="0" smtClean="0">
                <a:solidFill>
                  <a:schemeClr val="tx1"/>
                </a:solidFill>
              </a:rPr>
              <a:t>Sekretariatet konsulterer interessenter ved behov</a:t>
            </a: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29" name="Pil opp 28"/>
          <p:cNvSpPr/>
          <p:nvPr/>
        </p:nvSpPr>
        <p:spPr>
          <a:xfrm rot="5400000">
            <a:off x="2032483" y="3852788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 opp 29"/>
          <p:cNvSpPr/>
          <p:nvPr/>
        </p:nvSpPr>
        <p:spPr>
          <a:xfrm rot="5400000">
            <a:off x="3552581" y="3836888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Plassholder for innhold 8"/>
          <p:cNvSpPr txBox="1">
            <a:spLocks/>
          </p:cNvSpPr>
          <p:nvPr/>
        </p:nvSpPr>
        <p:spPr>
          <a:xfrm>
            <a:off x="5418983" y="3852788"/>
            <a:ext cx="1296141" cy="763510"/>
          </a:xfrm>
          <a:prstGeom prst="flowChartDocumen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0975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4375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6205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9070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48133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75067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2000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8934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b-NO" sz="1000" dirty="0" smtClean="0">
                <a:solidFill>
                  <a:schemeClr val="tx1"/>
                </a:solidFill>
              </a:rPr>
              <a:t>Utkast forelegges  Styringsgruppen for godkjenning</a:t>
            </a:r>
          </a:p>
        </p:txBody>
      </p:sp>
      <p:sp>
        <p:nvSpPr>
          <p:cNvPr id="34" name="Pil opp 33"/>
          <p:cNvSpPr/>
          <p:nvPr/>
        </p:nvSpPr>
        <p:spPr>
          <a:xfrm rot="5400000">
            <a:off x="5058943" y="3919066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il opp 34"/>
          <p:cNvSpPr/>
          <p:nvPr/>
        </p:nvSpPr>
        <p:spPr>
          <a:xfrm rot="5400000">
            <a:off x="6787132" y="3919066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Plassholder for innhold 8"/>
          <p:cNvSpPr txBox="1">
            <a:spLocks/>
          </p:cNvSpPr>
          <p:nvPr/>
        </p:nvSpPr>
        <p:spPr>
          <a:xfrm>
            <a:off x="7147171" y="3852788"/>
            <a:ext cx="1224137" cy="76351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0975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4375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6205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4000" indent="-180975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90700" indent="-171450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48133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75067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2000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28934" indent="-213467" algn="l" defTabSz="853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b-NO" sz="1000" dirty="0" smtClean="0">
                <a:solidFill>
                  <a:schemeClr val="tx1"/>
                </a:solidFill>
              </a:rPr>
              <a:t>NORSOK-eiernes posisjon</a:t>
            </a: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37" name="Pil med U-sving 36"/>
          <p:cNvSpPr/>
          <p:nvPr/>
        </p:nvSpPr>
        <p:spPr>
          <a:xfrm flipH="1">
            <a:off x="4302859" y="3589536"/>
            <a:ext cx="1800200" cy="254992"/>
          </a:xfrm>
          <a:prstGeom prst="uturn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6703565" y="3791302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JA</a:t>
            </a:r>
            <a:endParaRPr lang="nb-NO" sz="1100" dirty="0"/>
          </a:p>
        </p:txBody>
      </p:sp>
      <p:sp>
        <p:nvSpPr>
          <p:cNvPr id="39" name="TekstSylinder 38"/>
          <p:cNvSpPr txBox="1"/>
          <p:nvPr/>
        </p:nvSpPr>
        <p:spPr>
          <a:xfrm>
            <a:off x="4986935" y="3345155"/>
            <a:ext cx="409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NEI</a:t>
            </a:r>
            <a:endParaRPr lang="nb-NO" sz="1100" dirty="0"/>
          </a:p>
        </p:txBody>
      </p:sp>
      <p:sp>
        <p:nvSpPr>
          <p:cNvPr id="40" name="Pil opp 39"/>
          <p:cNvSpPr/>
          <p:nvPr/>
        </p:nvSpPr>
        <p:spPr>
          <a:xfrm rot="16200000">
            <a:off x="3540843" y="4140820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Dokument 41"/>
          <p:cNvSpPr/>
          <p:nvPr/>
        </p:nvSpPr>
        <p:spPr>
          <a:xfrm>
            <a:off x="781199" y="2366122"/>
            <a:ext cx="1181397" cy="797064"/>
          </a:xfrm>
          <a:prstGeom prst="flowChartDocument">
            <a:avLst/>
          </a:prstGeom>
          <a:solidFill>
            <a:schemeClr val="accent4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smtClean="0">
                <a:solidFill>
                  <a:schemeClr val="tx1"/>
                </a:solidFill>
              </a:rPr>
              <a:t>Sekretariatets oppdrags-beskrivelse til arbeidsgruppen</a:t>
            </a: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43" name="Pil opp 42"/>
          <p:cNvSpPr/>
          <p:nvPr/>
        </p:nvSpPr>
        <p:spPr>
          <a:xfrm rot="10800000">
            <a:off x="1227881" y="3291963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Prosess 43"/>
          <p:cNvSpPr/>
          <p:nvPr/>
        </p:nvSpPr>
        <p:spPr>
          <a:xfrm>
            <a:off x="528636" y="1539485"/>
            <a:ext cx="8049179" cy="4539068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Pil opp 40"/>
          <p:cNvSpPr/>
          <p:nvPr/>
        </p:nvSpPr>
        <p:spPr>
          <a:xfrm rot="16200000">
            <a:off x="2028678" y="4124920"/>
            <a:ext cx="288032" cy="43204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9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200" y="540979"/>
            <a:ext cx="7300800" cy="1314000"/>
          </a:xfrm>
        </p:spPr>
        <p:txBody>
          <a:bodyPr/>
          <a:lstStyle/>
          <a:p>
            <a:r>
              <a:rPr lang="nb-NO" dirty="0" smtClean="0"/>
              <a:t>Industridugnad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400766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24" y="171552"/>
            <a:ext cx="1368152" cy="589254"/>
          </a:xfrm>
          <a:prstGeom prst="rect">
            <a:avLst/>
          </a:prstGeom>
        </p:spPr>
      </p:pic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80553"/>
              </p:ext>
            </p:extLst>
          </p:nvPr>
        </p:nvGraphicFramePr>
        <p:xfrm>
          <a:off x="781050" y="1620540"/>
          <a:ext cx="2318742" cy="4389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8742"/>
              </a:tblGrid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Selskaper</a:t>
                      </a:r>
                      <a:r>
                        <a:rPr lang="nb-NO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som har bidratt i analysen: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 marL="0" marR="0" lvl="0" indent="0" algn="l" defTabSz="853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Aibel</a:t>
                      </a:r>
                      <a:endParaRPr lang="nb-NO" sz="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Aker Solutions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Norske Shell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Baker Hughes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Cameron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Centrica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ConocoPhillips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 norske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DNV GL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ENGIE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Eni</a:t>
                      </a: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Norge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ExxonMobil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GC NODE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Halliburton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IKM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Island Offshore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Lundin Norway AS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Maersk Drilling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MH </a:t>
                      </a:r>
                      <a:r>
                        <a:rPr lang="nb-NO" sz="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Wirth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Norsk Industri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Norsk olje og gass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PGS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Reinertsen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Schlumberger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Statoil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Subsea 7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Technip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Teekay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Wintershall</a:t>
                      </a: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Norge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30" marR="31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Bil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15" y="2224406"/>
            <a:ext cx="4174178" cy="31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NORSOK-standarder – </a:t>
            </a:r>
            <a:r>
              <a:rPr lang="nb-NO" dirty="0" smtClean="0"/>
              <a:t>eiernes posisjon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323" y="164359"/>
            <a:ext cx="1368152" cy="589254"/>
          </a:xfrm>
          <a:prstGeom prst="rect">
            <a:avLst/>
          </a:prstGeom>
        </p:spPr>
      </p:pic>
      <p:pic>
        <p:nvPicPr>
          <p:cNvPr id="14" name="Bild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281797"/>
            <a:ext cx="1728191" cy="36004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76" y="1836564"/>
            <a:ext cx="8065349" cy="37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437" y="0"/>
            <a:ext cx="7300800" cy="1314000"/>
          </a:xfrm>
        </p:spPr>
        <p:txBody>
          <a:bodyPr/>
          <a:lstStyle/>
          <a:p>
            <a:r>
              <a:rPr lang="nb-NO" dirty="0" smtClean="0"/>
              <a:t>Anbefalinger vedrørende tilbaketrekking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006" y="1432800"/>
            <a:ext cx="7719287" cy="451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Til sammen </a:t>
            </a:r>
            <a:r>
              <a:rPr lang="nb-NO" dirty="0" smtClean="0"/>
              <a:t>14 </a:t>
            </a:r>
            <a:r>
              <a:rPr lang="nb-NO" dirty="0"/>
              <a:t>NORSOK-standarder foreslås </a:t>
            </a:r>
            <a:r>
              <a:rPr lang="nb-NO" dirty="0" smtClean="0"/>
              <a:t>trukket </a:t>
            </a:r>
            <a:r>
              <a:rPr lang="nb-NO" dirty="0"/>
              <a:t>tilbake: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lvl="0"/>
            <a:r>
              <a:rPr lang="nb-NO" dirty="0"/>
              <a:t>E-001 </a:t>
            </a:r>
            <a:r>
              <a:rPr lang="nb-NO" i="1" dirty="0" err="1"/>
              <a:t>Electrical</a:t>
            </a:r>
            <a:r>
              <a:rPr lang="nb-NO" i="1" dirty="0"/>
              <a:t> systems</a:t>
            </a:r>
            <a:r>
              <a:rPr lang="nb-NO" dirty="0"/>
              <a:t> overføres til Norsk Elektroteknisk Komite (NEK) for videreføring til International </a:t>
            </a:r>
            <a:r>
              <a:rPr lang="nb-NO" dirty="0" err="1"/>
              <a:t>Electrotechnical</a:t>
            </a:r>
            <a:r>
              <a:rPr lang="nb-NO" dirty="0"/>
              <a:t> Commission (IEC</a:t>
            </a:r>
            <a:r>
              <a:rPr lang="nb-NO" dirty="0" smtClean="0"/>
              <a:t>) .</a:t>
            </a:r>
            <a:endParaRPr lang="nb-NO" dirty="0"/>
          </a:p>
          <a:p>
            <a:pPr lvl="0"/>
            <a:r>
              <a:rPr lang="en-US" dirty="0"/>
              <a:t>M-622 </a:t>
            </a:r>
            <a:r>
              <a:rPr lang="en-US" i="1" dirty="0"/>
              <a:t>Fabrication and installation of GRP piping systems </a:t>
            </a:r>
            <a:r>
              <a:rPr lang="en-US" dirty="0" err="1"/>
              <a:t>overføres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ISO 14692.</a:t>
            </a:r>
            <a:endParaRPr lang="nb-NO" dirty="0"/>
          </a:p>
          <a:p>
            <a:pPr lvl="0"/>
            <a:r>
              <a:rPr lang="en-US" dirty="0"/>
              <a:t>M-650 </a:t>
            </a:r>
            <a:r>
              <a:rPr lang="en-US" i="1" dirty="0"/>
              <a:t>Qualification of manufactures of special materials </a:t>
            </a:r>
            <a:r>
              <a:rPr lang="en-US" dirty="0" err="1"/>
              <a:t>overføres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ISO 17782.</a:t>
            </a:r>
            <a:endParaRPr lang="nb-NO" dirty="0"/>
          </a:p>
          <a:p>
            <a:pPr lvl="0"/>
            <a:r>
              <a:rPr lang="en-US" dirty="0"/>
              <a:t>N-002 </a:t>
            </a:r>
            <a:r>
              <a:rPr lang="en-US" i="1" dirty="0"/>
              <a:t>Collection of </a:t>
            </a:r>
            <a:r>
              <a:rPr lang="en-US" i="1" dirty="0" err="1"/>
              <a:t>metocean</a:t>
            </a:r>
            <a:r>
              <a:rPr lang="en-US" i="1" dirty="0"/>
              <a:t> data</a:t>
            </a:r>
            <a:r>
              <a:rPr lang="en-US" dirty="0"/>
              <a:t> </a:t>
            </a:r>
            <a:r>
              <a:rPr lang="en-US" dirty="0" err="1"/>
              <a:t>overføres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ISO 19901-1.</a:t>
            </a:r>
            <a:endParaRPr lang="nb-NO" dirty="0"/>
          </a:p>
          <a:p>
            <a:pPr lvl="0"/>
            <a:r>
              <a:rPr lang="nb-NO" dirty="0"/>
              <a:t>S-005 </a:t>
            </a:r>
            <a:r>
              <a:rPr lang="nb-NO" i="1" dirty="0"/>
              <a:t>Maskiner- analyser og dokumentasjon av</a:t>
            </a:r>
            <a:r>
              <a:rPr lang="nb-NO" dirty="0"/>
              <a:t> </a:t>
            </a:r>
            <a:r>
              <a:rPr lang="nb-NO" i="1" dirty="0"/>
              <a:t>arbeidsmiljø</a:t>
            </a:r>
            <a:r>
              <a:rPr lang="nb-NO" dirty="0"/>
              <a:t> overføres til NORSOK S-002.</a:t>
            </a:r>
          </a:p>
          <a:p>
            <a:pPr lvl="0"/>
            <a:r>
              <a:rPr lang="nb-NO" dirty="0"/>
              <a:t>S-006 </a:t>
            </a:r>
            <a:r>
              <a:rPr lang="nb-NO" i="1" dirty="0"/>
              <a:t>HMS-evaluering av leverandører</a:t>
            </a:r>
            <a:r>
              <a:rPr lang="nb-NO" dirty="0"/>
              <a:t> erstattes av IOGP 423.</a:t>
            </a:r>
          </a:p>
          <a:p>
            <a:pPr lvl="0"/>
            <a:r>
              <a:rPr lang="en-US" dirty="0"/>
              <a:t>S-011 </a:t>
            </a:r>
            <a:r>
              <a:rPr lang="en-US" i="1" dirty="0"/>
              <a:t>Safety Equipment Data Sheets</a:t>
            </a:r>
            <a:r>
              <a:rPr lang="en-US" dirty="0"/>
              <a:t> </a:t>
            </a:r>
            <a:r>
              <a:rPr lang="en-US" dirty="0" err="1"/>
              <a:t>overføres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NORSOK S-001.</a:t>
            </a:r>
            <a:endParaRPr lang="nb-NO" dirty="0"/>
          </a:p>
          <a:p>
            <a:pPr lvl="0"/>
            <a:r>
              <a:rPr lang="nb-NO" dirty="0"/>
              <a:t>S-012 </a:t>
            </a:r>
            <a:r>
              <a:rPr lang="nb-NO" i="1" dirty="0"/>
              <a:t>HMS ved </a:t>
            </a:r>
            <a:r>
              <a:rPr lang="nb-NO" i="1" dirty="0" err="1"/>
              <a:t>byggerelaterte</a:t>
            </a:r>
            <a:r>
              <a:rPr lang="nb-NO" i="1" dirty="0"/>
              <a:t> aktiviteter</a:t>
            </a:r>
            <a:r>
              <a:rPr lang="nb-NO" dirty="0"/>
              <a:t> erstattes av IOGP 423.</a:t>
            </a:r>
          </a:p>
          <a:p>
            <a:pPr lvl="0"/>
            <a:r>
              <a:rPr lang="nb-NO" dirty="0"/>
              <a:t>U-009  </a:t>
            </a:r>
            <a:r>
              <a:rPr lang="nb-NO" i="1" dirty="0"/>
              <a:t>Life </a:t>
            </a:r>
            <a:r>
              <a:rPr lang="nb-NO" i="1" dirty="0" err="1"/>
              <a:t>extension</a:t>
            </a:r>
            <a:r>
              <a:rPr lang="nb-NO" i="1" dirty="0"/>
              <a:t> for </a:t>
            </a:r>
            <a:r>
              <a:rPr lang="nb-NO" i="1" dirty="0" err="1"/>
              <a:t>subsea</a:t>
            </a:r>
            <a:r>
              <a:rPr lang="nb-NO" i="1" dirty="0"/>
              <a:t> systems</a:t>
            </a:r>
            <a:r>
              <a:rPr lang="nb-NO" dirty="0"/>
              <a:t> innholdet overføres til Norsk olje og gass retningslinje 122.</a:t>
            </a:r>
          </a:p>
          <a:p>
            <a:pPr lvl="0"/>
            <a:r>
              <a:rPr lang="nb-NO" dirty="0"/>
              <a:t>Y-002 </a:t>
            </a:r>
            <a:r>
              <a:rPr lang="nb-NO" i="1" dirty="0"/>
              <a:t>Life </a:t>
            </a:r>
            <a:r>
              <a:rPr lang="nb-NO" i="1" dirty="0" err="1"/>
              <a:t>extension</a:t>
            </a:r>
            <a:r>
              <a:rPr lang="nb-NO" i="1" dirty="0"/>
              <a:t> for </a:t>
            </a:r>
            <a:r>
              <a:rPr lang="nb-NO" i="1" dirty="0" err="1"/>
              <a:t>transportation</a:t>
            </a:r>
            <a:r>
              <a:rPr lang="nb-NO" i="1" dirty="0"/>
              <a:t> systems</a:t>
            </a:r>
            <a:r>
              <a:rPr lang="nb-NO" dirty="0"/>
              <a:t> innholdet overføres til Norsk olje og gass retningslinje 122.</a:t>
            </a:r>
          </a:p>
          <a:p>
            <a:pPr lvl="0"/>
            <a:r>
              <a:rPr lang="en-US" dirty="0"/>
              <a:t>Z-014 </a:t>
            </a:r>
            <a:r>
              <a:rPr lang="en-US" i="1" dirty="0"/>
              <a:t>Standard cost coding system (SCCS) </a:t>
            </a:r>
            <a:r>
              <a:rPr lang="en-US" dirty="0" err="1"/>
              <a:t>overføres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ISO 19008.</a:t>
            </a:r>
            <a:endParaRPr lang="nb-NO" dirty="0"/>
          </a:p>
          <a:p>
            <a:pPr lvl="0"/>
            <a:r>
              <a:rPr lang="en-US" dirty="0"/>
              <a:t>Z-CR-002 </a:t>
            </a:r>
            <a:r>
              <a:rPr lang="en-US" i="1" dirty="0"/>
              <a:t>Component identification system</a:t>
            </a:r>
            <a:r>
              <a:rPr lang="en-US" dirty="0"/>
              <a:t> </a:t>
            </a:r>
            <a:r>
              <a:rPr lang="en-US" dirty="0" err="1"/>
              <a:t>overføres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ISO 15926.</a:t>
            </a:r>
            <a:endParaRPr lang="nb-NO" dirty="0"/>
          </a:p>
          <a:p>
            <a:pPr lvl="0"/>
            <a:r>
              <a:rPr lang="nb-NO" dirty="0"/>
              <a:t>Z-DP-002 </a:t>
            </a:r>
            <a:r>
              <a:rPr lang="nb-NO" i="1" dirty="0" err="1"/>
              <a:t>Coding</a:t>
            </a:r>
            <a:r>
              <a:rPr lang="nb-NO" i="1" dirty="0"/>
              <a:t> System </a:t>
            </a:r>
            <a:r>
              <a:rPr lang="nb-NO" dirty="0"/>
              <a:t>trekkes på grunn av at den ikke er i bruk.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tillegg anbefaler man å slå sammen NORSOK T-001 </a:t>
            </a:r>
            <a:r>
              <a:rPr lang="nb-NO" i="1" dirty="0"/>
              <a:t>Telecom System</a:t>
            </a:r>
            <a:r>
              <a:rPr lang="nb-NO" dirty="0"/>
              <a:t> og T-100 </a:t>
            </a:r>
            <a:r>
              <a:rPr lang="nb-NO" i="1" dirty="0"/>
              <a:t>Telecom Subsystem </a:t>
            </a:r>
            <a:r>
              <a:rPr lang="nb-NO" dirty="0"/>
              <a:t>til en NORSOK-standard.  </a:t>
            </a:r>
          </a:p>
          <a:p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7" y="233407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15" y="118800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0966" y="628314"/>
            <a:ext cx="8299301" cy="1314000"/>
          </a:xfrm>
        </p:spPr>
        <p:txBody>
          <a:bodyPr/>
          <a:lstStyle/>
          <a:p>
            <a:r>
              <a:rPr lang="nb-NO" dirty="0" smtClean="0"/>
              <a:t>Anbefalinger vedr. prioritert internasjonalisering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0966" y="2451828"/>
            <a:ext cx="7719287" cy="451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Det anbefales at </a:t>
            </a:r>
            <a:r>
              <a:rPr lang="nb-NO" dirty="0"/>
              <a:t>4 NORSOK-standarder gis høy prioritet for å foreslås som internasjonale </a:t>
            </a:r>
            <a:r>
              <a:rPr lang="nb-NO" dirty="0" smtClean="0"/>
              <a:t>standarder (hele eller deler av standardene)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nb-NO" dirty="0"/>
          </a:p>
          <a:p>
            <a:r>
              <a:rPr lang="en-US" dirty="0"/>
              <a:t>D-010 </a:t>
            </a:r>
            <a:r>
              <a:rPr lang="en-US" i="1" dirty="0"/>
              <a:t>Well integrity in drilling and well </a:t>
            </a:r>
            <a:r>
              <a:rPr lang="en-US" i="1" dirty="0" smtClean="0"/>
              <a:t>operations</a:t>
            </a:r>
            <a:endParaRPr lang="nb-NO" dirty="0"/>
          </a:p>
          <a:p>
            <a:r>
              <a:rPr lang="en-US" dirty="0"/>
              <a:t>Z-001 </a:t>
            </a:r>
            <a:r>
              <a:rPr lang="en-US" i="1" dirty="0"/>
              <a:t>Documentation for operations (DFO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Z-013</a:t>
            </a:r>
            <a:r>
              <a:rPr lang="en-US" i="1" dirty="0" smtClean="0"/>
              <a:t> Risk and emergency preparedness assessment</a:t>
            </a:r>
            <a:endParaRPr lang="nb-NO" dirty="0"/>
          </a:p>
          <a:p>
            <a:r>
              <a:rPr lang="en-US" dirty="0"/>
              <a:t>Z-018 </a:t>
            </a:r>
            <a:r>
              <a:rPr lang="en-US" i="1" dirty="0" smtClean="0"/>
              <a:t>Suppliers’ documentation of equipment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Disse</a:t>
            </a:r>
            <a:r>
              <a:rPr lang="en-US" dirty="0" smtClean="0"/>
              <a:t> </a:t>
            </a:r>
            <a:r>
              <a:rPr lang="en-US" dirty="0" err="1" smtClean="0"/>
              <a:t>anbefalingene</a:t>
            </a:r>
            <a:r>
              <a:rPr lang="en-US" dirty="0" smtClean="0"/>
              <a:t> </a:t>
            </a:r>
            <a:r>
              <a:rPr lang="en-US" dirty="0" err="1" smtClean="0"/>
              <a:t>forutsetter</a:t>
            </a:r>
            <a:r>
              <a:rPr lang="en-US" dirty="0" smtClean="0"/>
              <a:t> at NORSOK-</a:t>
            </a:r>
            <a:r>
              <a:rPr lang="en-US" dirty="0" err="1" smtClean="0"/>
              <a:t>standardene</a:t>
            </a:r>
            <a:r>
              <a:rPr lang="en-US" dirty="0" smtClean="0"/>
              <a:t> </a:t>
            </a:r>
            <a:r>
              <a:rPr lang="en-US" dirty="0" err="1" smtClean="0"/>
              <a:t>revideres</a:t>
            </a:r>
            <a:r>
              <a:rPr lang="en-US" dirty="0" smtClean="0"/>
              <a:t> FØR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foreslås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internasjonale</a:t>
            </a:r>
            <a:r>
              <a:rPr lang="en-US" dirty="0" smtClean="0"/>
              <a:t> </a:t>
            </a:r>
            <a:r>
              <a:rPr lang="en-US" dirty="0" err="1" smtClean="0"/>
              <a:t>standarder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7" y="233407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15" y="118800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445849" y="828452"/>
            <a:ext cx="7939564" cy="652945"/>
          </a:xfrm>
        </p:spPr>
        <p:txBody>
          <a:bodyPr>
            <a:normAutofit/>
          </a:bodyPr>
          <a:lstStyle/>
          <a:p>
            <a:r>
              <a:rPr lang="nb-NO" sz="2800" dirty="0" smtClean="0"/>
              <a:t>Anbefalinger vedrørende internasjonalisering</a:t>
            </a:r>
            <a:endParaRPr lang="nb-NO" sz="2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16</a:t>
            </a:fld>
            <a:endParaRPr lang="nb-NO" dirty="0"/>
          </a:p>
        </p:txBody>
      </p:sp>
      <p:graphicFrame>
        <p:nvGraphicFramePr>
          <p:cNvPr id="18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63480"/>
              </p:ext>
            </p:extLst>
          </p:nvPr>
        </p:nvGraphicFramePr>
        <p:xfrm>
          <a:off x="445852" y="1481397"/>
          <a:ext cx="5045138" cy="464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045"/>
                <a:gridCol w="1283163"/>
                <a:gridCol w="1283163"/>
                <a:gridCol w="1283767"/>
              </a:tblGrid>
              <a:tr h="132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9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7" marR="43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9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7" marR="43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9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7" marR="43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9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7" marR="43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6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</a:rPr>
                        <a:t>D-010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 smtClean="0">
                          <a:solidFill>
                            <a:schemeClr val="tx1"/>
                          </a:solidFill>
                          <a:effectLst/>
                        </a:rPr>
                        <a:t>Z-001</a:t>
                      </a:r>
                      <a:endParaRPr lang="nb-NO" sz="800" baseline="30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85386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1" dirty="0" smtClean="0">
                          <a:solidFill>
                            <a:schemeClr val="tx1"/>
                          </a:solidFill>
                          <a:effectLst/>
                        </a:rPr>
                        <a:t>Z-013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 smtClean="0">
                          <a:solidFill>
                            <a:schemeClr val="tx1"/>
                          </a:solidFill>
                          <a:effectLst/>
                        </a:rPr>
                        <a:t>Z-018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7" marR="43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C-001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C-002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D-001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D-002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D-007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I-005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I-106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L-003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M-501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85386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S-002</a:t>
                      </a:r>
                      <a:endParaRPr lang="nb-NO" sz="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S-003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T-001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T-100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U-101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Z-006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Z-007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Z-008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Z-015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7" marR="43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H-003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L-005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N-001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N-003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N-004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N-006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M-001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M-101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M-120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M-503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M-601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M-630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M-710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P-002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S-001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U-001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Z-003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7" marR="43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C-004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I-001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I-002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L-001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L-002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L-004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M-004 (R-004)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M-102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M-121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M-122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M-123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M-506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N-005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R-001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R-002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R-003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R-005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U-100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U-102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U-103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T-003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Z-004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chemeClr val="tx1"/>
                          </a:solidFill>
                          <a:effectLst/>
                        </a:rPr>
                        <a:t>Z-005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17" marR="43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Bild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" y="252388"/>
            <a:ext cx="1728191" cy="36004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773" y="118800"/>
            <a:ext cx="1368152" cy="589254"/>
          </a:xfrm>
          <a:prstGeom prst="rect">
            <a:avLst/>
          </a:prstGeom>
        </p:spPr>
      </p:pic>
      <p:sp>
        <p:nvSpPr>
          <p:cNvPr id="21" name="TekstSylinder 20"/>
          <p:cNvSpPr txBox="1"/>
          <p:nvPr/>
        </p:nvSpPr>
        <p:spPr>
          <a:xfrm>
            <a:off x="5779021" y="1482992"/>
            <a:ext cx="256031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A:</a:t>
            </a:r>
            <a:r>
              <a:rPr lang="nb-NO" sz="1000" dirty="0"/>
              <a:t> NORSOK-standarder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som </a:t>
            </a:r>
            <a:r>
              <a:rPr lang="nb-NO" sz="1000" dirty="0"/>
              <a:t>bør prioriteres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som </a:t>
            </a:r>
            <a:r>
              <a:rPr lang="nb-NO" sz="1000" dirty="0"/>
              <a:t>utgangspunkt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for </a:t>
            </a:r>
            <a:r>
              <a:rPr lang="nb-NO" sz="1000" dirty="0"/>
              <a:t>internasjonal standardisering.</a:t>
            </a:r>
          </a:p>
          <a:p>
            <a:r>
              <a:rPr lang="nb-NO" sz="1000" dirty="0"/>
              <a:t> </a:t>
            </a:r>
          </a:p>
          <a:p>
            <a:r>
              <a:rPr lang="nb-NO" sz="1000" b="1" dirty="0"/>
              <a:t>B:</a:t>
            </a:r>
            <a:r>
              <a:rPr lang="nb-NO" sz="1000" dirty="0"/>
              <a:t> NORSOK-standarder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som </a:t>
            </a:r>
            <a:r>
              <a:rPr lang="nb-NO" sz="1000" dirty="0"/>
              <a:t>bør brukes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som </a:t>
            </a:r>
            <a:r>
              <a:rPr lang="nb-NO" sz="1000" dirty="0"/>
              <a:t>utgangspunkt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til </a:t>
            </a:r>
            <a:r>
              <a:rPr lang="nb-NO" sz="1000" dirty="0"/>
              <a:t>internasjonal standardisering.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Her </a:t>
            </a:r>
            <a:r>
              <a:rPr lang="nb-NO" sz="1000" dirty="0"/>
              <a:t>foreligger det som hovedsak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ikke </a:t>
            </a:r>
            <a:r>
              <a:rPr lang="nb-NO" sz="1000" dirty="0"/>
              <a:t>internasjonale standarder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som </a:t>
            </a:r>
            <a:r>
              <a:rPr lang="nb-NO" sz="1000" dirty="0"/>
              <a:t>dekker samme område.</a:t>
            </a:r>
          </a:p>
          <a:p>
            <a:r>
              <a:rPr lang="nb-NO" sz="1000" dirty="0"/>
              <a:t> </a:t>
            </a:r>
          </a:p>
          <a:p>
            <a:r>
              <a:rPr lang="nb-NO" sz="1000" b="1" dirty="0"/>
              <a:t>C:</a:t>
            </a:r>
            <a:r>
              <a:rPr lang="nb-NO" sz="1000" dirty="0"/>
              <a:t> NORSOK-standard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der </a:t>
            </a:r>
            <a:r>
              <a:rPr lang="nb-NO" sz="1000" dirty="0"/>
              <a:t>hele eller deler av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standarden </a:t>
            </a:r>
            <a:r>
              <a:rPr lang="nb-NO" sz="1000" dirty="0"/>
              <a:t>bør inngå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som </a:t>
            </a:r>
            <a:r>
              <a:rPr lang="nb-NO" sz="1000" dirty="0"/>
              <a:t>forbedringer til en eller flere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allerede </a:t>
            </a:r>
            <a:r>
              <a:rPr lang="nb-NO" sz="1000" dirty="0"/>
              <a:t>eksisterende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internasjonale </a:t>
            </a:r>
            <a:r>
              <a:rPr lang="nb-NO" sz="1000" dirty="0"/>
              <a:t>standard.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Prioriteringen </a:t>
            </a:r>
            <a:r>
              <a:rPr lang="nb-NO" sz="1000" dirty="0"/>
              <a:t>av arbeidet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er </a:t>
            </a:r>
            <a:r>
              <a:rPr lang="nb-NO" sz="1000" dirty="0"/>
              <a:t>styrt av når den aktuelle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internasjonale </a:t>
            </a:r>
            <a:r>
              <a:rPr lang="nb-NO" sz="1000" dirty="0"/>
              <a:t>standarden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kommer </a:t>
            </a:r>
            <a:r>
              <a:rPr lang="nb-NO" sz="1000" dirty="0"/>
              <a:t>opp til revisjon.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NORSOK-standarden </a:t>
            </a:r>
            <a:r>
              <a:rPr lang="nb-NO" sz="1000" dirty="0"/>
              <a:t>må revideres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eller </a:t>
            </a:r>
            <a:r>
              <a:rPr lang="nb-NO" sz="1000" dirty="0"/>
              <a:t>trekkes etter at deler av innholdet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er </a:t>
            </a:r>
            <a:r>
              <a:rPr lang="nb-NO" sz="1000" dirty="0"/>
              <a:t>inkludert i internasjonal standard(er).</a:t>
            </a:r>
          </a:p>
          <a:p>
            <a:r>
              <a:rPr lang="nb-NO" sz="1000" dirty="0"/>
              <a:t> </a:t>
            </a:r>
          </a:p>
          <a:p>
            <a:r>
              <a:rPr lang="nb-NO" sz="1000" b="1" dirty="0"/>
              <a:t>D:</a:t>
            </a:r>
            <a:r>
              <a:rPr lang="nb-NO" sz="1000" dirty="0"/>
              <a:t> Standarder som i utgangspunktet </a:t>
            </a:r>
            <a:endParaRPr lang="nb-NO" sz="1000" dirty="0" smtClean="0"/>
          </a:p>
          <a:p>
            <a:r>
              <a:rPr lang="nb-NO" sz="1000" dirty="0"/>
              <a:t> </a:t>
            </a:r>
            <a:r>
              <a:rPr lang="nb-NO" sz="1000" dirty="0" smtClean="0"/>
              <a:t>    bør </a:t>
            </a:r>
            <a:r>
              <a:rPr lang="nb-NO" sz="1000" dirty="0"/>
              <a:t>beholdes som NORSOK-standarder.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2183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437" y="0"/>
            <a:ext cx="7300800" cy="1314000"/>
          </a:xfrm>
        </p:spPr>
        <p:txBody>
          <a:bodyPr/>
          <a:lstStyle/>
          <a:p>
            <a:r>
              <a:rPr lang="nb-NO" dirty="0" smtClean="0"/>
              <a:t>Anbefalte prioriteringer for videre arbeid: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006" y="1432800"/>
            <a:ext cx="8313732" cy="451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Prosjektet </a:t>
            </a:r>
            <a:r>
              <a:rPr lang="nb-NO" dirty="0"/>
              <a:t>NORSOK-analyse anbefaler prioritert innsats på følgende områder:</a:t>
            </a:r>
          </a:p>
          <a:p>
            <a:pPr lvl="0"/>
            <a:r>
              <a:rPr lang="nb-NO" dirty="0"/>
              <a:t>Z-standardene som omhandler dokumentasjonskrav (Z-001, Z-003, </a:t>
            </a:r>
            <a:r>
              <a:rPr lang="nb-NO" dirty="0" smtClean="0"/>
              <a:t>Z-004</a:t>
            </a:r>
            <a:r>
              <a:rPr lang="nb-NO" dirty="0"/>
              <a:t>, </a:t>
            </a:r>
            <a:endParaRPr lang="nb-NO" dirty="0" smtClean="0"/>
          </a:p>
          <a:p>
            <a:pPr marL="0" lvl="0" indent="0">
              <a:buNone/>
            </a:pPr>
            <a:r>
              <a:rPr lang="nb-NO" dirty="0"/>
              <a:t> </a:t>
            </a:r>
            <a:r>
              <a:rPr lang="nb-NO" dirty="0" smtClean="0"/>
              <a:t>   Z-005 </a:t>
            </a:r>
            <a:r>
              <a:rPr lang="nb-NO" dirty="0"/>
              <a:t>og Z-018)</a:t>
            </a:r>
          </a:p>
          <a:p>
            <a:pPr lvl="0"/>
            <a:r>
              <a:rPr lang="nb-NO" dirty="0"/>
              <a:t>S-002 som omhandler arbeidsmiljøkrav </a:t>
            </a:r>
          </a:p>
          <a:p>
            <a:pPr lvl="0"/>
            <a:r>
              <a:rPr lang="nb-NO" dirty="0"/>
              <a:t>R-standardene som omhandler kran og løft </a:t>
            </a:r>
            <a:r>
              <a:rPr lang="nb-NO" dirty="0" smtClean="0"/>
              <a:t>(R-002</a:t>
            </a:r>
            <a:r>
              <a:rPr lang="nb-NO" dirty="0"/>
              <a:t>, R-003 og R-005)</a:t>
            </a:r>
          </a:p>
          <a:p>
            <a:pPr lvl="0"/>
            <a:r>
              <a:rPr lang="nb-NO" dirty="0"/>
              <a:t>L-standardene som omhandler "piping" (L-001 og L-CR-003)</a:t>
            </a:r>
          </a:p>
          <a:p>
            <a:pPr lvl="0"/>
            <a:r>
              <a:rPr lang="en-US" dirty="0"/>
              <a:t>Z-008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omhandler</a:t>
            </a:r>
            <a:r>
              <a:rPr lang="en-US" dirty="0"/>
              <a:t> “risk based maintenance and consequence classification”</a:t>
            </a:r>
            <a:endParaRPr lang="nb-NO" dirty="0"/>
          </a:p>
          <a:p>
            <a:pPr lvl="0"/>
            <a:r>
              <a:rPr lang="en-US" dirty="0"/>
              <a:t>Z-013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omhandler</a:t>
            </a:r>
            <a:r>
              <a:rPr lang="en-US" dirty="0"/>
              <a:t> “risk and emergency preparedness assessment”</a:t>
            </a:r>
            <a:endParaRPr lang="nb-NO" dirty="0"/>
          </a:p>
          <a:p>
            <a:pPr lvl="0"/>
            <a:r>
              <a:rPr lang="en-US" dirty="0"/>
              <a:t>S-003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omhandler</a:t>
            </a:r>
            <a:r>
              <a:rPr lang="en-US" dirty="0"/>
              <a:t> “environmental care”</a:t>
            </a:r>
            <a:endParaRPr lang="nb-NO" dirty="0"/>
          </a:p>
          <a:p>
            <a:pPr lvl="0"/>
            <a:r>
              <a:rPr lang="en-US" dirty="0"/>
              <a:t>U-001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omhandler</a:t>
            </a:r>
            <a:r>
              <a:rPr lang="en-US" dirty="0"/>
              <a:t> “subsea production systems”</a:t>
            </a:r>
            <a:endParaRPr lang="nb-NO" dirty="0"/>
          </a:p>
          <a:p>
            <a:pPr lvl="0"/>
            <a:r>
              <a:rPr lang="nb-NO" dirty="0"/>
              <a:t>Z-015 som omhandler midlertidig utstyr </a:t>
            </a:r>
          </a:p>
          <a:p>
            <a:pPr lvl="0"/>
            <a:r>
              <a:rPr lang="nb-NO" dirty="0"/>
              <a:t>I-005 som omhandler “system </a:t>
            </a:r>
            <a:r>
              <a:rPr lang="nb-NO" dirty="0" err="1"/>
              <a:t>control</a:t>
            </a:r>
            <a:r>
              <a:rPr lang="nb-NO" dirty="0"/>
              <a:t> diagram” </a:t>
            </a:r>
          </a:p>
          <a:p>
            <a:pPr lvl="0"/>
            <a:r>
              <a:rPr lang="en-US" dirty="0"/>
              <a:t>S-001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omhandler</a:t>
            </a:r>
            <a:r>
              <a:rPr lang="en-US" dirty="0"/>
              <a:t> “technical safety”</a:t>
            </a:r>
            <a:endParaRPr lang="nb-NO" dirty="0"/>
          </a:p>
          <a:p>
            <a:pPr lvl="0"/>
            <a:r>
              <a:rPr lang="en-US" dirty="0"/>
              <a:t>N-005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omhandler</a:t>
            </a:r>
            <a:r>
              <a:rPr lang="en-US" dirty="0"/>
              <a:t> “structural”</a:t>
            </a:r>
            <a:endParaRPr lang="nb-NO" dirty="0"/>
          </a:p>
          <a:p>
            <a:pPr lvl="0"/>
            <a:r>
              <a:rPr lang="en-US" dirty="0"/>
              <a:t>M-004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omhandler</a:t>
            </a:r>
            <a:r>
              <a:rPr lang="en-US" dirty="0"/>
              <a:t> “material” </a:t>
            </a:r>
            <a:endParaRPr lang="nb-NO" dirty="0"/>
          </a:p>
          <a:p>
            <a:pPr lvl="0"/>
            <a:r>
              <a:rPr lang="en-US" dirty="0"/>
              <a:t>D-010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omhandler</a:t>
            </a:r>
            <a:r>
              <a:rPr lang="en-US" dirty="0"/>
              <a:t> “well integrity in drilling and well operations” </a:t>
            </a:r>
            <a:endParaRPr lang="nb-NO" dirty="0"/>
          </a:p>
          <a:p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7" y="233407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15" y="118800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437" y="0"/>
            <a:ext cx="7300800" cy="1314000"/>
          </a:xfrm>
        </p:spPr>
        <p:txBody>
          <a:bodyPr/>
          <a:lstStyle/>
          <a:p>
            <a:r>
              <a:rPr lang="nb-NO" dirty="0" smtClean="0"/>
              <a:t>Overordnede anbefalinger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437" y="1610600"/>
            <a:ext cx="7719287" cy="451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Prosjektet NORSOK-analyse gir overordnede anbefalinger vedrørende innholdet i         NORSOK-standardene når det gjelder: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</a:t>
            </a:r>
            <a:r>
              <a:rPr lang="nb-NO" dirty="0" smtClean="0"/>
              <a:t>ompetanse- </a:t>
            </a:r>
            <a:r>
              <a:rPr lang="nb-NO" dirty="0" smtClean="0"/>
              <a:t>og </a:t>
            </a:r>
            <a:r>
              <a:rPr lang="nb-NO" dirty="0" smtClean="0"/>
              <a:t>opplæringskrav:</a:t>
            </a:r>
          </a:p>
          <a:p>
            <a:pPr lvl="1"/>
            <a:r>
              <a:rPr lang="nb-NO" dirty="0" smtClean="0"/>
              <a:t>skal begrenses til et minimum.</a:t>
            </a:r>
          </a:p>
          <a:p>
            <a:pPr lvl="1"/>
            <a:r>
              <a:rPr lang="nb-NO" dirty="0" smtClean="0"/>
              <a:t>skal kun inkluderes dersom disse kravene representerer et behov hos NORSOK-eierne.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kal utformes funksjonelt.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Krav til operasjonelle forhold, styring- og </a:t>
            </a:r>
            <a:r>
              <a:rPr lang="nb-NO" dirty="0" smtClean="0"/>
              <a:t>kontraktsforhold:</a:t>
            </a:r>
          </a:p>
          <a:p>
            <a:pPr lvl="1"/>
            <a:r>
              <a:rPr lang="nb-NO" dirty="0" smtClean="0"/>
              <a:t>NORSOK-standarder skal først og fremst være standardarder innen design, system og tekniske løsninger. Operasjonelle krav skal vurderes grundig før disse inkluderes i en NORSOK-standard.</a:t>
            </a:r>
          </a:p>
          <a:p>
            <a:pPr lvl="1"/>
            <a:r>
              <a:rPr lang="nb-NO" dirty="0" smtClean="0"/>
              <a:t>Krav til intern styring av selskapet skal ikke være en del av en NORSOK-standard.</a:t>
            </a:r>
          </a:p>
          <a:p>
            <a:pPr lvl="1"/>
            <a:r>
              <a:rPr lang="nb-NO" dirty="0" smtClean="0"/>
              <a:t>Krav til kontraktsforhold skal ikke være en del av en NORSOK-standard.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18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7" y="233407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15" y="118800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200" y="794778"/>
            <a:ext cx="7300800" cy="1314000"/>
          </a:xfrm>
        </p:spPr>
        <p:txBody>
          <a:bodyPr/>
          <a:lstStyle/>
          <a:p>
            <a:r>
              <a:rPr lang="nb-NO" dirty="0"/>
              <a:t>Hva har vi oppnådd?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1198" y="1908572"/>
            <a:ext cx="7952401" cy="37036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b-NO" dirty="0" smtClean="0"/>
              <a:t>Prosjektet </a:t>
            </a:r>
            <a:r>
              <a:rPr lang="nb-NO" dirty="0" smtClean="0"/>
              <a:t>NORSOK-analyse har vist at kostnadsøkningene i bransjen i veldig begrenset grad kan tilskrives NORSOK-standardene.</a:t>
            </a:r>
          </a:p>
          <a:p>
            <a:pPr marL="0" lv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Prosjektet har bidratt til en generell bevisstgjøring omkring petroleumsstandardisering i industrien.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Prosjektet har bidratt til en bevisstgjøring omkring NORSOK-standardene spesielt.</a:t>
            </a:r>
          </a:p>
          <a:p>
            <a:pPr marL="0" lv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Den anbefalte </a:t>
            </a:r>
            <a:r>
              <a:rPr lang="nb-NO" dirty="0"/>
              <a:t>reduksjonen i NORSOK-porteføljen med ca. ¼, vil frigjøre administrative ressurser i Standard Norge som kan rettes inn mot prioriterte standardiseringsaktiviteter.</a:t>
            </a:r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 smtClean="0"/>
              <a:t>Prosjektets anbefalinger gir </a:t>
            </a:r>
            <a:r>
              <a:rPr lang="nb-NO" dirty="0" smtClean="0"/>
              <a:t>viktige føringer </a:t>
            </a:r>
            <a:r>
              <a:rPr lang="nb-NO" dirty="0" smtClean="0"/>
              <a:t>for framtidige evalueringer og revisjoner av </a:t>
            </a:r>
            <a:r>
              <a:rPr lang="nb-NO" dirty="0" smtClean="0"/>
              <a:t>NORSOK-standardene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" y="317239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29" y="208062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200" y="794778"/>
            <a:ext cx="7300800" cy="1314000"/>
          </a:xfrm>
        </p:spPr>
        <p:txBody>
          <a:bodyPr/>
          <a:lstStyle/>
          <a:p>
            <a:r>
              <a:rPr lang="nb-NO" dirty="0" smtClean="0"/>
              <a:t>Innhold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1200" y="1908572"/>
            <a:ext cx="7300800" cy="37036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nb-NO" dirty="0" smtClean="0"/>
              <a:t>Bakgrunn</a:t>
            </a:r>
          </a:p>
          <a:p>
            <a:pPr lvl="0"/>
            <a:r>
              <a:rPr lang="nb-NO" dirty="0" smtClean="0"/>
              <a:t>Mål for petroleumsstandardisering</a:t>
            </a:r>
            <a:endParaRPr lang="nb-NO" dirty="0"/>
          </a:p>
          <a:p>
            <a:pPr lvl="0"/>
            <a:r>
              <a:rPr lang="nb-NO" dirty="0" smtClean="0"/>
              <a:t>Prosjektets formål</a:t>
            </a:r>
            <a:endParaRPr lang="nb-NO" dirty="0"/>
          </a:p>
          <a:p>
            <a:pPr lvl="0"/>
            <a:r>
              <a:rPr lang="nb-NO" dirty="0" smtClean="0"/>
              <a:t>Prosjektkriterier</a:t>
            </a:r>
            <a:endParaRPr lang="nb-NO" dirty="0"/>
          </a:p>
          <a:p>
            <a:pPr lvl="0"/>
            <a:r>
              <a:rPr lang="nb-NO" dirty="0"/>
              <a:t>Prosjektet </a:t>
            </a:r>
            <a:r>
              <a:rPr lang="nb-NO" dirty="0" smtClean="0"/>
              <a:t>NORSOK-analyse:  </a:t>
            </a:r>
            <a:endParaRPr lang="nb-NO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 smtClean="0"/>
              <a:t>Prosjektorganisasjon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 smtClean="0"/>
              <a:t>Tidsplan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 smtClean="0"/>
              <a:t>Arbeidsprosess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 smtClean="0"/>
              <a:t>Industridugnad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 smtClean="0"/>
              <a:t>NORSOK-eiernes posisjon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Anbefalinger vedr. tilbaketrekking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Anbefalinger vedr. prioritert internasjonalisering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Anbefalinger vedr. internasjonalisering (helt eller delvis)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Anbefalinger vedr. prioritert innsats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Overordnede anbefalinger</a:t>
            </a:r>
          </a:p>
          <a:p>
            <a:r>
              <a:rPr lang="nb-NO" dirty="0" smtClean="0"/>
              <a:t>Hva har vi oppnådd?</a:t>
            </a:r>
            <a:endParaRPr lang="nb-NO" dirty="0"/>
          </a:p>
          <a:p>
            <a:pPr lvl="0"/>
            <a:r>
              <a:rPr lang="nb-NO" dirty="0" smtClean="0"/>
              <a:t>Veien videre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" y="317239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29" y="208062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437" y="9388"/>
            <a:ext cx="7300800" cy="1148940"/>
          </a:xfrm>
        </p:spPr>
        <p:txBody>
          <a:bodyPr/>
          <a:lstStyle/>
          <a:p>
            <a:r>
              <a:rPr lang="nb-NO" dirty="0" smtClean="0"/>
              <a:t>Veien videre</a:t>
            </a:r>
            <a:r>
              <a:rPr lang="nb-NO" dirty="0"/>
              <a:t> </a:t>
            </a:r>
            <a:r>
              <a:rPr lang="nb-NO" sz="2000" i="1" dirty="0" smtClean="0"/>
              <a:t>(1)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437" y="1058101"/>
            <a:ext cx="7719287" cy="451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 </a:t>
            </a:r>
          </a:p>
          <a:p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20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7" y="233407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15" y="118800"/>
            <a:ext cx="1368152" cy="589254"/>
          </a:xfrm>
          <a:prstGeom prst="rect">
            <a:avLst/>
          </a:prstGeom>
        </p:spPr>
      </p:pic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13300"/>
              </p:ext>
            </p:extLst>
          </p:nvPr>
        </p:nvGraphicFramePr>
        <p:xfrm>
          <a:off x="529855" y="1258554"/>
          <a:ext cx="7575271" cy="468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943"/>
                <a:gridCol w="2952328"/>
              </a:tblGrid>
              <a:tr h="234653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Viktige interessenter: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Dato: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Petroleumstilsynet (</a:t>
                      </a:r>
                      <a:r>
                        <a:rPr lang="nb-NO" sz="1000" dirty="0" err="1" smtClean="0"/>
                        <a:t>Ptil</a:t>
                      </a:r>
                      <a:r>
                        <a:rPr lang="nb-NO" sz="1000" dirty="0" smtClean="0"/>
                        <a:t>)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22.11.2016  kl. 14:00 – 16:00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Olje- og energidepartementet (OED)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12.12.2016  kl. 14:30 – 16:00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SAFE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22.11.2016  kl. 11:00</a:t>
                      </a:r>
                      <a:r>
                        <a:rPr lang="nb-NO" sz="1000" baseline="0" dirty="0" smtClean="0"/>
                        <a:t> – 13:00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Landsorganisasjonen i Norge (LO)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13.12.2016  kl. 09:00 – 11:00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Fellesforbundet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53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/>
                        <a:t>13.12.2016  kl. 09:00 – 11:00</a:t>
                      </a:r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Industri Energi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53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/>
                        <a:t>13.12.2016  kl. 09:00 – 11:00</a:t>
                      </a:r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Lederne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12.12.2016  kl. 12:00 – 13:30 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Standard Norge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09.12.2016  kl. 12:00 – 14:00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Ekspertgruppelederne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28.11.2016  kl. 10:00 – 13:00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DNV GL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08.12.2016  kl. 08:30 – 10:00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Konkraft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13.12.2016 </a:t>
                      </a:r>
                      <a:r>
                        <a:rPr lang="nb-NO" sz="1000" baseline="0" dirty="0" smtClean="0"/>
                        <a:t> kl. 12:00 – 13:30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Sektorstyret petroleumsstandardisering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14.12.2016</a:t>
                      </a:r>
                      <a:r>
                        <a:rPr lang="nb-NO" sz="1000" baseline="0" dirty="0" smtClean="0"/>
                        <a:t>  kl. 09:00 – 16:30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Nærings- og fiskeridepartementet (NFD)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10.01.2017  kl. 12:00 – 14:00</a:t>
                      </a:r>
                      <a:endParaRPr lang="nb-NO" sz="1000" dirty="0"/>
                    </a:p>
                  </a:txBody>
                  <a:tcPr/>
                </a:tc>
              </a:tr>
              <a:tr h="317229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Arbeids- og sosialdepartementet (ASD)</a:t>
                      </a:r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20.01.2017 kl. 12:00</a:t>
                      </a:r>
                      <a:r>
                        <a:rPr lang="nb-NO" sz="1000" baseline="0" dirty="0" smtClean="0"/>
                        <a:t> – 14:00</a:t>
                      </a:r>
                      <a:endParaRPr lang="nb-NO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4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437" y="0"/>
            <a:ext cx="7300800" cy="1314000"/>
          </a:xfrm>
        </p:spPr>
        <p:txBody>
          <a:bodyPr/>
          <a:lstStyle/>
          <a:p>
            <a:r>
              <a:rPr lang="nb-NO" dirty="0" smtClean="0"/>
              <a:t>Veien videre </a:t>
            </a:r>
            <a:r>
              <a:rPr lang="nb-NO" sz="2000" i="1" dirty="0"/>
              <a:t>(2)</a:t>
            </a:r>
            <a:r>
              <a:rPr lang="nb-NO" sz="2000" dirty="0" smtClean="0"/>
              <a:t>   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437" y="1908572"/>
            <a:ext cx="8225594" cy="4510800"/>
          </a:xfrm>
        </p:spPr>
        <p:txBody>
          <a:bodyPr>
            <a:normAutofit/>
          </a:bodyPr>
          <a:lstStyle/>
          <a:p>
            <a:r>
              <a:rPr lang="nb-NO" dirty="0" smtClean="0"/>
              <a:t>Avsluttende møte i styringsgruppen 18.11.2016.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M</a:t>
            </a:r>
            <a:r>
              <a:rPr lang="nb-NO" dirty="0" smtClean="0"/>
              <a:t>øter mellom NORSOK-eierne og viktige interessenter 18.11.2016 – </a:t>
            </a:r>
            <a:r>
              <a:rPr lang="nb-NO" dirty="0" smtClean="0"/>
              <a:t>d.d</a:t>
            </a:r>
            <a:r>
              <a:rPr lang="nb-NO" dirty="0" smtClean="0"/>
              <a:t>.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Forankring av prosjektets anbefalte posisjoner i 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</a:t>
            </a:r>
            <a:r>
              <a:rPr lang="nb-NO" dirty="0" smtClean="0"/>
              <a:t>Norsk </a:t>
            </a:r>
            <a:r>
              <a:rPr lang="nb-NO" dirty="0"/>
              <a:t>olje og gass, Norsk Industri og Norges Rederiforbund </a:t>
            </a:r>
            <a:r>
              <a:rPr lang="nb-NO" dirty="0" smtClean="0"/>
              <a:t>innen 16.01.2017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Rapport </a:t>
            </a:r>
            <a:r>
              <a:rPr lang="nb-NO" dirty="0" smtClean="0"/>
              <a:t>publiseres </a:t>
            </a:r>
            <a:r>
              <a:rPr lang="nb-NO" dirty="0" smtClean="0"/>
              <a:t>siste halvdel av januar 2017.</a:t>
            </a:r>
          </a:p>
          <a:p>
            <a:pPr lvl="1"/>
            <a:r>
              <a:rPr lang="nb-NO" dirty="0" smtClean="0"/>
              <a:t>Norsk og engelsk versjon.</a:t>
            </a:r>
          </a:p>
          <a:p>
            <a:pPr lvl="1"/>
            <a:r>
              <a:rPr lang="nb-NO" dirty="0" smtClean="0"/>
              <a:t>Papirutgave og elektronisk utgave.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21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7" y="233407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15" y="118800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437" y="51054"/>
            <a:ext cx="7300800" cy="1314000"/>
          </a:xfrm>
        </p:spPr>
        <p:txBody>
          <a:bodyPr/>
          <a:lstStyle/>
          <a:p>
            <a:r>
              <a:rPr lang="nb-NO" dirty="0" smtClean="0"/>
              <a:t>Veien videre</a:t>
            </a:r>
            <a:r>
              <a:rPr lang="nb-NO" dirty="0"/>
              <a:t> </a:t>
            </a:r>
            <a:r>
              <a:rPr lang="nb-NO" sz="2000" i="1" dirty="0" smtClean="0"/>
              <a:t>(3)</a:t>
            </a:r>
            <a:r>
              <a:rPr lang="nb-NO" sz="2000" dirty="0" smtClean="0"/>
              <a:t>  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437" y="1692548"/>
            <a:ext cx="8225594" cy="451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Industriseminar om petroleumsstandardisering </a:t>
            </a:r>
            <a:r>
              <a:rPr lang="nb-NO" dirty="0" smtClean="0"/>
              <a:t>våren </a:t>
            </a:r>
            <a:r>
              <a:rPr lang="nb-NO" dirty="0" smtClean="0"/>
              <a:t>2017</a:t>
            </a:r>
            <a:r>
              <a:rPr lang="nb-NO" dirty="0"/>
              <a:t>.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Følge opp prosjektets anbefalinger gjennom NORSOK-eiernes eieravtale, gjennom oppdragsavtalen mellom NORSOK-eierne og Standard Norge, og gjennom det årlige tildelingsbrevet fra NORSOK-eierne til Standard Norge.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Følge opp prosjektets anbefalinger </a:t>
            </a:r>
            <a:r>
              <a:rPr lang="nb-NO" dirty="0" smtClean="0"/>
              <a:t>i Sektorstyre Petroleumsstandardisering.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Følge opp prosjektets anbefalinger gjennom daglig arbeid innen petroleumsstandardisering internt i de ulike selskapene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Følge opp at NORSOK-standardene utvikles i henhold til NORSOK A-001N.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22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7" y="233407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15" y="118800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466653" y="1188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1.</a:t>
            </a:r>
            <a:endParaRPr lang="nb-NO" sz="28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97" y="25927"/>
            <a:ext cx="8496944" cy="60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200" y="794778"/>
            <a:ext cx="7300800" cy="1314000"/>
          </a:xfrm>
        </p:spPr>
        <p:txBody>
          <a:bodyPr/>
          <a:lstStyle/>
          <a:p>
            <a:r>
              <a:rPr lang="nb-NO" dirty="0" smtClean="0"/>
              <a:t>Bakgrunn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1200" y="1908572"/>
            <a:ext cx="7300800" cy="37036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NORSOK-standarder </a:t>
            </a:r>
            <a:r>
              <a:rPr lang="nb-NO" dirty="0"/>
              <a:t>utvikles av den norske petroleumsindustrien.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Standardene </a:t>
            </a:r>
            <a:r>
              <a:rPr lang="nb-NO" dirty="0"/>
              <a:t>eies av Norsk olje og gass, Norsk Industri og Norges </a:t>
            </a:r>
            <a:r>
              <a:rPr lang="nb-NO" dirty="0" smtClean="0"/>
              <a:t>Rederiforbund.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Forvaltningen av NORSOK-standardene utøves </a:t>
            </a:r>
            <a:r>
              <a:rPr lang="nb-NO" dirty="0"/>
              <a:t>av Standard Norge.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Roller </a:t>
            </a:r>
            <a:r>
              <a:rPr lang="nb-NO" dirty="0"/>
              <a:t>og ansvar er regulert gjennom eieravtalen, oppdragsavtalen og </a:t>
            </a:r>
            <a:r>
              <a:rPr lang="nb-NO" dirty="0" smtClean="0"/>
              <a:t>årlige </a:t>
            </a:r>
            <a:r>
              <a:rPr lang="nb-NO" dirty="0"/>
              <a:t>tildelingsbrev fra eierne til Standard Norge. </a:t>
            </a:r>
            <a:endParaRPr lang="nb-NO" dirty="0" smtClean="0"/>
          </a:p>
          <a:p>
            <a:pPr marL="0" lv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Den enkelte standard </a:t>
            </a:r>
            <a:r>
              <a:rPr lang="nb-NO" dirty="0" smtClean="0"/>
              <a:t>utvikles </a:t>
            </a:r>
            <a:r>
              <a:rPr lang="nb-NO" dirty="0"/>
              <a:t>i relevant ekspertgruppe i regi av Standard Norge.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Sektorstyre Petroleumsstandardisering er oppnevnt av Standard Norges styre og skal være et bindeledd mellom Standard Norge, eierne og brukerne av </a:t>
            </a:r>
            <a:r>
              <a:rPr lang="nb-NO" dirty="0" smtClean="0"/>
              <a:t>petroleumsstandardene. </a:t>
            </a:r>
            <a:endParaRPr lang="nb-NO" dirty="0"/>
          </a:p>
          <a:p>
            <a:pPr marL="0" lv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" y="317239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29" y="208062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4" y="3909867"/>
            <a:ext cx="3597150" cy="1979108"/>
          </a:xfrm>
          <a:prstGeom prst="rect">
            <a:avLst/>
          </a:prstGeom>
        </p:spPr>
      </p:pic>
      <p:sp>
        <p:nvSpPr>
          <p:cNvPr id="8" name="Avrundet rektangel 7"/>
          <p:cNvSpPr/>
          <p:nvPr/>
        </p:nvSpPr>
        <p:spPr>
          <a:xfrm>
            <a:off x="450429" y="1224496"/>
            <a:ext cx="1872208" cy="648072"/>
          </a:xfrm>
          <a:prstGeom prst="roundRect">
            <a:avLst/>
          </a:prstGeom>
          <a:solidFill>
            <a:srgbClr val="E0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Norsk olje og gass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458887" y="2060614"/>
            <a:ext cx="1863749" cy="648072"/>
          </a:xfrm>
          <a:prstGeom prst="roundRect">
            <a:avLst/>
          </a:prstGeom>
          <a:solidFill>
            <a:srgbClr val="E0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Norsk </a:t>
            </a:r>
            <a:r>
              <a:rPr lang="nb-NO" sz="1200" dirty="0" smtClean="0">
                <a:solidFill>
                  <a:schemeClr val="tx1"/>
                </a:solidFill>
              </a:rPr>
              <a:t>Industri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0" name="Avrundet rektangel 9"/>
          <p:cNvSpPr/>
          <p:nvPr/>
        </p:nvSpPr>
        <p:spPr>
          <a:xfrm>
            <a:off x="458888" y="2896732"/>
            <a:ext cx="1863748" cy="648072"/>
          </a:xfrm>
          <a:prstGeom prst="roundRect">
            <a:avLst/>
          </a:prstGeom>
          <a:solidFill>
            <a:srgbClr val="E0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Norges Rederiforbund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2952931" y="2060614"/>
            <a:ext cx="1863748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NORSOK-eiernes avtale: </a:t>
            </a:r>
            <a:r>
              <a:rPr lang="nb-NO" sz="1200" b="1" dirty="0" smtClean="0">
                <a:solidFill>
                  <a:schemeClr val="tx1"/>
                </a:solidFill>
              </a:rPr>
              <a:t>Eieravtalen</a:t>
            </a:r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12" name="Avrundet rektangel 11"/>
          <p:cNvSpPr/>
          <p:nvPr/>
        </p:nvSpPr>
        <p:spPr>
          <a:xfrm>
            <a:off x="5418981" y="1692548"/>
            <a:ext cx="2088232" cy="10316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NORSOK-eiernes oppdrag til Standard Norge:</a:t>
            </a:r>
          </a:p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Oppdragsavtalen</a:t>
            </a:r>
            <a:endParaRPr lang="nb-NO" sz="1200" b="1" dirty="0">
              <a:solidFill>
                <a:schemeClr val="tx1"/>
              </a:solidFill>
            </a:endParaRPr>
          </a:p>
        </p:txBody>
      </p:sp>
      <p:cxnSp>
        <p:nvCxnSpPr>
          <p:cNvPr id="14" name="Rett linje 13"/>
          <p:cNvCxnSpPr>
            <a:stCxn id="8" idx="2"/>
            <a:endCxn id="9" idx="0"/>
          </p:cNvCxnSpPr>
          <p:nvPr/>
        </p:nvCxnSpPr>
        <p:spPr>
          <a:xfrm>
            <a:off x="1386533" y="1872568"/>
            <a:ext cx="4229" cy="18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1386533" y="2708686"/>
            <a:ext cx="4229" cy="18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2623208" y="1548532"/>
            <a:ext cx="5463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 flipH="1">
            <a:off x="2322637" y="1548532"/>
            <a:ext cx="310264" cy="4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H="1">
            <a:off x="2308714" y="2380420"/>
            <a:ext cx="310264" cy="4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H="1">
            <a:off x="2315675" y="3261796"/>
            <a:ext cx="310264" cy="4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l høyre 26"/>
          <p:cNvSpPr/>
          <p:nvPr/>
        </p:nvSpPr>
        <p:spPr>
          <a:xfrm>
            <a:off x="2661226" y="2268612"/>
            <a:ext cx="282011" cy="1999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Pil høyre 27"/>
          <p:cNvSpPr/>
          <p:nvPr/>
        </p:nvSpPr>
        <p:spPr>
          <a:xfrm>
            <a:off x="4826373" y="2236404"/>
            <a:ext cx="602302" cy="2321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Avrundet rektangel 28"/>
          <p:cNvSpPr/>
          <p:nvPr/>
        </p:nvSpPr>
        <p:spPr>
          <a:xfrm>
            <a:off x="4986931" y="4045592"/>
            <a:ext cx="2516857" cy="1645043"/>
          </a:xfrm>
          <a:prstGeom prst="roundRect">
            <a:avLst/>
          </a:prstGeom>
          <a:gradFill>
            <a:gsLst>
              <a:gs pos="61000">
                <a:srgbClr val="9FA66D"/>
              </a:gs>
              <a:gs pos="0">
                <a:srgbClr val="92D050"/>
              </a:gs>
              <a:gs pos="74000">
                <a:srgbClr val="F8F828"/>
              </a:gs>
              <a:gs pos="83000">
                <a:srgbClr val="FFFF00"/>
              </a:gs>
              <a:gs pos="100000">
                <a:srgbClr val="F8F8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Sektorstyre Petroleumsstandardisering</a:t>
            </a:r>
            <a:endParaRPr lang="nb-NO" sz="1200" b="1" dirty="0">
              <a:solidFill>
                <a:schemeClr val="tx1"/>
              </a:solidFill>
            </a:endParaRPr>
          </a:p>
        </p:txBody>
      </p:sp>
      <p:pic>
        <p:nvPicPr>
          <p:cNvPr id="30" name="Bild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" y="118800"/>
            <a:ext cx="1728191" cy="360040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781" y="184213"/>
            <a:ext cx="1368152" cy="589254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241" y="5134413"/>
            <a:ext cx="965107" cy="415665"/>
          </a:xfrm>
          <a:prstGeom prst="rect">
            <a:avLst/>
          </a:prstGeom>
        </p:spPr>
      </p:pic>
      <p:pic>
        <p:nvPicPr>
          <p:cNvPr id="34" name="Bilde 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41" y="4783440"/>
            <a:ext cx="1363358" cy="237419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729" y="4217902"/>
            <a:ext cx="1114853" cy="450229"/>
          </a:xfrm>
          <a:prstGeom prst="rect">
            <a:avLst/>
          </a:prstGeom>
        </p:spPr>
      </p:pic>
      <p:pic>
        <p:nvPicPr>
          <p:cNvPr id="36" name="Bild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185" y="4099245"/>
            <a:ext cx="1038828" cy="522722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778" y="5521620"/>
            <a:ext cx="862439" cy="407764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080" y="3925725"/>
            <a:ext cx="479484" cy="434881"/>
          </a:xfrm>
          <a:prstGeom prst="rect">
            <a:avLst/>
          </a:prstGeom>
        </p:spPr>
      </p:pic>
      <p:pic>
        <p:nvPicPr>
          <p:cNvPr id="39" name="Bild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4563" y="4508587"/>
            <a:ext cx="472988" cy="519259"/>
          </a:xfrm>
          <a:prstGeom prst="rect">
            <a:avLst/>
          </a:prstGeom>
        </p:spPr>
      </p:pic>
      <p:pic>
        <p:nvPicPr>
          <p:cNvPr id="40" name="Bild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5561" y="5160114"/>
            <a:ext cx="797003" cy="265668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9442" y="5562029"/>
            <a:ext cx="560479" cy="326946"/>
          </a:xfrm>
          <a:prstGeom prst="rect">
            <a:avLst/>
          </a:prstGeom>
        </p:spPr>
      </p:pic>
      <p:sp>
        <p:nvSpPr>
          <p:cNvPr id="42" name="Pil ned 41"/>
          <p:cNvSpPr/>
          <p:nvPr/>
        </p:nvSpPr>
        <p:spPr>
          <a:xfrm>
            <a:off x="6163271" y="2724150"/>
            <a:ext cx="263822" cy="13214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Pil venstre 42"/>
          <p:cNvSpPr/>
          <p:nvPr/>
        </p:nvSpPr>
        <p:spPr>
          <a:xfrm>
            <a:off x="3690789" y="4783440"/>
            <a:ext cx="654772" cy="23741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5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200" y="794778"/>
            <a:ext cx="7300800" cy="1314000"/>
          </a:xfrm>
        </p:spPr>
        <p:txBody>
          <a:bodyPr/>
          <a:lstStyle/>
          <a:p>
            <a:r>
              <a:rPr lang="nb-NO" dirty="0" smtClean="0"/>
              <a:t>Mål for petroleumsstandardisering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1199" y="1908572"/>
            <a:ext cx="7734125" cy="370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NORSOK-eierne: Norsk </a:t>
            </a:r>
            <a:r>
              <a:rPr lang="nb-NO" sz="2000" dirty="0"/>
              <a:t>olje og gass, Norsk Industri og Norges </a:t>
            </a:r>
            <a:r>
              <a:rPr lang="nb-NO" sz="2000" dirty="0" smtClean="0"/>
              <a:t>Rederiforbund, </a:t>
            </a:r>
            <a:r>
              <a:rPr lang="nb-NO" sz="2000" dirty="0"/>
              <a:t>står samlet om følgende mål for petroleumsstandardisering</a:t>
            </a:r>
            <a:r>
              <a:rPr lang="nb-NO" sz="2000" dirty="0" smtClean="0"/>
              <a:t>: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Sikre et forsvarlig sikkerhetsnivå. </a:t>
            </a:r>
          </a:p>
          <a:p>
            <a:pPr lvl="0"/>
            <a:r>
              <a:rPr lang="nb-NO" sz="2000" dirty="0" smtClean="0"/>
              <a:t>Øke </a:t>
            </a:r>
            <a:r>
              <a:rPr lang="nb-NO" sz="2000" dirty="0"/>
              <a:t>bruken av internasjonale </a:t>
            </a:r>
            <a:r>
              <a:rPr lang="nb-NO" sz="2000" dirty="0" smtClean="0"/>
              <a:t>standarder.</a:t>
            </a:r>
            <a:endParaRPr lang="nb-NO" sz="2000" dirty="0"/>
          </a:p>
          <a:p>
            <a:pPr lvl="0"/>
            <a:r>
              <a:rPr lang="nb-NO" sz="2000" dirty="0"/>
              <a:t>Redusere bruken av særnorske </a:t>
            </a:r>
            <a:r>
              <a:rPr lang="nb-NO" sz="2000" dirty="0" smtClean="0"/>
              <a:t>krav.</a:t>
            </a:r>
          </a:p>
          <a:p>
            <a:pPr lvl="0"/>
            <a:r>
              <a:rPr lang="nb-NO" sz="2000" dirty="0" smtClean="0"/>
              <a:t>Redusere behovet for selskapsspesifikke krav.</a:t>
            </a:r>
            <a:endParaRPr lang="nb-NO" sz="2000" dirty="0"/>
          </a:p>
          <a:p>
            <a:pPr lvl="0"/>
            <a:r>
              <a:rPr lang="nb-NO" sz="2000" dirty="0"/>
              <a:t>Sikre at standarder representerer kostnadseffektive </a:t>
            </a:r>
            <a:r>
              <a:rPr lang="nb-NO" sz="2000" dirty="0" smtClean="0"/>
              <a:t>løsninger.</a:t>
            </a:r>
            <a:endParaRPr lang="nb-NO" sz="2000" dirty="0"/>
          </a:p>
          <a:p>
            <a:pPr lvl="0"/>
            <a:r>
              <a:rPr lang="nb-NO" sz="2000" dirty="0"/>
              <a:t>Bidra til å styrke konkurranseevnen for norsk </a:t>
            </a:r>
            <a:r>
              <a:rPr lang="nb-NO" sz="2000" dirty="0" smtClean="0"/>
              <a:t>kontinentalsokkel.</a:t>
            </a:r>
            <a:endParaRPr lang="nb-NO" sz="2000" dirty="0"/>
          </a:p>
          <a:p>
            <a:pPr marL="0" lvl="0" indent="0">
              <a:buNone/>
            </a:pPr>
            <a:endParaRPr lang="nb-NO" sz="20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" y="317239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29" y="208062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200" y="794778"/>
            <a:ext cx="7300800" cy="1314000"/>
          </a:xfrm>
        </p:spPr>
        <p:txBody>
          <a:bodyPr/>
          <a:lstStyle/>
          <a:p>
            <a:r>
              <a:rPr lang="nb-NO" dirty="0" smtClean="0"/>
              <a:t>Prosjektets formål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1200" y="1908572"/>
            <a:ext cx="7300800" cy="37036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b="1" dirty="0"/>
              <a:t>Prosjektet NORSOK-analyse har hatt som formål å utarbeide </a:t>
            </a:r>
            <a:r>
              <a:rPr lang="nb-NO" b="1" dirty="0" smtClean="0"/>
              <a:t>NORSOK-eiernes posisjon </a:t>
            </a:r>
            <a:r>
              <a:rPr lang="nb-NO" b="1" dirty="0"/>
              <a:t>for hver enkelt NORSOK-standard </a:t>
            </a:r>
            <a:r>
              <a:rPr lang="nb-NO" b="1" dirty="0" smtClean="0"/>
              <a:t>           med </a:t>
            </a:r>
            <a:r>
              <a:rPr lang="nb-NO" b="1" dirty="0"/>
              <a:t>tanke på videre prioriteringer og ressursinnsats. </a:t>
            </a:r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I forvaltningen av de enkelte NORSOK-standardene i Standard Norges Sektorstyre Petroleumsstandardisering, vil følgelig NORSOK-eiernes  posisjon vedrørende NORSOK-standardene, representere NORSOK-eiernes anbefalinger i den videre saksbehandlingen. </a:t>
            </a:r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Beslutninger relatert til den enkelte NORSOK-standards «skjebne», vil således fortsatt gjøres i Sektorstyre Petroleumsstandardisering  </a:t>
            </a:r>
            <a:endParaRPr lang="nb-NO" dirty="0" smtClean="0"/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" y="317239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29" y="208062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200" y="794778"/>
            <a:ext cx="7300800" cy="1314000"/>
          </a:xfrm>
        </p:spPr>
        <p:txBody>
          <a:bodyPr/>
          <a:lstStyle/>
          <a:p>
            <a:r>
              <a:rPr lang="nb-NO" dirty="0" smtClean="0"/>
              <a:t>Prosjektkriterier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1199" y="1908572"/>
            <a:ext cx="7734125" cy="370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Prosjektet NORSOK-analyse gir anbefalinger for hver enkelt </a:t>
            </a:r>
            <a:r>
              <a:rPr lang="nb-NO" dirty="0" smtClean="0"/>
              <a:t>NORSOK-standard i forhold til prosjektkriteriene: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1400" b="1" i="1" dirty="0"/>
              <a:t>Sikkerhetsnivå</a:t>
            </a:r>
            <a:r>
              <a:rPr lang="nb-NO" sz="1400" dirty="0"/>
              <a:t> – bidrar standardene til å oppnå et forsvarlig sikkerhetsnivå</a:t>
            </a:r>
            <a:r>
              <a:rPr lang="nb-NO" sz="1400" dirty="0" smtClean="0"/>
              <a:t>?</a:t>
            </a:r>
          </a:p>
          <a:p>
            <a:pPr marL="0" indent="0">
              <a:buNone/>
            </a:pPr>
            <a:endParaRPr lang="nb-NO" sz="1400" dirty="0"/>
          </a:p>
          <a:p>
            <a:pPr lvl="0"/>
            <a:r>
              <a:rPr lang="nb-NO" sz="1400" b="1" i="1" dirty="0" smtClean="0"/>
              <a:t>Kostnader</a:t>
            </a:r>
            <a:r>
              <a:rPr lang="nb-NO" sz="1400" dirty="0" smtClean="0"/>
              <a:t> </a:t>
            </a:r>
            <a:r>
              <a:rPr lang="nb-NO" sz="1400" dirty="0"/>
              <a:t>– bidrar standardene til kostnadseffektive løsninger</a:t>
            </a:r>
            <a:r>
              <a:rPr lang="nb-NO" sz="1400" dirty="0" smtClean="0"/>
              <a:t>?</a:t>
            </a:r>
          </a:p>
          <a:p>
            <a:pPr lvl="0"/>
            <a:endParaRPr lang="nb-NO" sz="1400" dirty="0"/>
          </a:p>
          <a:p>
            <a:pPr lvl="0"/>
            <a:r>
              <a:rPr lang="nb-NO" sz="1400" b="1" i="1" dirty="0"/>
              <a:t>Konkurransekraft</a:t>
            </a:r>
            <a:r>
              <a:rPr lang="nb-NO" sz="1400" dirty="0"/>
              <a:t> – stimulerer standardene til </a:t>
            </a:r>
            <a:r>
              <a:rPr lang="nb-NO" sz="1400" dirty="0" smtClean="0"/>
              <a:t>industrialisering og effektivitet?</a:t>
            </a:r>
            <a:endParaRPr lang="nb-NO" sz="1400" dirty="0"/>
          </a:p>
          <a:p>
            <a:pPr lvl="0"/>
            <a:endParaRPr lang="nb-NO" sz="1400" dirty="0"/>
          </a:p>
          <a:p>
            <a:pPr lvl="0"/>
            <a:r>
              <a:rPr lang="nb-NO" sz="1400" b="1" i="1" dirty="0"/>
              <a:t>Internasjonalisering</a:t>
            </a:r>
            <a:r>
              <a:rPr lang="nb-NO" sz="1400" dirty="0"/>
              <a:t> – </a:t>
            </a:r>
            <a:r>
              <a:rPr lang="nb-NO" sz="1400" dirty="0" smtClean="0"/>
              <a:t>kan </a:t>
            </a:r>
            <a:r>
              <a:rPr lang="nb-NO" sz="1400" dirty="0"/>
              <a:t>standardene bli internasjonale standarder</a:t>
            </a:r>
            <a:r>
              <a:rPr lang="nb-NO" sz="1400" dirty="0" smtClean="0"/>
              <a:t>?</a:t>
            </a:r>
          </a:p>
          <a:p>
            <a:pPr lvl="0"/>
            <a:endParaRPr lang="nb-NO" dirty="0"/>
          </a:p>
          <a:p>
            <a:pPr marL="0" lv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" y="317239"/>
            <a:ext cx="1728191" cy="3600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29" y="208062"/>
            <a:ext cx="1368152" cy="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318865" y="136980"/>
            <a:ext cx="4343219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Styringsgruppe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Arne Sigve Nylund/Anders Opedal/Sturle Bergaas, Statoil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Torjer Halle, Schlumberger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Tore Bø, Total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Astrid </a:t>
            </a:r>
            <a:r>
              <a:rPr lang="nb-NO" sz="1200" dirty="0" err="1" smtClean="0">
                <a:solidFill>
                  <a:schemeClr val="tx1"/>
                </a:solidFill>
              </a:rPr>
              <a:t>Skarheim</a:t>
            </a:r>
            <a:r>
              <a:rPr lang="nb-NO" sz="1200" dirty="0" smtClean="0">
                <a:solidFill>
                  <a:schemeClr val="tx1"/>
                </a:solidFill>
              </a:rPr>
              <a:t> Onsum, Aker Solutions,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Hanna Lee Behrens/Øyvind Jonassen, Norges Rederiforbund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Hans Petter Rebo, Norsk Industri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Aud Nistov, Norsk olje og gass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18867" y="2141364"/>
            <a:ext cx="3888432" cy="1368152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Sekretariat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Aud Nistov, prosjektleder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Reidulf Klovning, Inge Magnar </a:t>
            </a:r>
            <a:r>
              <a:rPr lang="nb-NO" sz="1200" dirty="0">
                <a:solidFill>
                  <a:schemeClr val="tx1"/>
                </a:solidFill>
              </a:rPr>
              <a:t>H</a:t>
            </a:r>
            <a:r>
              <a:rPr lang="nb-NO" sz="1200" dirty="0" smtClean="0">
                <a:solidFill>
                  <a:schemeClr val="tx1"/>
                </a:solidFill>
              </a:rPr>
              <a:t>alsne, Marita R. Dorga, Hans Petter Rebo, Svein A. Dahl, Øyvind Jonassen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Per Eirik Fosen, Statoil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Robert Skrede, ConocoPhillips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Per-Arne Røstadsand, Statoil og leder av Sektorstyret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" name="Pil ned 7"/>
          <p:cNvSpPr/>
          <p:nvPr/>
        </p:nvSpPr>
        <p:spPr>
          <a:xfrm rot="10800000">
            <a:off x="2119066" y="1816137"/>
            <a:ext cx="288032" cy="21602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ned 8"/>
          <p:cNvSpPr/>
          <p:nvPr/>
        </p:nvSpPr>
        <p:spPr>
          <a:xfrm rot="10800000">
            <a:off x="2119067" y="3627448"/>
            <a:ext cx="288032" cy="5040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ned 9"/>
          <p:cNvSpPr/>
          <p:nvPr/>
        </p:nvSpPr>
        <p:spPr>
          <a:xfrm rot="5400000">
            <a:off x="4287144" y="2925068"/>
            <a:ext cx="288032" cy="21602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ned 10"/>
          <p:cNvSpPr/>
          <p:nvPr/>
        </p:nvSpPr>
        <p:spPr>
          <a:xfrm rot="16200000">
            <a:off x="4290676" y="2536470"/>
            <a:ext cx="288032" cy="21602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4662085" y="2141364"/>
            <a:ext cx="3888432" cy="1999456"/>
          </a:xfrm>
          <a:prstGeom prst="rect">
            <a:avLst/>
          </a:prstGeom>
          <a:solidFill>
            <a:srgbClr val="C6E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Interessenter som kan konsulteres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Sektorstyret Petroleumsstandardisering (partene)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Standard Norge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Ekspertgruppeledere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Fageksperter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NORSOK sluttbrukere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NORSOK-eierne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NORSOK-eiernes medlemsselskaper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IOGP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m.fl.</a:t>
            </a:r>
          </a:p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18867" y="4249436"/>
            <a:ext cx="3888432" cy="683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Arbeidsgrupper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NORSOK-standardene er gruppert i 37 grupper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18867" y="5050839"/>
            <a:ext cx="707626" cy="683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dirty="0" smtClean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277996" y="5050839"/>
            <a:ext cx="707626" cy="683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dirty="0" smtClean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245343" y="5050839"/>
            <a:ext cx="707626" cy="683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239952" y="5050839"/>
            <a:ext cx="707626" cy="683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dirty="0" smtClean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4207299" y="5050839"/>
            <a:ext cx="707626" cy="683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dirty="0" smtClean="0">
              <a:solidFill>
                <a:schemeClr val="tx1"/>
              </a:solidFill>
            </a:endParaRPr>
          </a:p>
        </p:txBody>
      </p:sp>
      <p:sp>
        <p:nvSpPr>
          <p:cNvPr id="19" name="Pil høyre 18"/>
          <p:cNvSpPr/>
          <p:nvPr/>
        </p:nvSpPr>
        <p:spPr>
          <a:xfrm>
            <a:off x="5202957" y="5292948"/>
            <a:ext cx="1403344" cy="21602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49" y="1349201"/>
            <a:ext cx="1368152" cy="589254"/>
          </a:xfrm>
          <a:prstGeom prst="rect">
            <a:avLst/>
          </a:prstGeom>
        </p:spPr>
      </p:pic>
      <p:pic>
        <p:nvPicPr>
          <p:cNvPr id="21" name="Bild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37" y="809216"/>
            <a:ext cx="172819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og_PPT_mal_justert2">
  <a:themeElements>
    <a:clrScheme name="Norsk Olje &amp; Gass">
      <a:dk1>
        <a:sysClr val="windowText" lastClr="000000"/>
      </a:dk1>
      <a:lt1>
        <a:sysClr val="window" lastClr="FFFFFF"/>
      </a:lt1>
      <a:dk2>
        <a:srgbClr val="80003F"/>
      </a:dk2>
      <a:lt2>
        <a:srgbClr val="EEECE1"/>
      </a:lt2>
      <a:accent1>
        <a:srgbClr val="130C0E"/>
      </a:accent1>
      <a:accent2>
        <a:srgbClr val="80003F"/>
      </a:accent2>
      <a:accent3>
        <a:srgbClr val="709791"/>
      </a:accent3>
      <a:accent4>
        <a:srgbClr val="002439"/>
      </a:accent4>
      <a:accent5>
        <a:srgbClr val="5C3A44"/>
      </a:accent5>
      <a:accent6>
        <a:srgbClr val="60002F"/>
      </a:accent6>
      <a:hlink>
        <a:srgbClr val="0000FF"/>
      </a:hlink>
      <a:folHlink>
        <a:srgbClr val="800080"/>
      </a:folHlink>
    </a:clrScheme>
    <a:fontScheme name="Norsk olje &amp; gass - syste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- Samhandlingsrom" ma:contentTypeID="0x0101002703D2AF657F4CC69F3B5766777647D7004341477D8637482E9A0D4D24A735804E003510C93B5588415EA97F771344DB506000DAF0D7A20DFE314EA8FCA226E8F72E8C" ma:contentTypeVersion="40" ma:contentTypeDescription="Opprett et nytt dokument." ma:contentTypeScope="" ma:versionID="255714ae9e1e3b8302e7bbad95f36b12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02cf739a6a016eadf75cbbc57ccd7b0c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_dlc_DocId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3" ma:displayName="Inn/ut/internt" ma:default="Intern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_dlc_DocIdUrl" ma:index="12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16295959-3423-4a34-816e-bfdd7cf52021}" ma:internalName="TaxCatchAll" ma:showField="CatchAllData" ma:web="597b9fc1-7a82-4146-b00d-c85ef93e9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6295959-3423-4a34-816e-bfdd7cf52021}" ma:internalName="TaxCatchAllLabel" ma:readOnly="true" ma:showField="CatchAllDataLabel" ma:web="597b9fc1-7a82-4146-b00d-c85ef93e9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17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9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TaxKeywordTaxHTField" ma:index="24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bd9e53e-6585-4f50-95a9-cc115a295e47" ContentTypeId="0x0101002703D2AF657F4CC69F3B5766777647D7004341477D8637482E9A0D4D24A735804E003510C93B5588415EA97F771344DB5060" PreviousValue="tru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Status xmlns="1fcd92dd-7d74-4918-8c11-98baf3d8368d">Til fordeling</NHO_DocumentStatus>
    <c33924c3673147c88830f2707c1978bc xmlns="1fcd92dd-7d74-4918-8c11-98baf3d8368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Reidulf Klovning</TermName>
          <TermId xmlns="http://schemas.microsoft.com/office/infopath/2007/PartnerControls">b958d2b5-645c-4f94-af4d-1ecf1a032189</TermId>
        </TermInfo>
      </Terms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>2015-03-07T23:00:00+00:00</NHO_DocumentDate>
    <NHO_DocumentArchiveDate xmlns="1fcd92dd-7d74-4918-8c11-98baf3d8368d" xsi:nil="true"/>
    <TaxCatchAll xmlns="1fcd92dd-7d74-4918-8c11-98baf3d8368d">
      <Value>23</Value>
      <Value>352</Value>
    </TaxCatchAll>
    <ARENA_DocumentSender xmlns="1fcd92dd-7d74-4918-8c11-98baf3d8368d" xsi:nil="true"/>
    <p8a47c7619634ae9930087b62d76e394 xmlns="1fcd92dd-7d74-4918-8c11-98baf3d8368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Norsk olje og gass</TermName>
          <TermId xmlns="http://schemas.microsoft.com/office/infopath/2007/PartnerControls">cb1b13eb-8e47-4d30-9a54-b74a620ca936</TermId>
        </TermInfo>
      </Terms>
    </p8a47c7619634ae9930087b62d76e394>
    <NHO_DocumentProperty xmlns="1fcd92dd-7d74-4918-8c11-98baf3d8368d">Internt</NHO_DocumentProperty>
    <_dlc_DocId xmlns="1fcd92dd-7d74-4918-8c11-98baf3d8368d">SAMH-803-91</_dlc_DocId>
    <_dlc_DocIdUrl xmlns="1fcd92dd-7d74-4918-8c11-98baf3d8368d">
      <Url>https://samhandling.nho.no/samhandlingsrom/norsokanalyse/_layouts/DocIdRedir.aspx?ID=SAMH-803-91</Url>
      <Description>SAMH-803-91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B1216D8-643B-4FF0-A3A8-FC3AD0802C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D65AF-1FC2-466D-9F5D-FFCCA131E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d92dd-7d74-4918-8c11-98baf3d83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31A871-E49B-4D6E-9459-2DE4ED3503B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1950D47-F9C5-481E-AFFF-11B7284D2CF8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1fcd92dd-7d74-4918-8c11-98baf3d8368d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3AED537C-4B87-461F-8221-D37C7048E8F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Norog_PPT_mal</Template>
  <TotalTime>748</TotalTime>
  <Words>1364</Words>
  <Application>Microsoft Office PowerPoint</Application>
  <PresentationFormat>Egendefinert</PresentationFormat>
  <Paragraphs>519</Paragraphs>
  <Slides>22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Times New Roman</vt:lpstr>
      <vt:lpstr>Norog_PPT_mal_justert2</vt:lpstr>
      <vt:lpstr>Prosjekt «NORSOK-analyse»</vt:lpstr>
      <vt:lpstr>Innhold </vt:lpstr>
      <vt:lpstr>PowerPoint-presentasjon</vt:lpstr>
      <vt:lpstr>Bakgrunn </vt:lpstr>
      <vt:lpstr>PowerPoint-presentasjon</vt:lpstr>
      <vt:lpstr>Mål for petroleumsstandardisering </vt:lpstr>
      <vt:lpstr>Prosjektets formål </vt:lpstr>
      <vt:lpstr>Prosjektkriterier </vt:lpstr>
      <vt:lpstr>PowerPoint-presentasjon</vt:lpstr>
      <vt:lpstr> Prosjekt:  NORSOK-analyse </vt:lpstr>
      <vt:lpstr>        Arbeidsprosess </vt:lpstr>
      <vt:lpstr>Industridugnad </vt:lpstr>
      <vt:lpstr>NORSOK-standarder – eiernes posisjon</vt:lpstr>
      <vt:lpstr>Anbefalinger vedrørende tilbaketrekking</vt:lpstr>
      <vt:lpstr>Anbefalinger vedr. prioritert internasjonalisering</vt:lpstr>
      <vt:lpstr>Anbefalinger vedrørende internasjonalisering</vt:lpstr>
      <vt:lpstr>Anbefalte prioriteringer for videre arbeid:</vt:lpstr>
      <vt:lpstr>Overordnede anbefalinger </vt:lpstr>
      <vt:lpstr>Hva har vi oppnådd?  </vt:lpstr>
      <vt:lpstr>Veien videre (1)</vt:lpstr>
      <vt:lpstr>Veien videre (2)   </vt:lpstr>
      <vt:lpstr>Veien videre (3)  </vt:lpstr>
    </vt:vector>
  </TitlesOfParts>
  <Company>NOROG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Nistov</dc:creator>
  <dc:description>Template by addpoint.no</dc:description>
  <cp:lastModifiedBy>Aud Nistov</cp:lastModifiedBy>
  <cp:revision>293</cp:revision>
  <cp:lastPrinted>2016-11-21T08:22:49Z</cp:lastPrinted>
  <dcterms:created xsi:type="dcterms:W3CDTF">2015-01-31T17:03:15Z</dcterms:created>
  <dcterms:modified xsi:type="dcterms:W3CDTF">2017-01-20T07:42:40Z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0x0101002703D2AF657F4CC69F3B5766777647D7004341477D8637482E9A0D4D24A735804E003510C93B5588415EA97F771344DB506000DAF0D7A20DFE314EA8FCA226E8F72E8C</vt:lpwstr>
  </property>
  <property fmtid="{D5CDD505-2E9C-101B-9397-08002B2CF9AE}" pid="4" name="TaxKeyword">
    <vt:lpwstr/>
  </property>
  <property fmtid="{D5CDD505-2E9C-101B-9397-08002B2CF9AE}" pid="5" name="NhoMmdCaseWorker">
    <vt:lpwstr>23;#Reidulf Klovning|b958d2b5-645c-4f94-af4d-1ecf1a032189</vt:lpwstr>
  </property>
  <property fmtid="{D5CDD505-2E9C-101B-9397-08002B2CF9AE}" pid="6" name="NHO_OrganisationUnit">
    <vt:lpwstr>352;#Norsk olje og gass|cb1b13eb-8e47-4d30-9a54-b74a620ca936</vt:lpwstr>
  </property>
  <property fmtid="{D5CDD505-2E9C-101B-9397-08002B2CF9AE}" pid="7" name="_dlc_DocIdItemGuid">
    <vt:lpwstr>f8ad029b-3d67-4812-bbf9-c0a76f1014f3</vt:lpwstr>
  </property>
</Properties>
</file>