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Yr/eF6AAkJ4YFQByuV02yFu8vT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94"/>
  </p:normalViewPr>
  <p:slideViewPr>
    <p:cSldViewPr snapToGrid="0">
      <p:cViewPr varScale="1">
        <p:scale>
          <a:sx n="161" d="100"/>
          <a:sy n="161" d="100"/>
        </p:scale>
        <p:origin x="480" y="20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k2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Serie 1</c:v>
                </c:pt>
              </c:strCache>
            </c:strRef>
          </c:tx>
          <c:spPr>
            <a:solidFill>
              <a:schemeClr val="accent1"/>
            </a:solidFill>
            <a:ln>
              <a:noFill/>
            </a:ln>
            <a:effectLst/>
          </c:spPr>
          <c:invertIfNegative val="0"/>
          <c:cat>
            <c:strRef>
              <c:f>'Ark1'!$A$2:$A$17</c:f>
              <c:strCache>
                <c:ptCount val="16"/>
                <c:pt idx="0">
                  <c:v>Kategori 1</c:v>
                </c:pt>
                <c:pt idx="1">
                  <c:v>Kategori 3</c:v>
                </c:pt>
                <c:pt idx="2">
                  <c:v>Kategori 5</c:v>
                </c:pt>
                <c:pt idx="3">
                  <c:v>Kategori 7</c:v>
                </c:pt>
                <c:pt idx="4">
                  <c:v>Kategori 9</c:v>
                </c:pt>
                <c:pt idx="5">
                  <c:v>Kategori 12</c:v>
                </c:pt>
                <c:pt idx="6">
                  <c:v>Kategori 13</c:v>
                </c:pt>
                <c:pt idx="7">
                  <c:v>Kategori 14</c:v>
                </c:pt>
                <c:pt idx="8">
                  <c:v>Kategori 15</c:v>
                </c:pt>
                <c:pt idx="9">
                  <c:v>Kategori 16</c:v>
                </c:pt>
                <c:pt idx="10">
                  <c:v>Kategori 17</c:v>
                </c:pt>
                <c:pt idx="11">
                  <c:v>Kategori 18</c:v>
                </c:pt>
                <c:pt idx="12">
                  <c:v>Kategori 19</c:v>
                </c:pt>
                <c:pt idx="13">
                  <c:v>Kategori 20</c:v>
                </c:pt>
                <c:pt idx="14">
                  <c:v>Kategori 21</c:v>
                </c:pt>
                <c:pt idx="15">
                  <c:v>Kategori 22</c:v>
                </c:pt>
              </c:strCache>
            </c:strRef>
          </c:cat>
          <c:val>
            <c:numRef>
              <c:f>'Ark1'!$B$2:$B$17</c:f>
              <c:numCache>
                <c:formatCode>General</c:formatCode>
                <c:ptCount val="16"/>
                <c:pt idx="0">
                  <c:v>4.8</c:v>
                </c:pt>
                <c:pt idx="1">
                  <c:v>4.4000000000000004</c:v>
                </c:pt>
                <c:pt idx="2">
                  <c:v>4</c:v>
                </c:pt>
                <c:pt idx="3">
                  <c:v>3.6</c:v>
                </c:pt>
                <c:pt idx="4">
                  <c:v>3</c:v>
                </c:pt>
                <c:pt idx="5">
                  <c:v>2.6</c:v>
                </c:pt>
                <c:pt idx="6">
                  <c:v>2.2000000000000002</c:v>
                </c:pt>
                <c:pt idx="7">
                  <c:v>1.8</c:v>
                </c:pt>
                <c:pt idx="8">
                  <c:v>1.6</c:v>
                </c:pt>
                <c:pt idx="9">
                  <c:v>1.4</c:v>
                </c:pt>
                <c:pt idx="10">
                  <c:v>1.2</c:v>
                </c:pt>
                <c:pt idx="11">
                  <c:v>1.1000000000000001</c:v>
                </c:pt>
                <c:pt idx="12">
                  <c:v>1.2</c:v>
                </c:pt>
                <c:pt idx="13">
                  <c:v>1.1499999999999999</c:v>
                </c:pt>
                <c:pt idx="14">
                  <c:v>1.05</c:v>
                </c:pt>
                <c:pt idx="15">
                  <c:v>1.1000000000000001</c:v>
                </c:pt>
              </c:numCache>
            </c:numRef>
          </c:val>
          <c:extLst>
            <c:ext xmlns:c16="http://schemas.microsoft.com/office/drawing/2014/chart" uri="{C3380CC4-5D6E-409C-BE32-E72D297353CC}">
              <c16:uniqueId val="{00000000-C54B-6243-9394-8A70896A7F66}"/>
            </c:ext>
          </c:extLst>
        </c:ser>
        <c:dLbls>
          <c:showLegendKey val="0"/>
          <c:showVal val="0"/>
          <c:showCatName val="0"/>
          <c:showSerName val="0"/>
          <c:showPercent val="0"/>
          <c:showBubbleSize val="0"/>
        </c:dLbls>
        <c:gapWidth val="50"/>
        <c:overlap val="-27"/>
        <c:axId val="2008512639"/>
        <c:axId val="2008080031"/>
      </c:barChart>
      <c:catAx>
        <c:axId val="2008512639"/>
        <c:scaling>
          <c:orientation val="minMax"/>
        </c:scaling>
        <c:delete val="1"/>
        <c:axPos val="b"/>
        <c:numFmt formatCode="General" sourceLinked="1"/>
        <c:majorTickMark val="none"/>
        <c:minorTickMark val="none"/>
        <c:tickLblPos val="nextTo"/>
        <c:crossAx val="2008080031"/>
        <c:crosses val="autoZero"/>
        <c:auto val="1"/>
        <c:lblAlgn val="ctr"/>
        <c:lblOffset val="100"/>
        <c:noMultiLvlLbl val="0"/>
      </c:catAx>
      <c:valAx>
        <c:axId val="2008080031"/>
        <c:scaling>
          <c:orientation val="minMax"/>
        </c:scaling>
        <c:delete val="1"/>
        <c:axPos val="l"/>
        <c:numFmt formatCode="General" sourceLinked="1"/>
        <c:majorTickMark val="none"/>
        <c:minorTickMark val="none"/>
        <c:tickLblPos val="nextTo"/>
        <c:crossAx val="20085126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Budskap:</a:t>
            </a:r>
            <a:endParaRPr/>
          </a:p>
          <a:p>
            <a:pPr marL="0" lvl="0" indent="0" algn="l" rtl="0">
              <a:spcBef>
                <a:spcPts val="0"/>
              </a:spcBef>
              <a:spcAft>
                <a:spcPts val="0"/>
              </a:spcAft>
              <a:buNone/>
            </a:pPr>
            <a:endParaRPr/>
          </a:p>
          <a:p>
            <a:pPr marL="0" lvl="0" indent="0" algn="l" rtl="0">
              <a:spcBef>
                <a:spcPts val="0"/>
              </a:spcBef>
              <a:spcAft>
                <a:spcPts val="0"/>
              </a:spcAft>
              <a:buNone/>
            </a:pPr>
            <a:r>
              <a:rPr lang="no-NO"/>
              <a:t>Proaktiv ledelse og </a:t>
            </a:r>
            <a:r>
              <a:rPr lang="no-NO" u="none" strike="noStrike"/>
              <a:t>sikkerhet handler om </a:t>
            </a:r>
            <a:r>
              <a:rPr lang="no-NO"/>
              <a:t>å ha et systemperspektiv på sikkerhetsarbeid. Dette betyr at vi i stedet for å se på hva folk gjør (individfokus), forsøker å forstå de forholdene som påvirker det de gjør (systemfokus). Hvilke forhold er det som kan gjøre arbeidet vanskeligere eller lettere å utføre, og hvordan kan vi identifisere og håndtere disse forholdene? </a:t>
            </a:r>
            <a:endParaRPr/>
          </a:p>
          <a:p>
            <a:pPr marL="0" lvl="0" indent="0" algn="l" rtl="0">
              <a:spcBef>
                <a:spcPts val="0"/>
              </a:spcBef>
              <a:spcAft>
                <a:spcPts val="0"/>
              </a:spcAft>
              <a:buNone/>
            </a:pPr>
            <a:endParaRPr/>
          </a:p>
          <a:p>
            <a:pPr marL="0" lvl="0" indent="0" algn="l" rtl="0">
              <a:spcBef>
                <a:spcPts val="0"/>
              </a:spcBef>
              <a:spcAft>
                <a:spcPts val="0"/>
              </a:spcAft>
              <a:buNone/>
            </a:pPr>
            <a:r>
              <a:rPr lang="no-NO"/>
              <a:t>Proaktiv ledelse og sikkerhet er basert på Human Organisational Performance (HOP), et fagfelt og en retning som ikke bare Norsk Industri, men også industrien internasjonalt har rettet mer og mer fokus på de siste årene. Proaktiv ledelse og sikkerhet er ikke et nytt initiativ, men en videreutvikling av måten vi jobber med sikkerhet på og et hjelpemiddel for å løse de oppgavene vi allerede gjør. </a:t>
            </a:r>
            <a:endParaRPr/>
          </a:p>
          <a:p>
            <a:pPr marL="0" lvl="0" indent="0" algn="l" rtl="0">
              <a:spcBef>
                <a:spcPts val="0"/>
              </a:spcBef>
              <a:spcAft>
                <a:spcPts val="0"/>
              </a:spcAft>
              <a:buNone/>
            </a:pPr>
            <a:endParaRPr/>
          </a:p>
          <a:p>
            <a:pPr marL="0" lvl="0" indent="0" algn="l" rtl="0">
              <a:spcBef>
                <a:spcPts val="0"/>
              </a:spcBef>
              <a:spcAft>
                <a:spcPts val="0"/>
              </a:spcAft>
              <a:buNone/>
            </a:pPr>
            <a:r>
              <a:rPr lang="no-NO" b="1"/>
              <a:t>Om presentasjonen:</a:t>
            </a:r>
            <a:endParaRPr/>
          </a:p>
          <a:p>
            <a:pPr marL="0" lvl="0" indent="0" algn="l" rtl="0">
              <a:spcBef>
                <a:spcPts val="0"/>
              </a:spcBef>
              <a:spcAft>
                <a:spcPts val="0"/>
              </a:spcAft>
              <a:buNone/>
            </a:pPr>
            <a:endParaRPr/>
          </a:p>
          <a:p>
            <a:pPr marL="0" lvl="0" indent="0" algn="l" rtl="0">
              <a:spcBef>
                <a:spcPts val="0"/>
              </a:spcBef>
              <a:spcAft>
                <a:spcPts val="0"/>
              </a:spcAft>
              <a:buNone/>
            </a:pPr>
            <a:r>
              <a:rPr lang="no-NO"/>
              <a:t>Vi har inkludert informasjon per slide som vi anbefaler deg å bruke. Den skal bidra til å støtte deg, men er ikke et «ord for ord» manus for hva du skal si. Det er viktig at du gjør presentasjonen til din egen og at du tenker gjennom eksempler og innhold som er relevant for den målgruppen du skal holde presentasjon for. Ledere som målgruppe vil nok ha et annet behov enn arbeidstakere uten lederfunksjon. I tillegg vil det sannsynligvis være forskjeller mellom de som jobber i operative miljøer sammenlignet med for eksempel de som jobber i stab- og støttefunksjoner i selskapet. </a:t>
            </a:r>
            <a:endParaRPr/>
          </a:p>
          <a:p>
            <a:pPr marL="0" lvl="0" indent="0" algn="l" rtl="0">
              <a:spcBef>
                <a:spcPts val="0"/>
              </a:spcBef>
              <a:spcAft>
                <a:spcPts val="0"/>
              </a:spcAft>
              <a:buNone/>
            </a:pPr>
            <a:endParaRPr/>
          </a:p>
          <a:p>
            <a:pPr marL="0" lvl="0" indent="0" algn="l" rtl="0">
              <a:spcBef>
                <a:spcPts val="0"/>
              </a:spcBef>
              <a:spcAft>
                <a:spcPts val="0"/>
              </a:spcAft>
              <a:buNone/>
            </a:pPr>
            <a:r>
              <a:rPr lang="no-NO"/>
              <a:t>Hver slide inneholder en eller flere av følgende i speakers notes: 1. Budskap: nøkkelpunkter for å supplere innhold i slide. 2. Refleksjon: Eksempler på spørsmål man kan stille til målgruppen der man ønsker å involvere. 3. Om slide: Annen informasjon om innhold og bruk av slide som kan være relevant.</a:t>
            </a:r>
            <a:endParaRPr/>
          </a:p>
        </p:txBody>
      </p:sp>
      <p:sp>
        <p:nvSpPr>
          <p:cNvPr id="161" name="Google Shape;16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no-NO"/>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Budskap</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900"/>
              <a:buFont typeface="Calibri"/>
              <a:buNone/>
            </a:pPr>
            <a:r>
              <a:rPr lang="no-NO" b="0"/>
              <a:t>Prosedyrer og krav er til for å sikre at en arbeidsoperasjon utføres på en presis og sikker måte for å nå det målet som er satt. </a:t>
            </a:r>
            <a:endParaRPr/>
          </a:p>
          <a:p>
            <a:pPr marL="0" lvl="0" indent="0" algn="l" rtl="0">
              <a:spcBef>
                <a:spcPts val="0"/>
              </a:spcBef>
              <a:spcAft>
                <a:spcPts val="0"/>
              </a:spcAft>
              <a:buNone/>
            </a:pPr>
            <a:endParaRPr b="0"/>
          </a:p>
          <a:p>
            <a:pPr marL="0" lvl="0" indent="0" algn="l" rtl="0">
              <a:spcBef>
                <a:spcPts val="0"/>
              </a:spcBef>
              <a:spcAft>
                <a:spcPts val="0"/>
              </a:spcAft>
              <a:buNone/>
            </a:pPr>
            <a:r>
              <a:rPr lang="no-NO" b="1"/>
              <a:t>Refleksjon</a:t>
            </a:r>
            <a:endParaRPr/>
          </a:p>
          <a:p>
            <a:pPr marL="0" lvl="0" indent="0" algn="l" rtl="0">
              <a:spcBef>
                <a:spcPts val="0"/>
              </a:spcBef>
              <a:spcAft>
                <a:spcPts val="0"/>
              </a:spcAft>
              <a:buNone/>
            </a:pPr>
            <a:endParaRPr b="1"/>
          </a:p>
          <a:p>
            <a:pPr marL="0" lvl="0" indent="0" algn="l" rtl="0">
              <a:spcBef>
                <a:spcPts val="0"/>
              </a:spcBef>
              <a:spcAft>
                <a:spcPts val="0"/>
              </a:spcAft>
              <a:buNone/>
            </a:pPr>
            <a:r>
              <a:rPr lang="no-NO"/>
              <a:t>Hva forandrer seg fra uke til uke der du jobber?</a:t>
            </a:r>
            <a:endParaRPr b="0"/>
          </a:p>
          <a:p>
            <a:pPr marL="0" lvl="0" indent="0" algn="l" rtl="0">
              <a:spcBef>
                <a:spcPts val="0"/>
              </a:spcBef>
              <a:spcAft>
                <a:spcPts val="0"/>
              </a:spcAft>
              <a:buNone/>
            </a:pPr>
            <a:endParaRPr b="0"/>
          </a:p>
          <a:p>
            <a:pPr marL="0" lvl="0" indent="0" algn="l" rtl="0">
              <a:spcBef>
                <a:spcPts val="0"/>
              </a:spcBef>
              <a:spcAft>
                <a:spcPts val="0"/>
              </a:spcAft>
              <a:buNone/>
            </a:pPr>
            <a:r>
              <a:rPr lang="no-NO" b="0"/>
              <a:t>Be først målgruppen om å gi innspill på refleksjonsspørsmålet på slide. Om de ikke gir tilbakemelding uoppfordret, så kan du for eksempel stille spørsmålet til en spesifikk person: «Line, hva tenker du?». Det er en fordel at du tenker gjennom egne eksempler som du kan presentere eller bruke for å få gruppen i gang.</a:t>
            </a:r>
            <a:endParaRPr/>
          </a:p>
          <a:p>
            <a:pPr marL="0" lvl="0" indent="0" algn="l" rtl="0">
              <a:spcBef>
                <a:spcPts val="0"/>
              </a:spcBef>
              <a:spcAft>
                <a:spcPts val="0"/>
              </a:spcAft>
              <a:buNone/>
            </a:pPr>
            <a:endParaRPr b="0"/>
          </a:p>
          <a:p>
            <a:pPr marL="0" lvl="0" indent="0" algn="l" rtl="0">
              <a:spcBef>
                <a:spcPts val="0"/>
              </a:spcBef>
              <a:spcAft>
                <a:spcPts val="0"/>
              </a:spcAft>
              <a:buNone/>
            </a:pPr>
            <a:r>
              <a:rPr lang="no-NO" b="0"/>
              <a:t>Eksempelvis: </a:t>
            </a:r>
            <a:r>
              <a:rPr lang="no-NO"/>
              <a:t>Se for deg at du skal gjennomføre en løfteoperasjon (eller andre arbeidsoperasjoner du kjenner godt). Hvis du skal utføre den samme type operasjon to dager på rad, utfører du den identisk begge gangene? Hvorfor ikke? Hva er det som skaper ulike utfordringer med slike operasjoner? </a:t>
            </a:r>
            <a:endParaRPr/>
          </a:p>
          <a:p>
            <a:pPr marL="0" lvl="0" indent="0" algn="l" rtl="0">
              <a:spcBef>
                <a:spcPts val="0"/>
              </a:spcBef>
              <a:spcAft>
                <a:spcPts val="0"/>
              </a:spcAft>
              <a:buNone/>
            </a:pPr>
            <a:endParaRPr b="0"/>
          </a:p>
          <a:p>
            <a:pPr marL="0" lvl="0" indent="0" algn="l" rtl="0">
              <a:spcBef>
                <a:spcPts val="0"/>
              </a:spcBef>
              <a:spcAft>
                <a:spcPts val="0"/>
              </a:spcAft>
              <a:buNone/>
            </a:pPr>
            <a:r>
              <a:rPr lang="no-NO" b="1"/>
              <a:t>Om slide</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00"/>
              <a:buFont typeface="Arial"/>
              <a:buNone/>
            </a:pPr>
            <a:endParaRPr b="0"/>
          </a:p>
          <a:p>
            <a:pPr marL="0" marR="0" lvl="0" indent="0" algn="l" rtl="0">
              <a:lnSpc>
                <a:spcPct val="100000"/>
              </a:lnSpc>
              <a:spcBef>
                <a:spcPts val="0"/>
              </a:spcBef>
              <a:spcAft>
                <a:spcPts val="0"/>
              </a:spcAft>
              <a:buClr>
                <a:schemeClr val="dk1"/>
              </a:buClr>
              <a:buSzPts val="900"/>
              <a:buFont typeface="Arial"/>
              <a:buNone/>
            </a:pPr>
            <a:r>
              <a:rPr lang="no-NO" b="0"/>
              <a:t>På sliden ser dere en linje fra prosedyre til praksis. Linjen representerer arbeid slik det er definert i arbeidsprosesser, tekniske krav, standarder, prosedyrer eller kontrakter. Linjen dere ser beskriver at «kartet og terrenget» er identisk. At det som står på «papiret» utføres slik det beskrives. Men er det slik det fungerer i virkeligheten?</a:t>
            </a:r>
            <a:endParaRPr/>
          </a:p>
          <a:p>
            <a:pPr marL="0" lvl="0" indent="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13" name="Google Shape;31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no-NO" sz="1200" b="1">
                <a:solidFill>
                  <a:schemeClr val="dk1"/>
                </a:solidFill>
                <a:latin typeface="Calibri"/>
                <a:ea typeface="Calibri"/>
                <a:cs typeface="Calibri"/>
                <a:sym typeface="Calibri"/>
              </a:rPr>
              <a:t>Budskap</a:t>
            </a:r>
            <a:endParaRPr/>
          </a:p>
          <a:p>
            <a:pPr marL="0" marR="0" lvl="0" indent="0" algn="l" rtl="0">
              <a:lnSpc>
                <a:spcPct val="100000"/>
              </a:lnSpc>
              <a:spcBef>
                <a:spcPts val="0"/>
              </a:spcBef>
              <a:spcAft>
                <a:spcPts val="0"/>
              </a:spcAft>
              <a:buClr>
                <a:schemeClr val="dk1"/>
              </a:buClr>
              <a:buSzPts val="1200"/>
              <a:buFont typeface="Arial"/>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no-NO" sz="1200">
                <a:solidFill>
                  <a:schemeClr val="dk1"/>
                </a:solidFill>
                <a:latin typeface="Calibri"/>
                <a:ea typeface="Calibri"/>
                <a:cs typeface="Calibri"/>
                <a:sym typeface="Calibri"/>
              </a:rPr>
              <a:t>Hvordan arbeidsoperasjoner faktisk utføres vil variere av ulike årsaker: de som utfører jobben kan ha ulik bakgrunn og erfaringer, det kan være forskjeller mellom skift, eller ulike installasjoner og anlegg; de som gjør jobben tilpasser utførelsen til den situasjonen de er i og den forståelsen de har av oppgaven og det som skal gjøres. Ingen dager er like. Det er naturlig at det forekommer variasjoner i arbeid som utføres fordi ulike forhold kan komme i veien for å følge krav og prosedyrer. Mennesker er problemløsere som gjerne vil få jobben gjort. Denne variasjonen er normalt ikke et problem, og kan også føre til at vi finner gode løsninger.</a:t>
            </a:r>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no-NO" sz="1200" b="1">
                <a:solidFill>
                  <a:schemeClr val="dk1"/>
                </a:solidFill>
                <a:latin typeface="Calibri"/>
                <a:ea typeface="Calibri"/>
                <a:cs typeface="Calibri"/>
                <a:sym typeface="Calibri"/>
              </a:rPr>
              <a:t>Om slide</a:t>
            </a:r>
            <a:endParaRPr/>
          </a:p>
          <a:p>
            <a:pPr marL="0" marR="0" lvl="0" indent="0" algn="l" rtl="0">
              <a:lnSpc>
                <a:spcPct val="100000"/>
              </a:lnSpc>
              <a:spcBef>
                <a:spcPts val="0"/>
              </a:spcBef>
              <a:spcAft>
                <a:spcPts val="0"/>
              </a:spcAft>
              <a:buClr>
                <a:schemeClr val="dk1"/>
              </a:buClr>
              <a:buSzPts val="1200"/>
              <a:buFont typeface="Arial"/>
              <a:buNone/>
            </a:pP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no-NO" sz="1200">
                <a:solidFill>
                  <a:schemeClr val="dk1"/>
                </a:solidFill>
                <a:latin typeface="Calibri"/>
                <a:ea typeface="Calibri"/>
                <a:cs typeface="Calibri"/>
                <a:sym typeface="Calibri"/>
              </a:rPr>
              <a:t>I tillegg til linjen som går fra prosedyre til praksis, ser dere nå også en linje som viser hvordan arbeid faktisk utføres. Denne variasjonen er de tilpasninger man gjør for å få jobben gjort. Variasjonen du ser over linjen betyr at tilpasninger man gjør har bidratt til at man jobber sikrere, enklere eller bedre. Variasjonen du ser under linjen er også tilpasninger vi gjør for å få jobben gjort, men bidrar til en øke fare for en hendelse.</a:t>
            </a:r>
            <a:endParaRPr/>
          </a:p>
        </p:txBody>
      </p:sp>
      <p:sp>
        <p:nvSpPr>
          <p:cNvPr id="332" name="Google Shape;33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Budskap</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no-NO" sz="1200">
                <a:solidFill>
                  <a:schemeClr val="dk1"/>
                </a:solidFill>
                <a:latin typeface="Calibri"/>
                <a:ea typeface="Calibri"/>
                <a:cs typeface="Calibri"/>
                <a:sym typeface="Calibri"/>
              </a:rPr>
              <a:t>Små variasjoner kan gi en mulighet for å lære og forbedre. Men noen ganger kan variasjonen eller avviket fra prosedyre bli for stort, og om man ikke greier å identifisere og håndtere dette så kan det bidra til at det skjer en hendelse. Forhold som kan skape variasjon kan f.eks. være uklare prosedyrer, vær og vind, opplæring, uegnet verktøy, feil eller for lite bemanning, eller komplekse oppgaver. Derfor er det viktig at ledere er ute i felt og forstår jobben som skal utføres, forhold som kan gjøre jobben vanskelig, og hva som skal til for å gjøre det enklere. Vi må forstå og håndtere variasjon i arbeidet.</a:t>
            </a:r>
            <a:endParaRPr/>
          </a:p>
          <a:p>
            <a:pPr marL="0" lvl="0" indent="0" algn="l" rtl="0">
              <a:spcBef>
                <a:spcPts val="0"/>
              </a:spcBef>
              <a:spcAft>
                <a:spcPts val="0"/>
              </a:spcAft>
              <a:buNone/>
            </a:pPr>
            <a:endParaRPr b="1"/>
          </a:p>
        </p:txBody>
      </p:sp>
      <p:sp>
        <p:nvSpPr>
          <p:cNvPr id="353" name="Google Shape;35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no-NO" sz="1200" b="1">
                <a:solidFill>
                  <a:schemeClr val="dk1"/>
                </a:solidFill>
                <a:latin typeface="Calibri"/>
                <a:ea typeface="Calibri"/>
                <a:cs typeface="Calibri"/>
                <a:sym typeface="Calibri"/>
              </a:rPr>
              <a:t>Budskap</a:t>
            </a:r>
            <a:endParaRPr/>
          </a:p>
          <a:p>
            <a:pPr marL="0" lvl="0" indent="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no-NO" sz="1200">
                <a:solidFill>
                  <a:schemeClr val="dk1"/>
                </a:solidFill>
                <a:latin typeface="Calibri"/>
                <a:ea typeface="Calibri"/>
                <a:cs typeface="Calibri"/>
                <a:sym typeface="Calibri"/>
              </a:rPr>
              <a:t>Feilfeller er alle de forholdene som bidrar til å øke sannsynligheten for feil og </a:t>
            </a:r>
            <a:r>
              <a:rPr lang="no-NO" sz="1200" b="0">
                <a:solidFill>
                  <a:schemeClr val="dk1"/>
                </a:solidFill>
                <a:latin typeface="Calibri"/>
                <a:ea typeface="Calibri"/>
                <a:cs typeface="Calibri"/>
                <a:sym typeface="Calibri"/>
              </a:rPr>
              <a:t>feilhandlinger, og som kan øke konsekvensen av en feilhandling. </a:t>
            </a:r>
            <a:r>
              <a:rPr lang="no-NO" sz="1200">
                <a:solidFill>
                  <a:schemeClr val="dk1"/>
                </a:solidFill>
                <a:latin typeface="Calibri"/>
                <a:ea typeface="Calibri"/>
                <a:cs typeface="Calibri"/>
                <a:sym typeface="Calibri"/>
              </a:rPr>
              <a:t>Det betyr at vi må gå fra å fokusere på hva folk gjør feil til å fokusere på hvordan vi kan identifisere de feilfellene som påvirker arbeidet vårt, slik at vi kan lære og forbedre systemene rundt.</a:t>
            </a:r>
            <a:endParaRPr/>
          </a:p>
          <a:p>
            <a:pPr marL="0" lvl="0" indent="0" algn="l" rtl="0">
              <a:spcBef>
                <a:spcPts val="0"/>
              </a:spcBef>
              <a:spcAft>
                <a:spcPts val="0"/>
              </a:spcAft>
              <a:buClr>
                <a:schemeClr val="dk1"/>
              </a:buClr>
              <a:buSzPts val="1200"/>
              <a:buFont typeface="Arial"/>
              <a:buNone/>
            </a:pPr>
            <a:endParaRPr sz="1200" b="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no-NO" sz="1200" b="0">
                <a:solidFill>
                  <a:schemeClr val="dk1"/>
                </a:solidFill>
                <a:latin typeface="Calibri"/>
                <a:ea typeface="Calibri"/>
                <a:cs typeface="Calibri"/>
                <a:sym typeface="Calibri"/>
              </a:rPr>
              <a:t>Et system med feilfeller vil gjerne resultere i tilløp og avvik som blir tydelige over tid. Proaktivt lederskap er å forsøke å ta ut læring av disse signalene i form av endringer som forbedrer systemet</a:t>
            </a:r>
            <a:endParaRPr/>
          </a:p>
        </p:txBody>
      </p:sp>
      <p:sp>
        <p:nvSpPr>
          <p:cNvPr id="377" name="Google Shape;37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sz="1200" b="1">
                <a:solidFill>
                  <a:schemeClr val="dk1"/>
                </a:solidFill>
                <a:latin typeface="Calibri"/>
                <a:ea typeface="Calibri"/>
                <a:cs typeface="Calibri"/>
                <a:sym typeface="Calibri"/>
              </a:rPr>
              <a:t>Budskap</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no-NO" sz="1200">
                <a:solidFill>
                  <a:schemeClr val="dk1"/>
                </a:solidFill>
                <a:latin typeface="Calibri"/>
                <a:ea typeface="Calibri"/>
                <a:cs typeface="Calibri"/>
                <a:sym typeface="Calibri"/>
              </a:rPr>
              <a:t>Vi kan dele inn feilfellene i fire ulike kategorier. Tre av dem er på systemnivå. Dette er organisatoriske feilfeller, oppgavemessige feilfeller, og tekniske feilfeller (her kan den som presenterer velge å nevne eksempler på slide eller velge andre relevante som målgruppen er godt kjent med).</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no-NO" sz="1200">
                <a:solidFill>
                  <a:schemeClr val="dk1"/>
                </a:solidFill>
                <a:latin typeface="Calibri"/>
                <a:ea typeface="Calibri"/>
                <a:cs typeface="Calibri"/>
                <a:sym typeface="Calibri"/>
              </a:rPr>
              <a:t>Den siste kategorien er individuelle feilfeller. Vi har en tendens til å fokusere på individnivået, men for å legge til rette for presis og sikker jobbutførelse må vi også forstå systemet rundt menneskene. </a:t>
            </a:r>
            <a:r>
              <a:rPr lang="no-NO" sz="1200" b="0">
                <a:solidFill>
                  <a:schemeClr val="dk1"/>
                </a:solidFill>
                <a:latin typeface="Calibri"/>
                <a:ea typeface="Calibri"/>
                <a:cs typeface="Calibri"/>
                <a:sym typeface="Calibri"/>
              </a:rPr>
              <a:t>Vi ser ofte at de individuelle  feilfellene henger nært sammen med andre feilfeller, som for eksempel manglende kompetanse og uklare roller.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171450" lvl="0" indent="-9525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no-NO" sz="1200" b="1">
                <a:solidFill>
                  <a:schemeClr val="dk1"/>
                </a:solidFill>
                <a:latin typeface="Calibri"/>
                <a:ea typeface="Calibri"/>
                <a:cs typeface="Calibri"/>
                <a:sym typeface="Calibri"/>
              </a:rPr>
              <a:t>Om slide</a:t>
            </a:r>
            <a:endParaRPr/>
          </a:p>
          <a:p>
            <a:pPr marL="0" lvl="0" indent="0" algn="l" rtl="0">
              <a:spcBef>
                <a:spcPts val="0"/>
              </a:spcBef>
              <a:spcAft>
                <a:spcPts val="0"/>
              </a:spcAft>
              <a:buClr>
                <a:schemeClr val="dk1"/>
              </a:buClr>
              <a:buSzPts val="1200"/>
              <a:buFont typeface="Arial"/>
              <a:buNone/>
            </a:pP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no-NO" sz="1200" b="0">
                <a:solidFill>
                  <a:schemeClr val="dk1"/>
                </a:solidFill>
                <a:latin typeface="Calibri"/>
                <a:ea typeface="Calibri"/>
                <a:cs typeface="Calibri"/>
                <a:sym typeface="Calibri"/>
              </a:rPr>
              <a:t>Eksemplene på feilfeller er hentet fra veileder som handler om feilfeller. Gjør gjerne målgruppen oppmerksom på ressursen. Veilederen forklarer hva feilfeller er, gir eksempler på ulike typer feilfeller, og råd for hvordan du kan gå frem for å identifisere og håndtere feilfeller.</a:t>
            </a:r>
            <a:endParaRPr/>
          </a:p>
        </p:txBody>
      </p:sp>
      <p:sp>
        <p:nvSpPr>
          <p:cNvPr id="389" name="Google Shape;38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r>
              <a:rPr lang="no-NO" b="1"/>
              <a:t>Refleksjon</a:t>
            </a:r>
            <a:endParaRPr/>
          </a:p>
          <a:p>
            <a:pPr marL="0" marR="0" lvl="0" indent="0" algn="l" rtl="0">
              <a:lnSpc>
                <a:spcPct val="100000"/>
              </a:lnSpc>
              <a:spcBef>
                <a:spcPts val="0"/>
              </a:spcBef>
              <a:spcAft>
                <a:spcPts val="0"/>
              </a:spcAft>
              <a:buClr>
                <a:schemeClr val="dk1"/>
              </a:buClr>
              <a:buSzPts val="900"/>
              <a:buFont typeface="Calibri"/>
              <a:buNone/>
            </a:pPr>
            <a:r>
              <a:rPr lang="no-NO"/>
              <a:t>Hvor vanlig eller uvanlig er det å møte utfordringer som dette i arbeidet vårt? </a:t>
            </a:r>
            <a:endParaRPr/>
          </a:p>
          <a:p>
            <a:pPr marL="0" lvl="0" indent="0" algn="l" rtl="0">
              <a:spcBef>
                <a:spcPts val="0"/>
              </a:spcBef>
              <a:spcAft>
                <a:spcPts val="0"/>
              </a:spcAft>
              <a:buNone/>
            </a:pPr>
            <a:endParaRPr b="1"/>
          </a:p>
          <a:p>
            <a:pPr marL="0" lvl="0" indent="0" algn="l" rtl="0">
              <a:spcBef>
                <a:spcPts val="0"/>
              </a:spcBef>
              <a:spcAft>
                <a:spcPts val="0"/>
              </a:spcAft>
              <a:buNone/>
            </a:pPr>
            <a:r>
              <a:rPr lang="no-NO" b="1"/>
              <a:t>Om slide</a:t>
            </a:r>
            <a:endParaRPr/>
          </a:p>
          <a:p>
            <a:pPr marL="0" lvl="0" indent="0" algn="l" rtl="0">
              <a:spcBef>
                <a:spcPts val="0"/>
              </a:spcBef>
              <a:spcAft>
                <a:spcPts val="0"/>
              </a:spcAft>
              <a:buNone/>
            </a:pPr>
            <a:r>
              <a:rPr lang="no-NO" b="0"/>
              <a:t>Denne sliden og de to neste slidene henger sammen. Poenget med disse slidene er å vise at de feilfellene som blir mer synlige etter hendelser ofte er ting man kjenner igjen i vanlig arbeid (når det ikke skjer hendelser). Vi bruker en hendelse fra Johan Sverdrup for å illustrere dette. Du som presenterer kan gjerne erstatte dette eksemplet med et annet du og din målgruppe kjenner godt, men det er viktig at du bruker samme oppbygning som her.</a:t>
            </a:r>
            <a:endParaRPr/>
          </a:p>
          <a:p>
            <a:pPr marL="0" lvl="0" indent="0" algn="l" rtl="0">
              <a:spcBef>
                <a:spcPts val="0"/>
              </a:spcBef>
              <a:spcAft>
                <a:spcPts val="0"/>
              </a:spcAft>
              <a:buNone/>
            </a:pPr>
            <a:endParaRPr b="1"/>
          </a:p>
          <a:p>
            <a:pPr marL="0" lvl="0" indent="0" algn="l" rtl="0">
              <a:spcBef>
                <a:spcPts val="0"/>
              </a:spcBef>
              <a:spcAft>
                <a:spcPts val="0"/>
              </a:spcAft>
              <a:buNone/>
            </a:pPr>
            <a:r>
              <a:rPr lang="no-NO" b="0"/>
              <a:t>Dersom du ikke har tid til å involvere gjennom refleksjonsspørsmål så kan du ta utgangspunkt i ett eller to av punktene og eksemplifisere fra egen hverdag. </a:t>
            </a:r>
            <a:endParaRPr/>
          </a:p>
          <a:p>
            <a:pPr marL="0" lvl="0" indent="0" algn="l" rtl="0">
              <a:spcBef>
                <a:spcPts val="0"/>
              </a:spcBef>
              <a:spcAft>
                <a:spcPts val="0"/>
              </a:spcAft>
              <a:buNone/>
            </a:pPr>
            <a:endParaRPr/>
          </a:p>
        </p:txBody>
      </p:sp>
      <p:sp>
        <p:nvSpPr>
          <p:cNvPr id="423" name="Google Shape;4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Budskap</a:t>
            </a:r>
            <a:endParaRPr/>
          </a:p>
          <a:p>
            <a:pPr marL="0" lvl="0" indent="0" algn="l" rtl="0">
              <a:spcBef>
                <a:spcPts val="0"/>
              </a:spcBef>
              <a:spcAft>
                <a:spcPts val="0"/>
              </a:spcAft>
              <a:buNone/>
            </a:pPr>
            <a:endParaRPr/>
          </a:p>
          <a:p>
            <a:pPr marL="0" lvl="0" indent="0" algn="l" rtl="0">
              <a:spcBef>
                <a:spcPts val="0"/>
              </a:spcBef>
              <a:spcAft>
                <a:spcPts val="0"/>
              </a:spcAft>
              <a:buNone/>
            </a:pPr>
            <a:r>
              <a:rPr lang="no-NO"/>
              <a:t>Som dere ser så var de samme forholdene eller feilfellene på forrige slide det som førte til at en person fikk en alvorlig klemskade under en løfteoperasjon offshore i 2021.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no-NO" b="1"/>
              <a:t>Om slide</a:t>
            </a:r>
            <a:endParaRPr/>
          </a:p>
          <a:p>
            <a:pPr marL="0" lvl="0" indent="0" algn="l" rtl="0">
              <a:spcBef>
                <a:spcPts val="0"/>
              </a:spcBef>
              <a:spcAft>
                <a:spcPts val="0"/>
              </a:spcAft>
              <a:buNone/>
            </a:pPr>
            <a:endParaRPr/>
          </a:p>
          <a:p>
            <a:pPr marL="0" lvl="0" indent="0" algn="l" rtl="0">
              <a:spcBef>
                <a:spcPts val="0"/>
              </a:spcBef>
              <a:spcAft>
                <a:spcPts val="0"/>
              </a:spcAft>
              <a:buNone/>
            </a:pPr>
            <a:r>
              <a:rPr lang="no-NO"/>
              <a:t>Her er litt mer utfyllende informasjon om klemskaden under løfteoperasjonen:</a:t>
            </a:r>
            <a:endParaRPr/>
          </a:p>
          <a:p>
            <a:pPr marL="0" lvl="0" indent="0" algn="l" rtl="0">
              <a:spcBef>
                <a:spcPts val="0"/>
              </a:spcBef>
              <a:spcAft>
                <a:spcPts val="0"/>
              </a:spcAft>
              <a:buNone/>
            </a:pPr>
            <a:endParaRPr/>
          </a:p>
          <a:p>
            <a:pPr marL="0" lvl="0" indent="0" algn="l" rtl="0">
              <a:spcBef>
                <a:spcPts val="0"/>
              </a:spcBef>
              <a:spcAft>
                <a:spcPts val="0"/>
              </a:spcAft>
              <a:buNone/>
            </a:pPr>
            <a:r>
              <a:rPr lang="no-NO" sz="1200">
                <a:solidFill>
                  <a:schemeClr val="dk1"/>
                </a:solidFill>
                <a:latin typeface="Calibri"/>
                <a:ea typeface="Calibri"/>
                <a:cs typeface="Calibri"/>
                <a:sym typeface="Calibri"/>
              </a:rPr>
              <a:t>Hendelsen skjedde under løfting av en del av en gangbro. Arbeidslaget hadde festet løftekjettinger til gangbro-strukturen. De frigjorde strukturen fra en kjemikalierampe ved å løsne den første av to lastsikringsstropper. Strukturen ble da holdt oppe av krankroken som løftekjettingene hang i, samt siste lastsikringsstropp.</a:t>
            </a:r>
            <a:endParaRPr/>
          </a:p>
          <a:p>
            <a:pPr marL="0" lvl="0" indent="0" algn="l" rtl="0">
              <a:spcBef>
                <a:spcPts val="0"/>
              </a:spcBef>
              <a:spcAft>
                <a:spcPts val="0"/>
              </a:spcAft>
              <a:buNone/>
            </a:pPr>
            <a:r>
              <a:rPr lang="no-NO" sz="1200">
                <a:solidFill>
                  <a:schemeClr val="dk1"/>
                </a:solidFill>
                <a:latin typeface="Calibri"/>
                <a:ea typeface="Calibri"/>
                <a:cs typeface="Calibri"/>
                <a:sym typeface="Calibri"/>
              </a:rPr>
              <a:t>Da den første stroppen ble løsnet, begynte gangbrostrukturen å bevege seg. Samtidig gikk en av anhukerne inn i området for løftet. Personen ble klemt mellom strukturen og en kjemikalierampe.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no-NO" sz="1200">
                <a:solidFill>
                  <a:schemeClr val="dk1"/>
                </a:solidFill>
                <a:latin typeface="Calibri"/>
                <a:ea typeface="Calibri"/>
                <a:cs typeface="Calibri"/>
                <a:sym typeface="Calibri"/>
              </a:rPr>
              <a:t>Det viktigste poenget å få frem er at det var eksisterende forhold på systemnivå som var medvirkende til at hendelsen kunne skje. </a:t>
            </a:r>
            <a:endParaRPr/>
          </a:p>
        </p:txBody>
      </p:sp>
      <p:sp>
        <p:nvSpPr>
          <p:cNvPr id="442" name="Google Shape;44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Budskap</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900"/>
              <a:buFont typeface="Calibri"/>
              <a:buNone/>
            </a:pPr>
            <a:r>
              <a:rPr lang="no-NO"/>
              <a:t>En hendelse skjer sjelden på bakgrunn av helt unike forhold som vi aldri har sett tidligere. Det er oftest en kombinasjon av normale utfordringer eller feilfeller som ligger bak de hendelsene som oppstår. </a:t>
            </a:r>
            <a:endParaRPr/>
          </a:p>
          <a:p>
            <a:pPr marL="0" lvl="0" indent="0" algn="l" rtl="0">
              <a:spcBef>
                <a:spcPts val="0"/>
              </a:spcBef>
              <a:spcAft>
                <a:spcPts val="0"/>
              </a:spcAft>
              <a:buNone/>
            </a:pPr>
            <a:endParaRPr/>
          </a:p>
          <a:p>
            <a:pPr marL="0" lvl="0" indent="0" algn="l" rtl="0">
              <a:spcBef>
                <a:spcPts val="0"/>
              </a:spcBef>
              <a:spcAft>
                <a:spcPts val="0"/>
              </a:spcAft>
              <a:buNone/>
            </a:pPr>
            <a:r>
              <a:rPr lang="no-NO"/>
              <a:t>Om vi bare fokuserer på å lære fra hendelser så begrenser vi alle de læringsmulighetene som ligger i alle de jobbene der det tross alt går bra. Vi blir reaktive i stedet for proaktive. Læringsmulighetene blir også færre. </a:t>
            </a:r>
            <a:endParaRPr/>
          </a:p>
          <a:p>
            <a:pPr marL="0" marR="0" lvl="0" indent="0" algn="l" rtl="0">
              <a:lnSpc>
                <a:spcPct val="100000"/>
              </a:lnSpc>
              <a:spcBef>
                <a:spcPts val="0"/>
              </a:spcBef>
              <a:spcAft>
                <a:spcPts val="0"/>
              </a:spcAft>
              <a:buClr>
                <a:schemeClr val="dk1"/>
              </a:buClr>
              <a:buSzPts val="900"/>
              <a:buFont typeface="Calibri"/>
              <a:buNone/>
            </a:pPr>
            <a:endParaRPr b="1"/>
          </a:p>
          <a:p>
            <a:pPr marL="0" marR="0" lvl="0" indent="0" algn="l" rtl="0">
              <a:lnSpc>
                <a:spcPct val="100000"/>
              </a:lnSpc>
              <a:spcBef>
                <a:spcPts val="0"/>
              </a:spcBef>
              <a:spcAft>
                <a:spcPts val="0"/>
              </a:spcAft>
              <a:buClr>
                <a:schemeClr val="dk1"/>
              </a:buClr>
              <a:buSzPts val="900"/>
              <a:buFont typeface="Calibri"/>
              <a:buNone/>
            </a:pPr>
            <a:r>
              <a:rPr lang="no-NO" b="1"/>
              <a:t>Om slide</a:t>
            </a:r>
            <a:endParaRPr/>
          </a:p>
          <a:p>
            <a:pPr marL="0" marR="0" lvl="0" indent="0" algn="l" rtl="0">
              <a:lnSpc>
                <a:spcPct val="100000"/>
              </a:lnSpc>
              <a:spcBef>
                <a:spcPts val="0"/>
              </a:spcBef>
              <a:spcAft>
                <a:spcPts val="0"/>
              </a:spcAft>
              <a:buClr>
                <a:schemeClr val="dk1"/>
              </a:buClr>
              <a:buSzPts val="900"/>
              <a:buFont typeface="Calibri"/>
              <a:buNone/>
            </a:pPr>
            <a:endParaRPr/>
          </a:p>
          <a:p>
            <a:pPr marL="0" marR="0" lvl="0" indent="0" algn="l" rtl="0">
              <a:lnSpc>
                <a:spcPct val="100000"/>
              </a:lnSpc>
              <a:spcBef>
                <a:spcPts val="0"/>
              </a:spcBef>
              <a:spcAft>
                <a:spcPts val="0"/>
              </a:spcAft>
              <a:buClr>
                <a:schemeClr val="dk1"/>
              </a:buClr>
              <a:buSzPts val="900"/>
              <a:buFont typeface="Calibri"/>
              <a:buNone/>
            </a:pPr>
            <a:r>
              <a:rPr lang="no-NO"/>
              <a:t>Du kan bruke sliden som en slags foreløpig oppsummering på den delen du nettopp har vært gjennom.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8" name="Google Shape;45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Budskap</a:t>
            </a:r>
            <a:endParaRPr/>
          </a:p>
          <a:p>
            <a:pPr marL="0" lvl="0" indent="0" algn="l" rtl="0">
              <a:spcBef>
                <a:spcPts val="0"/>
              </a:spcBef>
              <a:spcAft>
                <a:spcPts val="0"/>
              </a:spcAft>
              <a:buNone/>
            </a:pPr>
            <a:endParaRPr/>
          </a:p>
          <a:p>
            <a:pPr marL="0" lvl="0" indent="0" algn="l" rtl="0">
              <a:spcBef>
                <a:spcPts val="0"/>
              </a:spcBef>
              <a:spcAft>
                <a:spcPts val="0"/>
              </a:spcAft>
              <a:buNone/>
            </a:pPr>
            <a:r>
              <a:rPr lang="no-NO"/>
              <a:t>Å lære fra vanlig arbeid før det skjer en hendelse, handler om å lære av det folk gjør som en del av jobben (gjennomføre et løft, arbeid i høyden, arbeid på trykksatte systemer, etc.) i det daglige. Hver gang man gjør denne jobben så kan det være noe med situasjonen som er annerledes:</a:t>
            </a:r>
            <a:endParaRPr/>
          </a:p>
          <a:p>
            <a:pPr marL="171450" lvl="0" indent="-114300" algn="l" rtl="0">
              <a:spcBef>
                <a:spcPts val="0"/>
              </a:spcBef>
              <a:spcAft>
                <a:spcPts val="0"/>
              </a:spcAft>
              <a:buClr>
                <a:schemeClr val="dk1"/>
              </a:buClr>
              <a:buSzPts val="900"/>
              <a:buFont typeface="Calibri"/>
              <a:buNone/>
            </a:pPr>
            <a:endParaRPr/>
          </a:p>
          <a:p>
            <a:pPr marL="171450" lvl="0" indent="-171450" algn="l" rtl="0">
              <a:spcBef>
                <a:spcPts val="0"/>
              </a:spcBef>
              <a:spcAft>
                <a:spcPts val="0"/>
              </a:spcAft>
              <a:buClr>
                <a:schemeClr val="dk1"/>
              </a:buClr>
              <a:buSzPts val="900"/>
              <a:buFont typeface="Calibri"/>
              <a:buChar char="-"/>
            </a:pPr>
            <a:r>
              <a:rPr lang="no-NO"/>
              <a:t>Været er dårligere</a:t>
            </a:r>
            <a:endParaRPr/>
          </a:p>
          <a:p>
            <a:pPr marL="171450" lvl="0" indent="-171450" algn="l" rtl="0">
              <a:spcBef>
                <a:spcPts val="0"/>
              </a:spcBef>
              <a:spcAft>
                <a:spcPts val="0"/>
              </a:spcAft>
              <a:buClr>
                <a:schemeClr val="dk1"/>
              </a:buClr>
              <a:buSzPts val="900"/>
              <a:buFont typeface="Calibri"/>
              <a:buChar char="-"/>
            </a:pPr>
            <a:r>
              <a:rPr lang="no-NO"/>
              <a:t>Man har mindre tid til å utføre jobben</a:t>
            </a:r>
            <a:endParaRPr/>
          </a:p>
          <a:p>
            <a:pPr marL="171450" lvl="0" indent="-171450" algn="l" rtl="0">
              <a:spcBef>
                <a:spcPts val="0"/>
              </a:spcBef>
              <a:spcAft>
                <a:spcPts val="0"/>
              </a:spcAft>
              <a:buClr>
                <a:schemeClr val="dk1"/>
              </a:buClr>
              <a:buSzPts val="900"/>
              <a:buFont typeface="Calibri"/>
              <a:buChar char="-"/>
            </a:pPr>
            <a:r>
              <a:rPr lang="no-NO"/>
              <a:t>Sykdom i teamet</a:t>
            </a:r>
            <a:endParaRPr/>
          </a:p>
          <a:p>
            <a:pPr marL="171450" lvl="0" indent="-171450" algn="l" rtl="0">
              <a:spcBef>
                <a:spcPts val="0"/>
              </a:spcBef>
              <a:spcAft>
                <a:spcPts val="0"/>
              </a:spcAft>
              <a:buClr>
                <a:schemeClr val="dk1"/>
              </a:buClr>
              <a:buSzPts val="900"/>
              <a:buFont typeface="Calibri"/>
              <a:buChar char="-"/>
            </a:pPr>
            <a:r>
              <a:rPr lang="no-NO"/>
              <a:t>Riktig verktøy er ikke tilgjengelig der og da</a:t>
            </a:r>
            <a:endParaRPr/>
          </a:p>
          <a:p>
            <a:pPr marL="171450" lvl="0" indent="-171450" algn="l" rtl="0">
              <a:spcBef>
                <a:spcPts val="0"/>
              </a:spcBef>
              <a:spcAft>
                <a:spcPts val="0"/>
              </a:spcAft>
              <a:buClr>
                <a:schemeClr val="dk1"/>
              </a:buClr>
              <a:buSzPts val="900"/>
              <a:buFont typeface="Calibri"/>
              <a:buChar char="-"/>
            </a:pPr>
            <a:r>
              <a:rPr lang="no-NO"/>
              <a:t>Lærlinger som ikke har utført jobben før</a:t>
            </a:r>
            <a:endParaRPr/>
          </a:p>
          <a:p>
            <a:pPr marL="171450" lvl="0" indent="-171450" algn="l" rtl="0">
              <a:spcBef>
                <a:spcPts val="0"/>
              </a:spcBef>
              <a:spcAft>
                <a:spcPts val="0"/>
              </a:spcAft>
              <a:buClr>
                <a:schemeClr val="dk1"/>
              </a:buClr>
              <a:buSzPts val="900"/>
              <a:buFont typeface="Calibri"/>
              <a:buChar char="-"/>
            </a:pPr>
            <a:r>
              <a:rPr lang="no-NO"/>
              <a:t>Flere folk i arbeidsområdet</a:t>
            </a:r>
            <a:endParaRPr/>
          </a:p>
          <a:p>
            <a:pPr marL="0" lvl="0" indent="0" algn="l" rtl="0">
              <a:spcBef>
                <a:spcPts val="0"/>
              </a:spcBef>
              <a:spcAft>
                <a:spcPts val="0"/>
              </a:spcAft>
              <a:buNone/>
            </a:pPr>
            <a:endParaRPr/>
          </a:p>
          <a:p>
            <a:pPr marL="0" lvl="0" indent="0" algn="l" rtl="0">
              <a:spcBef>
                <a:spcPts val="0"/>
              </a:spcBef>
              <a:spcAft>
                <a:spcPts val="0"/>
              </a:spcAft>
              <a:buNone/>
            </a:pPr>
            <a:r>
              <a:rPr lang="no-NO"/>
              <a:t>Hver dag er det noe annerledes og de som jobber fullfører arbeidet under disse varierende forholdene. Det er dette vi kaller vanlig arbeid. De feilfellene som blir synlige etter en hendelse har ofte vært tilstede i vanlig arbeid (før hendelsen) også. Hvis vi blir gode på å lære fra vanlig arbeid, kan vi håndtere feilfellene og hindre uønskede hendelser. Læring blir proaktiv og ikke reaktiv.</a:t>
            </a:r>
            <a:endParaRPr/>
          </a:p>
          <a:p>
            <a:pPr marL="0" lvl="0" indent="0" algn="l" rtl="0">
              <a:spcBef>
                <a:spcPts val="0"/>
              </a:spcBef>
              <a:spcAft>
                <a:spcPts val="0"/>
              </a:spcAft>
              <a:buNone/>
            </a:pPr>
            <a:endParaRPr/>
          </a:p>
          <a:p>
            <a:pPr marL="0" lvl="0" indent="0" algn="l" rtl="0">
              <a:spcBef>
                <a:spcPts val="0"/>
              </a:spcBef>
              <a:spcAft>
                <a:spcPts val="0"/>
              </a:spcAft>
              <a:buNone/>
            </a:pPr>
            <a:r>
              <a:rPr lang="no-NO"/>
              <a:t>Vi må bort fra tankesettet om at fravær av hendelser betyr at vi jobber sikkert.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72" name="Google Shape;47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Refleksjon</a:t>
            </a:r>
            <a:endParaRPr/>
          </a:p>
          <a:p>
            <a:pPr marL="0" lvl="0" indent="0" algn="l" rtl="0">
              <a:spcBef>
                <a:spcPts val="0"/>
              </a:spcBef>
              <a:spcAft>
                <a:spcPts val="0"/>
              </a:spcAft>
              <a:buNone/>
            </a:pPr>
            <a:r>
              <a:rPr lang="no-NO" b="0"/>
              <a:t>Du kan bruke teksten på slide og spørsmålet for å involvere om ønskelig.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0" name="Google Shape;48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no-NO" sz="1200" b="1">
                <a:solidFill>
                  <a:schemeClr val="dk1"/>
                </a:solidFill>
                <a:latin typeface="Calibri"/>
                <a:ea typeface="Calibri"/>
                <a:cs typeface="Calibri"/>
                <a:sym typeface="Calibri"/>
              </a:rPr>
              <a:t>Budskap</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no-NO" sz="1200">
                <a:solidFill>
                  <a:schemeClr val="dk1"/>
                </a:solidFill>
                <a:latin typeface="Calibri"/>
                <a:ea typeface="Calibri"/>
                <a:cs typeface="Calibri"/>
                <a:sym typeface="Calibri"/>
              </a:rPr>
              <a:t>De som utfører arbeidet er ikke problemet, mennesker er problemløsere, og de som gjør jobben som kan bidra til å gi oss en bedre innsikt i den konteksten og de forholdene som kan gi en økt risiko for en hendelse. </a:t>
            </a:r>
            <a:endParaRPr/>
          </a:p>
          <a:p>
            <a:pPr marL="0" marR="0" lvl="0" indent="0" algn="l" rtl="0">
              <a:lnSpc>
                <a:spcPct val="100000"/>
              </a:lnSpc>
              <a:spcBef>
                <a:spcPts val="0"/>
              </a:spcBef>
              <a:spcAft>
                <a:spcPts val="0"/>
              </a:spcAft>
              <a:buClr>
                <a:schemeClr val="dk1"/>
              </a:buClr>
              <a:buSzPts val="1200"/>
              <a:buFont typeface="Calibri"/>
              <a:buNone/>
            </a:pPr>
            <a:r>
              <a:rPr lang="no-NO" sz="1200">
                <a:solidFill>
                  <a:schemeClr val="dk1"/>
                </a:solidFill>
                <a:latin typeface="Calibri"/>
                <a:ea typeface="Calibri"/>
                <a:cs typeface="Calibri"/>
                <a:sym typeface="Calibri"/>
              </a:rPr>
              <a:t>Gjennom å lære fra vanlig arbeid kan vi både forebygge hendelser gjennom å fjerne feilfeller slik at det blir lettere å jobbe sikkert og sette tiltak som styrker barrierene slik at konsekvensene av de feilene som skjer ikke blir alvorlige.</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9" name="Google Shape;48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Budskap</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no-NO" sz="1200">
                <a:solidFill>
                  <a:schemeClr val="dk1"/>
                </a:solidFill>
                <a:latin typeface="Calibri"/>
                <a:ea typeface="Calibri"/>
                <a:cs typeface="Calibri"/>
                <a:sym typeface="Calibri"/>
              </a:rPr>
              <a:t>Hvilke spørsmål stiller vi for å identifisere og forstå de utfordringene som kan komme i veien for å jobbe sikkert og hva som skal til for å løse disse? </a:t>
            </a:r>
            <a:endParaRPr/>
          </a:p>
          <a:p>
            <a:pPr marL="0" marR="0" lvl="0" indent="0" algn="l" rtl="0">
              <a:lnSpc>
                <a:spcPct val="100000"/>
              </a:lnSpc>
              <a:spcBef>
                <a:spcPts val="0"/>
              </a:spcBef>
              <a:spcAft>
                <a:spcPts val="0"/>
              </a:spcAft>
              <a:buClr>
                <a:schemeClr val="dk1"/>
              </a:buClr>
              <a:buSzPts val="1200"/>
              <a:buFont typeface="Calibri"/>
              <a:buNone/>
            </a:pPr>
            <a:r>
              <a:rPr lang="no-NO" sz="1200">
                <a:solidFill>
                  <a:schemeClr val="dk1"/>
                </a:solidFill>
                <a:latin typeface="Calibri"/>
                <a:ea typeface="Calibri"/>
                <a:cs typeface="Calibri"/>
                <a:sym typeface="Calibri"/>
              </a:rPr>
              <a:t>Hvordan skaper vi den nødvendige tryggheten for at de som skal utføre en jobb sier fra om feilhandlinger og avvik fra plan eller krav? Vi kan ikke håndtere noe vi ikke er klar over eller kjent med.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no-NO"/>
              <a:t>- Vi må være tilstede der jobben gjøres og forstå hva som gjør det vanskelig for folk.</a:t>
            </a:r>
            <a:endParaRPr/>
          </a:p>
          <a:p>
            <a:pPr marL="0" lvl="0" indent="0" algn="l" rtl="0">
              <a:spcBef>
                <a:spcPts val="0"/>
              </a:spcBef>
              <a:spcAft>
                <a:spcPts val="0"/>
              </a:spcAft>
              <a:buNone/>
            </a:pPr>
            <a:endParaRPr/>
          </a:p>
          <a:p>
            <a:pPr marL="0" lvl="0" indent="0" algn="l" rtl="0">
              <a:spcBef>
                <a:spcPts val="0"/>
              </a:spcBef>
              <a:spcAft>
                <a:spcPts val="0"/>
              </a:spcAft>
              <a:buNone/>
            </a:pPr>
            <a:r>
              <a:rPr lang="no-NO"/>
              <a:t>- Når uønskede situasjoner oppstår så skal vi bruke disse som en mulighet til å få innsikt til å lære og forbedre. Vi skal ikke fordele skyld.</a:t>
            </a:r>
            <a:endParaRPr/>
          </a:p>
          <a:p>
            <a:pPr marL="0" lvl="0" indent="0" algn="l" rtl="0">
              <a:spcBef>
                <a:spcPts val="0"/>
              </a:spcBef>
              <a:spcAft>
                <a:spcPts val="0"/>
              </a:spcAft>
              <a:buNone/>
            </a:pPr>
            <a:endParaRPr/>
          </a:p>
          <a:p>
            <a:pPr marL="0" lvl="0" indent="0" algn="l" rtl="0">
              <a:spcBef>
                <a:spcPts val="0"/>
              </a:spcBef>
              <a:spcAft>
                <a:spcPts val="0"/>
              </a:spcAft>
              <a:buNone/>
            </a:pPr>
            <a:r>
              <a:rPr lang="no-NO"/>
              <a:t>- For å lære og forbedre så må vi lytte og stille åpne spørsmål. Vi går inn med en antakelse om at de som gjør jobben vet best. Gode spørsmål man kan stille: «Kan du forklare meg denne jobben?», «Hva gjør denne jobben vanskelig?», og «Hva ville hjulpet deg med å gjøre jobben?»</a:t>
            </a:r>
            <a:endParaRPr/>
          </a:p>
          <a:p>
            <a:pPr marL="0" lvl="0" indent="0" algn="l" rtl="0">
              <a:spcBef>
                <a:spcPts val="0"/>
              </a:spcBef>
              <a:spcAft>
                <a:spcPts val="0"/>
              </a:spcAft>
              <a:buNone/>
            </a:pPr>
            <a:endParaRPr/>
          </a:p>
          <a:p>
            <a:pPr marL="0" lvl="0" indent="0" algn="l" rtl="0">
              <a:spcBef>
                <a:spcPts val="0"/>
              </a:spcBef>
              <a:spcAft>
                <a:spcPts val="0"/>
              </a:spcAft>
              <a:buNone/>
            </a:pPr>
            <a:r>
              <a:rPr lang="no-NO"/>
              <a:t>- Hvordan vi som ledere responderer på dårlige nyheter betyr mye. Vi må skape nødvendig trygghet slik at alle tør å si fra om feilhandlinger og avvik fra plan eller krav. Å holde igjen informasjon er en menneskelig reaksjon om de det gjelder tror at de vil bli utpekt som syndebukk eller straffet. Det vi ikke får kjennskap til, kan vi ikke lære fra eller håndtere. </a:t>
            </a:r>
            <a:endParaRPr/>
          </a:p>
          <a:p>
            <a:pPr marL="0" lvl="0" indent="0" algn="l" rtl="0">
              <a:spcBef>
                <a:spcPts val="0"/>
              </a:spcBef>
              <a:spcAft>
                <a:spcPts val="0"/>
              </a:spcAft>
              <a:buNone/>
            </a:pPr>
            <a:endParaRPr/>
          </a:p>
        </p:txBody>
      </p:sp>
      <p:sp>
        <p:nvSpPr>
          <p:cNvPr id="499" name="Google Shape;49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a:t>Åpne spørsmål øker villigheten til å dele. Spørsmålene gir mer innsikt og læring, og antar at de som er tettest på utførelse av jobben vet best. Evnen til å stille gode spørsmål er viktig å kommunisere effektivt. Spørsmål som er åpne gir oss detaljer vi ikke får gjennom typiske «Ja / Nei» spørsmål.</a:t>
            </a:r>
            <a:endParaRPr/>
          </a:p>
        </p:txBody>
      </p:sp>
      <p:sp>
        <p:nvSpPr>
          <p:cNvPr id="510" name="Google Shape;51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Om slide</a:t>
            </a:r>
            <a:endParaRPr b="0"/>
          </a:p>
          <a:p>
            <a:pPr marL="0" lvl="0" indent="0" algn="l" rtl="0">
              <a:spcBef>
                <a:spcPts val="0"/>
              </a:spcBef>
              <a:spcAft>
                <a:spcPts val="0"/>
              </a:spcAft>
              <a:buNone/>
            </a:pPr>
            <a:r>
              <a:rPr lang="no-NO" b="0"/>
              <a:t>Det viktigste poenget er at man integrerer disse spørsmålene inn i etablerte verktøy og samtaler, eks: Sikker jobb analyse (SJA), Før jobb samtale (FJS) for å styrke og forbedre eksisterende praksis. </a:t>
            </a:r>
            <a:endParaRPr/>
          </a:p>
          <a:p>
            <a:pPr marL="0" lvl="0" indent="0" algn="l" rtl="0">
              <a:spcBef>
                <a:spcPts val="0"/>
              </a:spcBef>
              <a:spcAft>
                <a:spcPts val="0"/>
              </a:spcAft>
              <a:buNone/>
            </a:pPr>
            <a:endParaRPr/>
          </a:p>
        </p:txBody>
      </p:sp>
      <p:sp>
        <p:nvSpPr>
          <p:cNvPr id="525" name="Google Shape;52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no-NO" b="1"/>
              <a:t>Budskap</a:t>
            </a:r>
            <a:endParaRPr/>
          </a:p>
          <a:p>
            <a:pPr marL="0" marR="0" lvl="0" indent="0" algn="l" rtl="0">
              <a:lnSpc>
                <a:spcPct val="100000"/>
              </a:lnSpc>
              <a:spcBef>
                <a:spcPts val="0"/>
              </a:spcBef>
              <a:spcAft>
                <a:spcPts val="0"/>
              </a:spcAft>
              <a:buClr>
                <a:schemeClr val="dk1"/>
              </a:buClr>
              <a:buSzPts val="900"/>
              <a:buFont typeface="Calibri"/>
              <a:buNone/>
            </a:pPr>
            <a:endParaRPr/>
          </a:p>
          <a:p>
            <a:pPr marL="0" marR="0" lvl="0" indent="0" algn="l" rtl="0">
              <a:lnSpc>
                <a:spcPct val="100000"/>
              </a:lnSpc>
              <a:spcBef>
                <a:spcPts val="0"/>
              </a:spcBef>
              <a:spcAft>
                <a:spcPts val="0"/>
              </a:spcAft>
              <a:buClr>
                <a:schemeClr val="dk1"/>
              </a:buClr>
              <a:buSzPts val="900"/>
              <a:buFont typeface="Calibri"/>
              <a:buNone/>
            </a:pPr>
            <a:r>
              <a:rPr lang="no-NO"/>
              <a:t>Også når det kommer til tiltak har vi en tendens til å fokusere på individnivå. Men disse tiltakene er også mest sårbare for feil og feilhandlinger. For å kunne «feile sikkert» må vi se på om vi kan identifisere tiltak på systemnivå.</a:t>
            </a:r>
            <a:endParaRPr/>
          </a:p>
          <a:p>
            <a:pPr marL="0" marR="0" lvl="0" indent="0" algn="l" rtl="0">
              <a:lnSpc>
                <a:spcPct val="100000"/>
              </a:lnSpc>
              <a:spcBef>
                <a:spcPts val="0"/>
              </a:spcBef>
              <a:spcAft>
                <a:spcPts val="0"/>
              </a:spcAft>
              <a:buClr>
                <a:schemeClr val="dk1"/>
              </a:buClr>
              <a:buSzPts val="900"/>
              <a:buFont typeface="Calibri"/>
              <a:buNone/>
            </a:pPr>
            <a:endParaRPr/>
          </a:p>
        </p:txBody>
      </p:sp>
      <p:sp>
        <p:nvSpPr>
          <p:cNvPr id="537" name="Google Shape;53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Om slide</a:t>
            </a:r>
            <a:endParaRPr/>
          </a:p>
          <a:p>
            <a:pPr marL="0" lvl="0" indent="0" algn="l" rtl="0">
              <a:spcBef>
                <a:spcPts val="0"/>
              </a:spcBef>
              <a:spcAft>
                <a:spcPts val="0"/>
              </a:spcAft>
              <a:buNone/>
            </a:pPr>
            <a:r>
              <a:rPr lang="no-NO"/>
              <a:t>Slide gir en kort oppsummering av de hovedpunktene du har gjennomgått. </a:t>
            </a:r>
            <a:endParaRPr/>
          </a:p>
        </p:txBody>
      </p:sp>
      <p:sp>
        <p:nvSpPr>
          <p:cNvPr id="570" name="Google Shape;57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no-NO" b="1"/>
              <a:t>Budskap</a:t>
            </a:r>
            <a:endParaRPr/>
          </a:p>
          <a:p>
            <a:pPr marL="0" marR="0" lvl="0" indent="0" algn="l" rtl="0">
              <a:lnSpc>
                <a:spcPct val="100000"/>
              </a:lnSpc>
              <a:spcBef>
                <a:spcPts val="0"/>
              </a:spcBef>
              <a:spcAft>
                <a:spcPts val="0"/>
              </a:spcAft>
              <a:buClr>
                <a:schemeClr val="dk1"/>
              </a:buClr>
              <a:buSzPts val="900"/>
              <a:buFont typeface="Calibri"/>
              <a:buNone/>
            </a:pPr>
            <a:endParaRPr/>
          </a:p>
          <a:p>
            <a:pPr marL="0" marR="0" lvl="0" indent="0" algn="l" rtl="0">
              <a:lnSpc>
                <a:spcPct val="100000"/>
              </a:lnSpc>
              <a:spcBef>
                <a:spcPts val="0"/>
              </a:spcBef>
              <a:spcAft>
                <a:spcPts val="0"/>
              </a:spcAft>
              <a:buClr>
                <a:schemeClr val="dk1"/>
              </a:buClr>
              <a:buSzPts val="900"/>
              <a:buFont typeface="Calibri"/>
              <a:buNone/>
            </a:pPr>
            <a:r>
              <a:rPr lang="no-NO"/>
              <a:t>Vi har gjort mye godt arbeid som har forbedret sikkerheten i industrien over tid, i form av bl.a. regelverk, krav og prosedyrer, arbeidsprosesser og fokus på etterlevelse og personlige forpliktelser. </a:t>
            </a:r>
            <a:endParaRPr/>
          </a:p>
          <a:p>
            <a:pPr marL="0" marR="0" lvl="0" indent="0" algn="l" rtl="0">
              <a:lnSpc>
                <a:spcPct val="100000"/>
              </a:lnSpc>
              <a:spcBef>
                <a:spcPts val="0"/>
              </a:spcBef>
              <a:spcAft>
                <a:spcPts val="0"/>
              </a:spcAft>
              <a:buClr>
                <a:schemeClr val="dk1"/>
              </a:buClr>
              <a:buSzPts val="900"/>
              <a:buFont typeface="Calibri"/>
              <a:buNone/>
            </a:pPr>
            <a:endParaRPr/>
          </a:p>
          <a:p>
            <a:pPr marL="0" marR="0" lvl="0" indent="0" algn="l" rtl="0">
              <a:lnSpc>
                <a:spcPct val="100000"/>
              </a:lnSpc>
              <a:spcBef>
                <a:spcPts val="0"/>
              </a:spcBef>
              <a:spcAft>
                <a:spcPts val="0"/>
              </a:spcAft>
              <a:buClr>
                <a:schemeClr val="dk1"/>
              </a:buClr>
              <a:buSzPts val="900"/>
              <a:buFont typeface="Calibri"/>
              <a:buNone/>
            </a:pPr>
            <a:r>
              <a:rPr lang="no-NO"/>
              <a:t>Hvorfor har forbedringen nå avtatt og kurven flatet ut? Vi vet at å følge prosedyrer og krav, og individuelle forpliktelser er svært viktige for sikkerhet, men vi ser samtidig at det ikke er nok til å forbedre oss ytterligere fra der vi er i dag.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5" name="Google Shape;18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Budskap</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900"/>
              <a:buFont typeface="Calibri"/>
              <a:buNone/>
            </a:pPr>
            <a:r>
              <a:rPr lang="no-NO"/>
              <a:t>Krav og regler er svært viktige fordi de beskriver god praksis for sikkerhet. Å følge krav og regler er alltid ønskelig. Noen krav og regler kan være tydelige og spesifikke, med lite rom for tolkning (holde i rekkverket, bruke av verneutstyr, etc.), men ofte må krav og regler tilpasses situasjonen de brukes i. Tekstene i krav og regler kan tolkes forskjellig og de kan dermed også brukes ulikt. Arbeidssteder, som anlegg, installasjoner osv., er også forskjellig utformet. Det er ikke mulig å ha krav og regler som beskriver alle situasjoner eller alt som kan skje for hver enkelt operasjon. Det vil alltid være slik at vi må ta beslutninger og gjøre tilpasninger som i varierende grad innebærer usikkerhet. </a:t>
            </a:r>
            <a:endParaRPr/>
          </a:p>
          <a:p>
            <a:pPr marL="0" lvl="0" indent="0" algn="l" rtl="0">
              <a:spcBef>
                <a:spcPts val="0"/>
              </a:spcBef>
              <a:spcAft>
                <a:spcPts val="0"/>
              </a:spcAft>
              <a:buNone/>
            </a:pPr>
            <a:endParaRPr b="1"/>
          </a:p>
          <a:p>
            <a:pPr marL="0" lvl="0" indent="0" algn="l" rtl="0">
              <a:spcBef>
                <a:spcPts val="0"/>
              </a:spcBef>
              <a:spcAft>
                <a:spcPts val="0"/>
              </a:spcAft>
              <a:buNone/>
            </a:pPr>
            <a:r>
              <a:rPr lang="no-NO" b="1"/>
              <a:t>Refleksjon</a:t>
            </a:r>
            <a:endParaRPr/>
          </a:p>
          <a:p>
            <a:pPr marL="0" lvl="0" indent="0" algn="l" rtl="0">
              <a:spcBef>
                <a:spcPts val="0"/>
              </a:spcBef>
              <a:spcAft>
                <a:spcPts val="0"/>
              </a:spcAft>
              <a:buNone/>
            </a:pPr>
            <a:endParaRPr b="1"/>
          </a:p>
          <a:p>
            <a:pPr marL="0" lvl="0" indent="0" algn="l" rtl="0">
              <a:spcBef>
                <a:spcPts val="0"/>
              </a:spcBef>
              <a:spcAft>
                <a:spcPts val="0"/>
              </a:spcAft>
              <a:buNone/>
            </a:pPr>
            <a:r>
              <a:rPr lang="no-NO"/>
              <a:t>Hvorfor er ikke krav og regler nok for å oppnå god sikkerhet? </a:t>
            </a:r>
            <a:endParaRPr/>
          </a:p>
          <a:p>
            <a:pPr marL="0" lvl="0" indent="0" algn="l" rtl="0">
              <a:spcBef>
                <a:spcPts val="0"/>
              </a:spcBef>
              <a:spcAft>
                <a:spcPts val="0"/>
              </a:spcAft>
              <a:buNone/>
            </a:pPr>
            <a:endParaRPr/>
          </a:p>
          <a:p>
            <a:pPr marL="0" lvl="0" indent="0" algn="l" rtl="0">
              <a:spcBef>
                <a:spcPts val="0"/>
              </a:spcBef>
              <a:spcAft>
                <a:spcPts val="0"/>
              </a:spcAft>
              <a:buNone/>
            </a:pPr>
            <a:r>
              <a:rPr lang="no-NO" b="1"/>
              <a:t>Om slide</a:t>
            </a:r>
            <a:endParaRPr/>
          </a:p>
          <a:p>
            <a:pPr marL="0" lvl="0" indent="0" algn="l" rtl="0">
              <a:spcBef>
                <a:spcPts val="0"/>
              </a:spcBef>
              <a:spcAft>
                <a:spcPts val="0"/>
              </a:spcAft>
              <a:buNone/>
            </a:pPr>
            <a:endParaRPr/>
          </a:p>
          <a:p>
            <a:pPr marL="0" lvl="0" indent="0" algn="l" rtl="0">
              <a:spcBef>
                <a:spcPts val="0"/>
              </a:spcBef>
              <a:spcAft>
                <a:spcPts val="0"/>
              </a:spcAft>
              <a:buNone/>
            </a:pPr>
            <a:r>
              <a:rPr lang="no-NO"/>
              <a:t>Vi ønsker primært at du inviterer målgruppen til å reflektere på spørsmålet i slide. Spør gjerne først helt åpent om refleksjoner/innspill på spørsmålet. Om det ikke kommer innspill uoppfordret kan du f.eks. Spørre: «Lars, hva tenker du?». Bruk positiv forsterkning når du får input. «Ja, det å være fokusert eller dønn til stede er viktig. Har dere andre innspill? Anne, hva tenker du?» Vi ønsker å få frem at vi ikke kan løse den utfordringen vi står i med et «perfekt» styringssystem som tar høyde for alt. Dette vil gi et svært omfattende og uoversiktlig styringssystem og som likevel ikke vil dekke alt. </a:t>
            </a:r>
            <a:endParaRPr/>
          </a:p>
          <a:p>
            <a:pPr marL="0" lvl="0" indent="0" algn="l" rtl="0">
              <a:spcBef>
                <a:spcPts val="0"/>
              </a:spcBef>
              <a:spcAft>
                <a:spcPts val="0"/>
              </a:spcAft>
              <a:buNone/>
            </a:pPr>
            <a:endParaRPr/>
          </a:p>
          <a:p>
            <a:pPr marL="0" lvl="0" indent="0" algn="l" rtl="0">
              <a:spcBef>
                <a:spcPts val="0"/>
              </a:spcBef>
              <a:spcAft>
                <a:spcPts val="0"/>
              </a:spcAft>
              <a:buNone/>
            </a:pPr>
            <a:r>
              <a:rPr lang="no-NO"/>
              <a:t>Dersom du ikke har tid til å involvere målgruppen i presentasjonen av tidsmessige årsaker, så kan du bruke innholdet under «budskap» som supplerende info til slide.</a:t>
            </a:r>
            <a:endParaRPr/>
          </a:p>
          <a:p>
            <a:pPr marL="0" lvl="0" indent="0" algn="l" rtl="0">
              <a:spcBef>
                <a:spcPts val="0"/>
              </a:spcBef>
              <a:spcAft>
                <a:spcPts val="0"/>
              </a:spcAft>
              <a:buNone/>
            </a:pPr>
            <a:endParaRPr/>
          </a:p>
        </p:txBody>
      </p:sp>
      <p:sp>
        <p:nvSpPr>
          <p:cNvPr id="200" name="Google Shape;20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b="1"/>
              <a:t>Budskap</a:t>
            </a:r>
            <a:endParaRPr/>
          </a:p>
          <a:p>
            <a:pPr marL="0" lvl="0" indent="0" algn="l" rtl="0">
              <a:spcBef>
                <a:spcPts val="0"/>
              </a:spcBef>
              <a:spcAft>
                <a:spcPts val="0"/>
              </a:spcAft>
              <a:buNone/>
            </a:pPr>
            <a:endParaRPr/>
          </a:p>
          <a:p>
            <a:pPr marL="0" lvl="0" indent="0" algn="l" rtl="0">
              <a:spcBef>
                <a:spcPts val="0"/>
              </a:spcBef>
              <a:spcAft>
                <a:spcPts val="0"/>
              </a:spcAft>
              <a:buNone/>
            </a:pPr>
            <a:r>
              <a:rPr lang="no-NO"/>
              <a:t>Vi har en tendens til å fokusere på den enkelte når vi snakker om årsaker til mangel på etterlevelse og feil. De som gjør jobben er ikke «dønn til stede», de tar snarveier, de tolker informasjon feil, osv.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no-NO" b="1"/>
              <a:t>Om slide</a:t>
            </a:r>
            <a:endParaRPr/>
          </a:p>
          <a:p>
            <a:pPr marL="0" lvl="0" indent="0" algn="l" rtl="0">
              <a:spcBef>
                <a:spcPts val="0"/>
              </a:spcBef>
              <a:spcAft>
                <a:spcPts val="0"/>
              </a:spcAft>
              <a:buNone/>
            </a:pPr>
            <a:endParaRPr b="1"/>
          </a:p>
          <a:p>
            <a:pPr marL="0" lvl="0" indent="0" algn="l" rtl="0">
              <a:spcBef>
                <a:spcPts val="0"/>
              </a:spcBef>
              <a:spcAft>
                <a:spcPts val="0"/>
              </a:spcAft>
              <a:buNone/>
            </a:pPr>
            <a:r>
              <a:rPr lang="no-NO" b="0"/>
              <a:t>Følg opp de innspillene som kom fra målgruppen på refleksjonsspørsmålet på forrige slide. Kanskje nevner de en del eksempler som går på den enkelte og som er på sliden? Hensikten er å få dem til å gå fra individ til mer systemfokus. Dette blir tatt videre i neste slide.</a:t>
            </a:r>
            <a:endParaRPr/>
          </a:p>
          <a:p>
            <a:pPr marL="0" lvl="0" indent="0" algn="l" rtl="0">
              <a:spcBef>
                <a:spcPts val="0"/>
              </a:spcBef>
              <a:spcAft>
                <a:spcPts val="0"/>
              </a:spcAft>
              <a:buNone/>
            </a:pPr>
            <a:endParaRPr/>
          </a:p>
        </p:txBody>
      </p:sp>
      <p:sp>
        <p:nvSpPr>
          <p:cNvPr id="225" name="Google Shape;2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o-NO" sz="1200" b="1">
                <a:solidFill>
                  <a:schemeClr val="dk1"/>
                </a:solidFill>
                <a:latin typeface="Calibri"/>
                <a:ea typeface="Calibri"/>
                <a:cs typeface="Calibri"/>
                <a:sym typeface="Calibri"/>
              </a:rPr>
              <a:t>Budskap</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no-NO" sz="1200">
                <a:solidFill>
                  <a:schemeClr val="dk1"/>
                </a:solidFill>
                <a:latin typeface="Calibri"/>
                <a:ea typeface="Calibri"/>
                <a:cs typeface="Calibri"/>
                <a:sym typeface="Calibri"/>
              </a:rPr>
              <a:t>Dersom vi kun fokuserer på den enkelte blir vi sårbare. Vi må erkjenne at feil og feilhandlinger er en del av vår menneskelige natur. Derfor skal vi redusere sannsynligheten for feil, men også sørge for at vi har systemer som reduserer konsekvensen av feilene som skjer.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no-NO" b="1"/>
              <a:t>Om slide</a:t>
            </a:r>
            <a:endParaRPr/>
          </a:p>
          <a:p>
            <a:pPr marL="0" lvl="0" indent="0" algn="l" rtl="0">
              <a:spcBef>
                <a:spcPts val="0"/>
              </a:spcBef>
              <a:spcAft>
                <a:spcPts val="0"/>
              </a:spcAft>
              <a:buNone/>
            </a:pPr>
            <a:endParaRPr b="1"/>
          </a:p>
          <a:p>
            <a:pPr marL="0" lvl="0" indent="0" algn="l" rtl="0">
              <a:spcBef>
                <a:spcPts val="0"/>
              </a:spcBef>
              <a:spcAft>
                <a:spcPts val="0"/>
              </a:spcAft>
              <a:buNone/>
            </a:pPr>
            <a:r>
              <a:rPr lang="no-NO"/>
              <a:t>«Alle mennesker gjør feil» er det første prinsippet i Human Organisational Performance tilnærmingen. </a:t>
            </a:r>
            <a:endParaRPr/>
          </a:p>
        </p:txBody>
      </p:sp>
      <p:sp>
        <p:nvSpPr>
          <p:cNvPr id="245" name="Google Shape;2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900"/>
              <a:buFont typeface="Calibri"/>
              <a:buNone/>
            </a:pPr>
            <a:r>
              <a:rPr lang="no-NO" b="1"/>
              <a:t>Budskap</a:t>
            </a:r>
            <a:endParaRPr/>
          </a:p>
          <a:p>
            <a:pPr marL="0" marR="0" lvl="0" indent="0" algn="l" rtl="0">
              <a:lnSpc>
                <a:spcPct val="100000"/>
              </a:lnSpc>
              <a:spcBef>
                <a:spcPts val="0"/>
              </a:spcBef>
              <a:spcAft>
                <a:spcPts val="0"/>
              </a:spcAft>
              <a:buClr>
                <a:schemeClr val="dk1"/>
              </a:buClr>
              <a:buSzPts val="900"/>
              <a:buFont typeface="Calibri"/>
              <a:buNone/>
            </a:pPr>
            <a:endParaRPr/>
          </a:p>
          <a:p>
            <a:pPr marL="0" marR="0" lvl="0" indent="0" algn="l" rtl="0">
              <a:lnSpc>
                <a:spcPct val="100000"/>
              </a:lnSpc>
              <a:spcBef>
                <a:spcPts val="0"/>
              </a:spcBef>
              <a:spcAft>
                <a:spcPts val="0"/>
              </a:spcAft>
              <a:buClr>
                <a:schemeClr val="dk1"/>
              </a:buClr>
              <a:buSzPts val="900"/>
              <a:buFont typeface="Calibri"/>
              <a:buNone/>
            </a:pPr>
            <a:r>
              <a:rPr lang="no-NO"/>
              <a:t>Alt vi gjør påvirkes av systemene og forholdene rundt oss. De valgene vi tar og måten vi jobber på styres av hva som virker fornuftig under omstendighetene. Det kan være dårlig tilkomst for å utføre jobben, det kan være viktige mangler i dokumentasjon, og det kan være nye kollegaer som har liten eller ingen erfaring med arbeidsoperasjonen og mangler opplæring. Derfor må vi forstå bedre hvordan mennesker, teknologi, arbeidsprosesser og organisasjon fungerer sammen. Vi må fokusere mer på systemene rundt menneskene. </a:t>
            </a:r>
            <a:endParaRPr/>
          </a:p>
          <a:p>
            <a:pPr marL="0" lvl="0" indent="0" algn="l" rtl="0">
              <a:spcBef>
                <a:spcPts val="0"/>
              </a:spcBef>
              <a:spcAft>
                <a:spcPts val="0"/>
              </a:spcAft>
              <a:buNone/>
            </a:pPr>
            <a:endParaRPr/>
          </a:p>
          <a:p>
            <a:pPr marL="0" lvl="0" indent="0" algn="l" rtl="0">
              <a:spcBef>
                <a:spcPts val="0"/>
              </a:spcBef>
              <a:spcAft>
                <a:spcPts val="0"/>
              </a:spcAft>
              <a:buNone/>
            </a:pPr>
            <a:r>
              <a:rPr lang="no-NO" b="1"/>
              <a:t>Om slide</a:t>
            </a:r>
            <a:endParaRPr/>
          </a:p>
          <a:p>
            <a:pPr marL="0" lvl="0" indent="0" algn="l" rtl="0">
              <a:spcBef>
                <a:spcPts val="0"/>
              </a:spcBef>
              <a:spcAft>
                <a:spcPts val="0"/>
              </a:spcAft>
              <a:buNone/>
            </a:pPr>
            <a:endParaRPr b="1"/>
          </a:p>
          <a:p>
            <a:pPr marL="0" lvl="0" indent="0" algn="l" rtl="0">
              <a:spcBef>
                <a:spcPts val="0"/>
              </a:spcBef>
              <a:spcAft>
                <a:spcPts val="0"/>
              </a:spcAft>
              <a:buNone/>
            </a:pPr>
            <a:r>
              <a:rPr lang="no-NO" b="0"/>
              <a:t>Alle eksemplene på slide henviser til forhold utover enkeltindividet som kan øke sannsynligheten for feil eller feilhandlinger. Eksemplene i slide er på systemnivå. </a:t>
            </a: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o-NO"/>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Light image">
  <p:cSld name="Title slide - Light image">
    <p:bg>
      <p:bgPr>
        <a:solidFill>
          <a:schemeClr val="lt1"/>
        </a:solidFill>
        <a:effectLst/>
      </p:bgPr>
    </p:bg>
    <p:spTree>
      <p:nvGrpSpPr>
        <p:cNvPr id="1" name="Shape 17"/>
        <p:cNvGrpSpPr/>
        <p:nvPr/>
      </p:nvGrpSpPr>
      <p:grpSpPr>
        <a:xfrm>
          <a:off x="0" y="0"/>
          <a:ext cx="0" cy="0"/>
          <a:chOff x="0" y="0"/>
          <a:chExt cx="0" cy="0"/>
        </a:xfrm>
      </p:grpSpPr>
      <p:sp>
        <p:nvSpPr>
          <p:cNvPr id="18" name="Google Shape;18;p29"/>
          <p:cNvSpPr txBox="1">
            <a:spLocks noGrp="1"/>
          </p:cNvSpPr>
          <p:nvPr>
            <p:ph type="ctrTitle"/>
          </p:nvPr>
        </p:nvSpPr>
        <p:spPr>
          <a:xfrm>
            <a:off x="521494" y="2501861"/>
            <a:ext cx="4000154" cy="738664"/>
          </a:xfrm>
          <a:prstGeom prst="rect">
            <a:avLst/>
          </a:prstGeom>
          <a:noFill/>
          <a:ln>
            <a:noFill/>
          </a:ln>
        </p:spPr>
        <p:txBody>
          <a:bodyPr spcFirstLastPara="1" wrap="square" lIns="0" tIns="0" rIns="0" bIns="0" anchor="b" anchorCtr="0">
            <a:spAutoFit/>
          </a:bodyPr>
          <a:lstStyle>
            <a:lvl1pPr lvl="0" algn="l">
              <a:lnSpc>
                <a:spcPct val="100000"/>
              </a:lnSpc>
              <a:spcBef>
                <a:spcPts val="0"/>
              </a:spcBef>
              <a:spcAft>
                <a:spcPts val="0"/>
              </a:spcAft>
              <a:buClr>
                <a:srgbClr val="FF0942"/>
              </a:buClr>
              <a:buSzPts val="2400"/>
              <a:buFont typeface="Arial"/>
              <a:buNone/>
              <a:defRPr sz="2400">
                <a:solidFill>
                  <a:srgbClr val="FF094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9"/>
          <p:cNvSpPr txBox="1">
            <a:spLocks noGrp="1"/>
          </p:cNvSpPr>
          <p:nvPr>
            <p:ph type="subTitle" idx="1"/>
          </p:nvPr>
        </p:nvSpPr>
        <p:spPr>
          <a:xfrm>
            <a:off x="521100" y="3299400"/>
            <a:ext cx="4001400" cy="972000"/>
          </a:xfrm>
          <a:prstGeom prst="rect">
            <a:avLst/>
          </a:prstGeom>
          <a:noFill/>
          <a:ln>
            <a:noFill/>
          </a:ln>
        </p:spPr>
        <p:txBody>
          <a:bodyPr spcFirstLastPara="1" wrap="square" lIns="0" tIns="0" rIns="0" bIns="0" anchor="t" anchorCtr="0">
            <a:normAutofit/>
          </a:bodyPr>
          <a:lstStyle>
            <a:lvl1pPr lvl="0" algn="l">
              <a:lnSpc>
                <a:spcPct val="108000"/>
              </a:lnSpc>
              <a:spcBef>
                <a:spcPts val="0"/>
              </a:spcBef>
              <a:spcAft>
                <a:spcPts val="0"/>
              </a:spcAft>
              <a:buSzPts val="1350"/>
              <a:buNone/>
              <a:defRPr sz="1350">
                <a:solidFill>
                  <a:schemeClr val="dk2"/>
                </a:solidFill>
              </a:defRPr>
            </a:lvl1pPr>
            <a:lvl2pPr lvl="1" algn="ctr">
              <a:lnSpc>
                <a:spcPct val="108000"/>
              </a:lnSpc>
              <a:spcBef>
                <a:spcPts val="0"/>
              </a:spcBef>
              <a:spcAft>
                <a:spcPts val="0"/>
              </a:spcAft>
              <a:buClr>
                <a:schemeClr val="dk1"/>
              </a:buClr>
              <a:buSzPts val="1500"/>
              <a:buNone/>
              <a:defRPr sz="1500"/>
            </a:lvl2pPr>
            <a:lvl3pPr lvl="2" algn="ctr">
              <a:lnSpc>
                <a:spcPct val="108000"/>
              </a:lnSpc>
              <a:spcBef>
                <a:spcPts val="337"/>
              </a:spcBef>
              <a:spcAft>
                <a:spcPts val="0"/>
              </a:spcAft>
              <a:buClr>
                <a:schemeClr val="dk1"/>
              </a:buClr>
              <a:buSzPts val="1350"/>
              <a:buNone/>
              <a:defRPr sz="1350"/>
            </a:lvl3pPr>
            <a:lvl4pPr lvl="3" algn="ctr">
              <a:lnSpc>
                <a:spcPct val="108000"/>
              </a:lnSpc>
              <a:spcBef>
                <a:spcPts val="337"/>
              </a:spcBef>
              <a:spcAft>
                <a:spcPts val="0"/>
              </a:spcAft>
              <a:buClr>
                <a:schemeClr val="dk1"/>
              </a:buClr>
              <a:buSzPts val="1200"/>
              <a:buNone/>
              <a:defRPr sz="1200"/>
            </a:lvl4pPr>
            <a:lvl5pPr lvl="4" algn="ctr">
              <a:lnSpc>
                <a:spcPct val="108000"/>
              </a:lnSpc>
              <a:spcBef>
                <a:spcPts val="337"/>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grpSp>
        <p:nvGrpSpPr>
          <p:cNvPr id="20" name="Google Shape;20;p29"/>
          <p:cNvGrpSpPr/>
          <p:nvPr/>
        </p:nvGrpSpPr>
        <p:grpSpPr>
          <a:xfrm>
            <a:off x="9226522" y="1390726"/>
            <a:ext cx="116654" cy="875039"/>
            <a:chOff x="12302028" y="1799637"/>
            <a:chExt cx="155539" cy="1166719"/>
          </a:xfrm>
        </p:grpSpPr>
        <p:sp>
          <p:nvSpPr>
            <p:cNvPr id="21" name="Google Shape;21;p29"/>
            <p:cNvSpPr/>
            <p:nvPr/>
          </p:nvSpPr>
          <p:spPr>
            <a:xfrm>
              <a:off x="12302028" y="2408463"/>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22" name="Google Shape;22;p29"/>
            <p:cNvSpPr/>
            <p:nvPr/>
          </p:nvSpPr>
          <p:spPr>
            <a:xfrm>
              <a:off x="12302028" y="2611078"/>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23" name="Google Shape;23;p29"/>
            <p:cNvSpPr/>
            <p:nvPr/>
          </p:nvSpPr>
          <p:spPr>
            <a:xfrm>
              <a:off x="12302028" y="2813695"/>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24" name="Google Shape;24;p29"/>
            <p:cNvSpPr/>
            <p:nvPr/>
          </p:nvSpPr>
          <p:spPr>
            <a:xfrm>
              <a:off x="12302028" y="220552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25" name="Google Shape;25;p29"/>
            <p:cNvSpPr/>
            <p:nvPr/>
          </p:nvSpPr>
          <p:spPr>
            <a:xfrm>
              <a:off x="12302028" y="1799637"/>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26" name="Google Shape;26;p29"/>
            <p:cNvSpPr/>
            <p:nvPr/>
          </p:nvSpPr>
          <p:spPr>
            <a:xfrm>
              <a:off x="12302028" y="200257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grpSp>
      <p:grpSp>
        <p:nvGrpSpPr>
          <p:cNvPr id="27" name="Google Shape;27;p29"/>
          <p:cNvGrpSpPr/>
          <p:nvPr/>
        </p:nvGrpSpPr>
        <p:grpSpPr>
          <a:xfrm>
            <a:off x="9226522" y="0"/>
            <a:ext cx="116654" cy="1131848"/>
            <a:chOff x="12302028" y="154594"/>
            <a:chExt cx="155539" cy="1509130"/>
          </a:xfrm>
        </p:grpSpPr>
        <p:sp>
          <p:nvSpPr>
            <p:cNvPr id="28" name="Google Shape;28;p29"/>
            <p:cNvSpPr/>
            <p:nvPr/>
          </p:nvSpPr>
          <p:spPr>
            <a:xfrm>
              <a:off x="12302028" y="614376"/>
              <a:ext cx="155539" cy="152988"/>
            </a:xfrm>
            <a:prstGeom prst="rect">
              <a:avLst/>
            </a:prstGeom>
            <a:solidFill>
              <a:srgbClr val="FF124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29" name="Google Shape;29;p29"/>
            <p:cNvSpPr/>
            <p:nvPr/>
          </p:nvSpPr>
          <p:spPr>
            <a:xfrm>
              <a:off x="12302028" y="793012"/>
              <a:ext cx="155539" cy="152988"/>
            </a:xfrm>
            <a:prstGeom prst="rect">
              <a:avLst/>
            </a:prstGeom>
            <a:solidFill>
              <a:srgbClr val="FF597B"/>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30" name="Google Shape;30;p29"/>
            <p:cNvSpPr/>
            <p:nvPr/>
          </p:nvSpPr>
          <p:spPr>
            <a:xfrm>
              <a:off x="12302028" y="971648"/>
              <a:ext cx="155539" cy="152988"/>
            </a:xfrm>
            <a:prstGeom prst="rect">
              <a:avLst/>
            </a:prstGeom>
            <a:solidFill>
              <a:srgbClr val="FF88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31" name="Google Shape;31;p29"/>
            <p:cNvSpPr/>
            <p:nvPr/>
          </p:nvSpPr>
          <p:spPr>
            <a:xfrm>
              <a:off x="12302028" y="1150284"/>
              <a:ext cx="155539" cy="152988"/>
            </a:xfrm>
            <a:prstGeom prst="rect">
              <a:avLst/>
            </a:prstGeom>
            <a:solidFill>
              <a:srgbClr val="FFB7C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32" name="Google Shape;32;p29"/>
            <p:cNvSpPr/>
            <p:nvPr/>
          </p:nvSpPr>
          <p:spPr>
            <a:xfrm>
              <a:off x="12302028" y="1328920"/>
              <a:ext cx="155539" cy="152988"/>
            </a:xfrm>
            <a:prstGeom prst="rect">
              <a:avLst/>
            </a:prstGeom>
            <a:solidFill>
              <a:srgbClr val="FFD0D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33" name="Google Shape;33;p29"/>
            <p:cNvSpPr/>
            <p:nvPr/>
          </p:nvSpPr>
          <p:spPr>
            <a:xfrm>
              <a:off x="12302028" y="381213"/>
              <a:ext cx="155539" cy="15298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34" name="Google Shape;34;p29"/>
            <p:cNvSpPr/>
            <p:nvPr/>
          </p:nvSpPr>
          <p:spPr>
            <a:xfrm>
              <a:off x="12302028" y="154594"/>
              <a:ext cx="155539" cy="152988"/>
            </a:xfrm>
            <a:prstGeom prst="rect">
              <a:avLst/>
            </a:prstGeom>
            <a:solidFill>
              <a:srgbClr val="33333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35" name="Google Shape;35;p29"/>
            <p:cNvSpPr/>
            <p:nvPr/>
          </p:nvSpPr>
          <p:spPr>
            <a:xfrm>
              <a:off x="12302028" y="1510736"/>
              <a:ext cx="155539" cy="152988"/>
            </a:xfrm>
            <a:prstGeom prst="rect">
              <a:avLst/>
            </a:prstGeom>
            <a:solidFill>
              <a:srgbClr val="FFEC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grpSp>
      <p:grpSp>
        <p:nvGrpSpPr>
          <p:cNvPr id="36" name="Google Shape;36;p29"/>
          <p:cNvGrpSpPr/>
          <p:nvPr/>
        </p:nvGrpSpPr>
        <p:grpSpPr>
          <a:xfrm>
            <a:off x="9226522" y="2524641"/>
            <a:ext cx="116654" cy="2618859"/>
            <a:chOff x="12302028" y="3266863"/>
            <a:chExt cx="155539" cy="3491812"/>
          </a:xfrm>
        </p:grpSpPr>
        <p:sp>
          <p:nvSpPr>
            <p:cNvPr id="37" name="Google Shape;37;p29"/>
            <p:cNvSpPr/>
            <p:nvPr/>
          </p:nvSpPr>
          <p:spPr>
            <a:xfrm>
              <a:off x="12302028" y="4249448"/>
              <a:ext cx="155539" cy="152988"/>
            </a:xfrm>
            <a:prstGeom prst="rect">
              <a:avLst/>
            </a:prstGeom>
            <a:solidFill>
              <a:srgbClr val="4C9BA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38" name="Google Shape;38;p29"/>
            <p:cNvSpPr/>
            <p:nvPr/>
          </p:nvSpPr>
          <p:spPr>
            <a:xfrm>
              <a:off x="12302028" y="4445965"/>
              <a:ext cx="155539" cy="152988"/>
            </a:xfrm>
            <a:prstGeom prst="rect">
              <a:avLst/>
            </a:prstGeom>
            <a:solidFill>
              <a:srgbClr val="7FB7B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39" name="Google Shape;39;p29"/>
            <p:cNvSpPr/>
            <p:nvPr/>
          </p:nvSpPr>
          <p:spPr>
            <a:xfrm>
              <a:off x="12302028" y="4642482"/>
              <a:ext cx="155539" cy="152988"/>
            </a:xfrm>
            <a:prstGeom prst="rect">
              <a:avLst/>
            </a:prstGeom>
            <a:solidFill>
              <a:srgbClr val="B2D4D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40" name="Google Shape;40;p29"/>
            <p:cNvSpPr/>
            <p:nvPr/>
          </p:nvSpPr>
          <p:spPr>
            <a:xfrm>
              <a:off x="12302028" y="3463380"/>
              <a:ext cx="155539" cy="152988"/>
            </a:xfrm>
            <a:prstGeom prst="rect">
              <a:avLst/>
            </a:prstGeom>
            <a:solidFill>
              <a:srgbClr val="65737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41" name="Google Shape;41;p29"/>
            <p:cNvSpPr/>
            <p:nvPr/>
          </p:nvSpPr>
          <p:spPr>
            <a:xfrm>
              <a:off x="12302028" y="3659897"/>
              <a:ext cx="155539" cy="152988"/>
            </a:xfrm>
            <a:prstGeom prst="rect">
              <a:avLst/>
            </a:prstGeom>
            <a:solidFill>
              <a:srgbClr val="919BA2"/>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42" name="Google Shape;42;p29"/>
            <p:cNvSpPr/>
            <p:nvPr/>
          </p:nvSpPr>
          <p:spPr>
            <a:xfrm>
              <a:off x="12302028" y="3856414"/>
              <a:ext cx="155539" cy="152988"/>
            </a:xfrm>
            <a:prstGeom prst="rect">
              <a:avLst/>
            </a:prstGeom>
            <a:solidFill>
              <a:srgbClr val="BDC3C7"/>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43" name="Google Shape;43;p29"/>
            <p:cNvSpPr/>
            <p:nvPr/>
          </p:nvSpPr>
          <p:spPr>
            <a:xfrm>
              <a:off x="12302028" y="3266863"/>
              <a:ext cx="155539" cy="152988"/>
            </a:xfrm>
            <a:prstGeom prst="rect">
              <a:avLst/>
            </a:prstGeom>
            <a:solidFill>
              <a:srgbClr val="24374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44" name="Google Shape;44;p29"/>
            <p:cNvSpPr/>
            <p:nvPr/>
          </p:nvSpPr>
          <p:spPr>
            <a:xfrm>
              <a:off x="12302028" y="4052931"/>
              <a:ext cx="155539" cy="152988"/>
            </a:xfrm>
            <a:prstGeom prst="rect">
              <a:avLst/>
            </a:prstGeom>
            <a:solidFill>
              <a:srgbClr val="00707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45" name="Google Shape;45;p29"/>
            <p:cNvSpPr/>
            <p:nvPr/>
          </p:nvSpPr>
          <p:spPr>
            <a:xfrm>
              <a:off x="12302028" y="5821257"/>
              <a:ext cx="155539" cy="152661"/>
            </a:xfrm>
            <a:prstGeom prst="rect">
              <a:avLst/>
            </a:prstGeom>
            <a:solidFill>
              <a:srgbClr val="EAF4F9"/>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46" name="Google Shape;46;p29"/>
            <p:cNvSpPr/>
            <p:nvPr/>
          </p:nvSpPr>
          <p:spPr>
            <a:xfrm>
              <a:off x="12302028" y="6213637"/>
              <a:ext cx="155539" cy="152661"/>
            </a:xfrm>
            <a:prstGeom prst="rect">
              <a:avLst/>
            </a:prstGeom>
            <a:solidFill>
              <a:srgbClr val="F2FCF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47" name="Google Shape;47;p29"/>
            <p:cNvSpPr/>
            <p:nvPr/>
          </p:nvSpPr>
          <p:spPr>
            <a:xfrm>
              <a:off x="12302028" y="6606014"/>
              <a:ext cx="155539" cy="152661"/>
            </a:xfrm>
            <a:prstGeom prst="rect">
              <a:avLst/>
            </a:prstGeom>
            <a:solidFill>
              <a:srgbClr val="FFF3EA"/>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48" name="Google Shape;48;p29"/>
            <p:cNvSpPr/>
            <p:nvPr/>
          </p:nvSpPr>
          <p:spPr>
            <a:xfrm>
              <a:off x="12302028" y="5625067"/>
              <a:ext cx="155539" cy="152661"/>
            </a:xfrm>
            <a:prstGeom prst="rect">
              <a:avLst/>
            </a:prstGeom>
            <a:solidFill>
              <a:srgbClr val="D5EAF4"/>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49" name="Google Shape;49;p29"/>
            <p:cNvSpPr/>
            <p:nvPr/>
          </p:nvSpPr>
          <p:spPr>
            <a:xfrm>
              <a:off x="12302028" y="6017447"/>
              <a:ext cx="155539" cy="152661"/>
            </a:xfrm>
            <a:prstGeom prst="rect">
              <a:avLst/>
            </a:prstGeom>
            <a:solidFill>
              <a:srgbClr val="E6FAEC"/>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50" name="Google Shape;50;p29"/>
            <p:cNvSpPr/>
            <p:nvPr/>
          </p:nvSpPr>
          <p:spPr>
            <a:xfrm>
              <a:off x="12302028" y="6409827"/>
              <a:ext cx="155539" cy="152661"/>
            </a:xfrm>
            <a:prstGeom prst="rect">
              <a:avLst/>
            </a:prstGeom>
            <a:solidFill>
              <a:srgbClr val="FFE7D6"/>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51" name="Google Shape;51;p29"/>
            <p:cNvSpPr/>
            <p:nvPr/>
          </p:nvSpPr>
          <p:spPr>
            <a:xfrm>
              <a:off x="12302028" y="5035516"/>
              <a:ext cx="155539" cy="152988"/>
            </a:xfrm>
            <a:prstGeom prst="rect">
              <a:avLst/>
            </a:prstGeom>
            <a:solidFill>
              <a:srgbClr val="A44C65"/>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52" name="Google Shape;52;p29"/>
            <p:cNvSpPr/>
            <p:nvPr/>
          </p:nvSpPr>
          <p:spPr>
            <a:xfrm>
              <a:off x="12302028" y="5232033"/>
              <a:ext cx="155539" cy="152988"/>
            </a:xfrm>
            <a:prstGeom prst="rect">
              <a:avLst/>
            </a:prstGeom>
            <a:solidFill>
              <a:srgbClr val="BE7F9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53" name="Google Shape;53;p29"/>
            <p:cNvSpPr/>
            <p:nvPr/>
          </p:nvSpPr>
          <p:spPr>
            <a:xfrm>
              <a:off x="12302028" y="5428550"/>
              <a:ext cx="155539" cy="152988"/>
            </a:xfrm>
            <a:prstGeom prst="rect">
              <a:avLst/>
            </a:prstGeom>
            <a:solidFill>
              <a:srgbClr val="D8B2BD"/>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sp>
          <p:nvSpPr>
            <p:cNvPr id="54" name="Google Shape;54;p29"/>
            <p:cNvSpPr/>
            <p:nvPr/>
          </p:nvSpPr>
          <p:spPr>
            <a:xfrm>
              <a:off x="12302028" y="4838999"/>
              <a:ext cx="155539" cy="152988"/>
            </a:xfrm>
            <a:prstGeom prst="rect">
              <a:avLst/>
            </a:prstGeom>
            <a:solidFill>
              <a:srgbClr val="7D0023"/>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lt1"/>
                </a:solidFill>
                <a:latin typeface="Arial"/>
                <a:ea typeface="Arial"/>
                <a:cs typeface="Arial"/>
                <a:sym typeface="Arial"/>
              </a:endParaRPr>
            </a:p>
          </p:txBody>
        </p:sp>
      </p:grpSp>
      <p:sp>
        <p:nvSpPr>
          <p:cNvPr id="55" name="Google Shape;55;p29"/>
          <p:cNvSpPr txBox="1"/>
          <p:nvPr/>
        </p:nvSpPr>
        <p:spPr>
          <a:xfrm rot="5400000">
            <a:off x="9071403" y="266241"/>
            <a:ext cx="697307" cy="923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no-NO" sz="600" b="0" i="0" u="none" strike="noStrike" cap="none">
                <a:solidFill>
                  <a:srgbClr val="A5A5A5"/>
                </a:solidFill>
                <a:latin typeface="Arial"/>
                <a:ea typeface="Arial"/>
                <a:cs typeface="Arial"/>
                <a:sym typeface="Arial"/>
              </a:rPr>
              <a:t>PRIMARY COLORS</a:t>
            </a:r>
            <a:endParaRPr/>
          </a:p>
        </p:txBody>
      </p:sp>
      <p:sp>
        <p:nvSpPr>
          <p:cNvPr id="56" name="Google Shape;56;p29"/>
          <p:cNvSpPr txBox="1"/>
          <p:nvPr/>
        </p:nvSpPr>
        <p:spPr>
          <a:xfrm rot="5400000">
            <a:off x="9013154" y="1744057"/>
            <a:ext cx="835165" cy="923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no-NO" sz="600">
                <a:solidFill>
                  <a:srgbClr val="A5A5A5"/>
                </a:solidFill>
                <a:latin typeface="Arial"/>
                <a:ea typeface="Arial"/>
                <a:cs typeface="Arial"/>
                <a:sym typeface="Arial"/>
              </a:rPr>
              <a:t>SECONDARY COLORS</a:t>
            </a:r>
            <a:endParaRPr/>
          </a:p>
        </p:txBody>
      </p:sp>
      <p:sp>
        <p:nvSpPr>
          <p:cNvPr id="57" name="Google Shape;57;p29"/>
          <p:cNvSpPr txBox="1"/>
          <p:nvPr/>
        </p:nvSpPr>
        <p:spPr>
          <a:xfrm rot="5400000">
            <a:off x="8729421" y="3123484"/>
            <a:ext cx="1402628" cy="923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no-NO" sz="600">
                <a:solidFill>
                  <a:srgbClr val="A5A5A5"/>
                </a:solidFill>
                <a:latin typeface="Arial"/>
                <a:ea typeface="Arial"/>
                <a:cs typeface="Arial"/>
                <a:sym typeface="Arial"/>
              </a:rPr>
              <a:t>CHARTS AND INFOGRAPHIC COLORS</a:t>
            </a:r>
            <a:endParaRPr/>
          </a:p>
        </p:txBody>
      </p:sp>
      <p:pic>
        <p:nvPicPr>
          <p:cNvPr id="58" name="Google Shape;58;p29"/>
          <p:cNvPicPr preferRelativeResize="0"/>
          <p:nvPr/>
        </p:nvPicPr>
        <p:blipFill rotWithShape="1">
          <a:blip r:embed="rId2">
            <a:alphaModFix/>
          </a:blip>
          <a:srcRect/>
          <a:stretch/>
        </p:blipFill>
        <p:spPr>
          <a:xfrm>
            <a:off x="7636546" y="384447"/>
            <a:ext cx="987296" cy="810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eloverskrift">
  <p:cSld name="Deloverskrift">
    <p:bg>
      <p:bgPr>
        <a:solidFill>
          <a:srgbClr val="00759A"/>
        </a:solidFill>
        <a:effectLst/>
      </p:bgPr>
    </p:bg>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a:off x="843911" y="2171834"/>
            <a:ext cx="7242419" cy="399917"/>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lt1"/>
              </a:buClr>
              <a:buSzPts val="2900"/>
              <a:buFont typeface="Arial"/>
              <a:buNone/>
              <a:defRPr sz="29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7" name="Google Shape;107;p38"/>
          <p:cNvPicPr preferRelativeResize="0"/>
          <p:nvPr/>
        </p:nvPicPr>
        <p:blipFill rotWithShape="1">
          <a:blip r:embed="rId2">
            <a:alphaModFix/>
          </a:blip>
          <a:srcRect/>
          <a:stretch/>
        </p:blipFill>
        <p:spPr>
          <a:xfrm>
            <a:off x="7211994" y="236281"/>
            <a:ext cx="1695711" cy="35721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eloverskrift #2">
  <p:cSld name="Deloverskrift #2">
    <p:bg>
      <p:bgPr>
        <a:solidFill>
          <a:srgbClr val="DEDDDB"/>
        </a:solidFill>
        <a:effectLst/>
      </p:bgPr>
    </p:bg>
    <p:spTree>
      <p:nvGrpSpPr>
        <p:cNvPr id="1" name="Shape 108"/>
        <p:cNvGrpSpPr/>
        <p:nvPr/>
      </p:nvGrpSpPr>
      <p:grpSpPr>
        <a:xfrm>
          <a:off x="0" y="0"/>
          <a:ext cx="0" cy="0"/>
          <a:chOff x="0" y="0"/>
          <a:chExt cx="0" cy="0"/>
        </a:xfrm>
      </p:grpSpPr>
      <p:sp>
        <p:nvSpPr>
          <p:cNvPr id="109" name="Google Shape;109;p39"/>
          <p:cNvSpPr txBox="1">
            <a:spLocks noGrp="1"/>
          </p:cNvSpPr>
          <p:nvPr>
            <p:ph type="title"/>
          </p:nvPr>
        </p:nvSpPr>
        <p:spPr>
          <a:xfrm>
            <a:off x="843911" y="2171834"/>
            <a:ext cx="7242419" cy="399917"/>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rgbClr val="00759A"/>
              </a:buClr>
              <a:buSzPts val="2900"/>
              <a:buFont typeface="Arial"/>
              <a:buNone/>
              <a:defRPr sz="2900">
                <a:solidFill>
                  <a:srgbClr val="00759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0" name="Google Shape;110;p39"/>
          <p:cNvPicPr preferRelativeResize="0"/>
          <p:nvPr/>
        </p:nvPicPr>
        <p:blipFill rotWithShape="1">
          <a:blip r:embed="rId2">
            <a:alphaModFix/>
          </a:blip>
          <a:srcRect/>
          <a:stretch/>
        </p:blipFill>
        <p:spPr>
          <a:xfrm>
            <a:off x="7211994" y="236281"/>
            <a:ext cx="1695711" cy="357219"/>
          </a:xfrm>
          <a:prstGeom prst="rect">
            <a:avLst/>
          </a:prstGeom>
          <a:noFill/>
          <a:ln>
            <a:noFill/>
          </a:ln>
        </p:spPr>
      </p:pic>
      <p:pic>
        <p:nvPicPr>
          <p:cNvPr id="111" name="Google Shape;111;p39"/>
          <p:cNvPicPr preferRelativeResize="0"/>
          <p:nvPr/>
        </p:nvPicPr>
        <p:blipFill rotWithShape="1">
          <a:blip r:embed="rId3">
            <a:alphaModFix/>
          </a:blip>
          <a:srcRect/>
          <a:stretch/>
        </p:blipFill>
        <p:spPr>
          <a:xfrm>
            <a:off x="8914486" y="4914000"/>
            <a:ext cx="229515" cy="229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 innholdsdeler">
  <p:cSld name="To innholdsdeler">
    <p:spTree>
      <p:nvGrpSpPr>
        <p:cNvPr id="1" name="Shape 112"/>
        <p:cNvGrpSpPr/>
        <p:nvPr/>
      </p:nvGrpSpPr>
      <p:grpSpPr>
        <a:xfrm>
          <a:off x="0" y="0"/>
          <a:ext cx="0" cy="0"/>
          <a:chOff x="0" y="0"/>
          <a:chExt cx="0" cy="0"/>
        </a:xfrm>
      </p:grpSpPr>
      <p:sp>
        <p:nvSpPr>
          <p:cNvPr id="113" name="Google Shape;113;p40"/>
          <p:cNvSpPr txBox="1">
            <a:spLocks noGrp="1"/>
          </p:cNvSpPr>
          <p:nvPr>
            <p:ph type="title"/>
          </p:nvPr>
        </p:nvSpPr>
        <p:spPr>
          <a:xfrm>
            <a:off x="256549" y="622409"/>
            <a:ext cx="6479966" cy="399917"/>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40"/>
          <p:cNvSpPr txBox="1">
            <a:spLocks noGrp="1"/>
          </p:cNvSpPr>
          <p:nvPr>
            <p:ph type="dt" idx="10"/>
          </p:nvPr>
        </p:nvSpPr>
        <p:spPr>
          <a:xfrm>
            <a:off x="628652" y="4767264"/>
            <a:ext cx="2057400" cy="27384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40"/>
          <p:cNvSpPr txBox="1">
            <a:spLocks noGrp="1"/>
          </p:cNvSpPr>
          <p:nvPr>
            <p:ph type="ftr" idx="11"/>
          </p:nvPr>
        </p:nvSpPr>
        <p:spPr>
          <a:xfrm>
            <a:off x="3028950" y="4767264"/>
            <a:ext cx="3086100" cy="273844"/>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0"/>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
        <p:nvSpPr>
          <p:cNvPr id="117" name="Google Shape;117;p40"/>
          <p:cNvSpPr txBox="1">
            <a:spLocks noGrp="1"/>
          </p:cNvSpPr>
          <p:nvPr>
            <p:ph type="body" idx="1"/>
          </p:nvPr>
        </p:nvSpPr>
        <p:spPr>
          <a:xfrm>
            <a:off x="927628" y="1491938"/>
            <a:ext cx="3302599" cy="3141107"/>
          </a:xfrm>
          <a:prstGeom prst="rect">
            <a:avLst/>
          </a:prstGeom>
          <a:noFill/>
          <a:ln>
            <a:noFill/>
          </a:ln>
        </p:spPr>
        <p:txBody>
          <a:bodyPr spcFirstLastPara="1" wrap="square" lIns="0" tIns="0" rIns="0" bIns="0" anchor="t" anchorCtr="0">
            <a:normAutofit/>
          </a:bodyPr>
          <a:lstStyle>
            <a:lvl1pPr marL="457200" lvl="0" indent="-342900" algn="l">
              <a:lnSpc>
                <a:spcPct val="108000"/>
              </a:lnSpc>
              <a:spcBef>
                <a:spcPts val="0"/>
              </a:spcBef>
              <a:spcAft>
                <a:spcPts val="0"/>
              </a:spcAft>
              <a:buSzPts val="1800"/>
              <a:buChar char="•"/>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8" name="Google Shape;118;p40"/>
          <p:cNvSpPr txBox="1">
            <a:spLocks noGrp="1"/>
          </p:cNvSpPr>
          <p:nvPr>
            <p:ph type="body" idx="2"/>
          </p:nvPr>
        </p:nvSpPr>
        <p:spPr>
          <a:xfrm>
            <a:off x="4913775" y="1491938"/>
            <a:ext cx="3302599" cy="3141107"/>
          </a:xfrm>
          <a:prstGeom prst="rect">
            <a:avLst/>
          </a:prstGeom>
          <a:noFill/>
          <a:ln>
            <a:noFill/>
          </a:ln>
        </p:spPr>
        <p:txBody>
          <a:bodyPr spcFirstLastPara="1" wrap="square" lIns="0" tIns="0" rIns="0" bIns="0" anchor="t" anchorCtr="0">
            <a:normAutofit/>
          </a:bodyPr>
          <a:lstStyle>
            <a:lvl1pPr marL="457200" lvl="0" indent="-342900" algn="l">
              <a:lnSpc>
                <a:spcPct val="108000"/>
              </a:lnSpc>
              <a:spcBef>
                <a:spcPts val="0"/>
              </a:spcBef>
              <a:spcAft>
                <a:spcPts val="0"/>
              </a:spcAft>
              <a:buSzPts val="1800"/>
              <a:buChar char="•"/>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ammenligning">
  <p:cSld name="Sammenligning">
    <p:spTree>
      <p:nvGrpSpPr>
        <p:cNvPr id="1" name="Shape 119"/>
        <p:cNvGrpSpPr/>
        <p:nvPr/>
      </p:nvGrpSpPr>
      <p:grpSpPr>
        <a:xfrm>
          <a:off x="0" y="0"/>
          <a:ext cx="0" cy="0"/>
          <a:chOff x="0" y="0"/>
          <a:chExt cx="0" cy="0"/>
        </a:xfrm>
      </p:grpSpPr>
      <p:sp>
        <p:nvSpPr>
          <p:cNvPr id="120" name="Google Shape;120;p41"/>
          <p:cNvSpPr txBox="1">
            <a:spLocks noGrp="1"/>
          </p:cNvSpPr>
          <p:nvPr>
            <p:ph type="body" idx="1"/>
          </p:nvPr>
        </p:nvSpPr>
        <p:spPr>
          <a:xfrm>
            <a:off x="927628" y="1311786"/>
            <a:ext cx="3302599" cy="184618"/>
          </a:xfrm>
          <a:prstGeom prst="rect">
            <a:avLst/>
          </a:prstGeom>
          <a:noFill/>
          <a:ln>
            <a:noFill/>
          </a:ln>
        </p:spPr>
        <p:txBody>
          <a:bodyPr spcFirstLastPara="1" wrap="square" lIns="0" tIns="0" rIns="0" bIns="0" anchor="b" anchorCtr="0">
            <a:spAutoFit/>
          </a:bodyPr>
          <a:lstStyle>
            <a:lvl1pPr marL="457200" lvl="0" indent="-228600" algn="l">
              <a:lnSpc>
                <a:spcPct val="108000"/>
              </a:lnSpc>
              <a:spcBef>
                <a:spcPts val="0"/>
              </a:spcBef>
              <a:spcAft>
                <a:spcPts val="0"/>
              </a:spcAft>
              <a:buSzPts val="1200"/>
              <a:buNone/>
              <a:defRPr sz="1200" b="1">
                <a:solidFill>
                  <a:schemeClr val="dk2"/>
                </a:solidFill>
              </a:defRPr>
            </a:lvl1pPr>
            <a:lvl2pPr marL="914400" lvl="1" indent="-228600" algn="l">
              <a:lnSpc>
                <a:spcPct val="108000"/>
              </a:lnSpc>
              <a:spcBef>
                <a:spcPts val="450"/>
              </a:spcBef>
              <a:spcAft>
                <a:spcPts val="0"/>
              </a:spcAft>
              <a:buClr>
                <a:schemeClr val="dk1"/>
              </a:buClr>
              <a:buSzPts val="1500"/>
              <a:buNone/>
              <a:defRPr sz="1500" b="1"/>
            </a:lvl2pPr>
            <a:lvl3pPr marL="1371600" lvl="2" indent="-228600" algn="l">
              <a:lnSpc>
                <a:spcPct val="108000"/>
              </a:lnSpc>
              <a:spcBef>
                <a:spcPts val="337"/>
              </a:spcBef>
              <a:spcAft>
                <a:spcPts val="0"/>
              </a:spcAft>
              <a:buClr>
                <a:schemeClr val="dk1"/>
              </a:buClr>
              <a:buSzPts val="1350"/>
              <a:buNone/>
              <a:defRPr sz="1350" b="1"/>
            </a:lvl3pPr>
            <a:lvl4pPr marL="1828800" lvl="3" indent="-228600" algn="l">
              <a:lnSpc>
                <a:spcPct val="108000"/>
              </a:lnSpc>
              <a:spcBef>
                <a:spcPts val="337"/>
              </a:spcBef>
              <a:spcAft>
                <a:spcPts val="0"/>
              </a:spcAft>
              <a:buClr>
                <a:schemeClr val="dk1"/>
              </a:buClr>
              <a:buSzPts val="1200"/>
              <a:buNone/>
              <a:defRPr sz="1200" b="1"/>
            </a:lvl4pPr>
            <a:lvl5pPr marL="2286000" lvl="4" indent="-228600" algn="l">
              <a:lnSpc>
                <a:spcPct val="108000"/>
              </a:lnSpc>
              <a:spcBef>
                <a:spcPts val="337"/>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21" name="Google Shape;121;p41"/>
          <p:cNvSpPr txBox="1">
            <a:spLocks noGrp="1"/>
          </p:cNvSpPr>
          <p:nvPr>
            <p:ph type="body" idx="2"/>
          </p:nvPr>
        </p:nvSpPr>
        <p:spPr>
          <a:xfrm>
            <a:off x="927628" y="1878806"/>
            <a:ext cx="3302599" cy="2763441"/>
          </a:xfrm>
          <a:prstGeom prst="rect">
            <a:avLst/>
          </a:prstGeom>
          <a:noFill/>
          <a:ln>
            <a:noFill/>
          </a:ln>
        </p:spPr>
        <p:txBody>
          <a:bodyPr spcFirstLastPara="1" wrap="square" lIns="0" tIns="0" rIns="0" bIns="0" anchor="t" anchorCtr="0">
            <a:normAutofit/>
          </a:bodyPr>
          <a:lstStyle>
            <a:lvl1pPr marL="457200" lvl="0" indent="-342900" algn="l">
              <a:lnSpc>
                <a:spcPct val="108000"/>
              </a:lnSpc>
              <a:spcBef>
                <a:spcPts val="0"/>
              </a:spcBef>
              <a:spcAft>
                <a:spcPts val="0"/>
              </a:spcAft>
              <a:buSzPts val="1800"/>
              <a:buChar char="•"/>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2" name="Google Shape;122;p41"/>
          <p:cNvSpPr txBox="1">
            <a:spLocks noGrp="1"/>
          </p:cNvSpPr>
          <p:nvPr>
            <p:ph type="dt" idx="10"/>
          </p:nvPr>
        </p:nvSpPr>
        <p:spPr>
          <a:xfrm>
            <a:off x="628652" y="4767264"/>
            <a:ext cx="2057400" cy="27384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41"/>
          <p:cNvSpPr txBox="1">
            <a:spLocks noGrp="1"/>
          </p:cNvSpPr>
          <p:nvPr>
            <p:ph type="ftr" idx="11"/>
          </p:nvPr>
        </p:nvSpPr>
        <p:spPr>
          <a:xfrm>
            <a:off x="3028950" y="4767264"/>
            <a:ext cx="3086100" cy="273844"/>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1"/>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
        <p:nvSpPr>
          <p:cNvPr id="125" name="Google Shape;125;p41"/>
          <p:cNvSpPr txBox="1">
            <a:spLocks noGrp="1"/>
          </p:cNvSpPr>
          <p:nvPr>
            <p:ph type="title"/>
          </p:nvPr>
        </p:nvSpPr>
        <p:spPr>
          <a:xfrm>
            <a:off x="256549" y="622409"/>
            <a:ext cx="6479966" cy="399917"/>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1"/>
          <p:cNvSpPr txBox="1">
            <a:spLocks noGrp="1"/>
          </p:cNvSpPr>
          <p:nvPr>
            <p:ph type="body" idx="3"/>
          </p:nvPr>
        </p:nvSpPr>
        <p:spPr>
          <a:xfrm>
            <a:off x="4913775" y="1878806"/>
            <a:ext cx="3302599" cy="2763441"/>
          </a:xfrm>
          <a:prstGeom prst="rect">
            <a:avLst/>
          </a:prstGeom>
          <a:noFill/>
          <a:ln>
            <a:noFill/>
          </a:ln>
        </p:spPr>
        <p:txBody>
          <a:bodyPr spcFirstLastPara="1" wrap="square" lIns="0" tIns="0" rIns="0" bIns="0" anchor="t" anchorCtr="0">
            <a:normAutofit/>
          </a:bodyPr>
          <a:lstStyle>
            <a:lvl1pPr marL="457200" lvl="0" indent="-342900" algn="l">
              <a:lnSpc>
                <a:spcPct val="108000"/>
              </a:lnSpc>
              <a:spcBef>
                <a:spcPts val="0"/>
              </a:spcBef>
              <a:spcAft>
                <a:spcPts val="0"/>
              </a:spcAft>
              <a:buSzPts val="1800"/>
              <a:buChar char="•"/>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7" name="Google Shape;127;p41"/>
          <p:cNvSpPr txBox="1">
            <a:spLocks noGrp="1"/>
          </p:cNvSpPr>
          <p:nvPr>
            <p:ph type="body" idx="4"/>
          </p:nvPr>
        </p:nvSpPr>
        <p:spPr>
          <a:xfrm>
            <a:off x="4913775" y="1311786"/>
            <a:ext cx="3302599" cy="184618"/>
          </a:xfrm>
          <a:prstGeom prst="rect">
            <a:avLst/>
          </a:prstGeom>
          <a:noFill/>
          <a:ln>
            <a:noFill/>
          </a:ln>
        </p:spPr>
        <p:txBody>
          <a:bodyPr spcFirstLastPara="1" wrap="square" lIns="0" tIns="0" rIns="0" bIns="0" anchor="b" anchorCtr="0">
            <a:spAutoFit/>
          </a:bodyPr>
          <a:lstStyle>
            <a:lvl1pPr marL="457200" lvl="0" indent="-228600" algn="l">
              <a:lnSpc>
                <a:spcPct val="108000"/>
              </a:lnSpc>
              <a:spcBef>
                <a:spcPts val="0"/>
              </a:spcBef>
              <a:spcAft>
                <a:spcPts val="0"/>
              </a:spcAft>
              <a:buSzPts val="1200"/>
              <a:buNone/>
              <a:defRPr sz="1200" b="1">
                <a:solidFill>
                  <a:schemeClr val="dk2"/>
                </a:solidFill>
              </a:defRPr>
            </a:lvl1pPr>
            <a:lvl2pPr marL="914400" lvl="1" indent="-228600" algn="l">
              <a:lnSpc>
                <a:spcPct val="108000"/>
              </a:lnSpc>
              <a:spcBef>
                <a:spcPts val="450"/>
              </a:spcBef>
              <a:spcAft>
                <a:spcPts val="0"/>
              </a:spcAft>
              <a:buClr>
                <a:schemeClr val="dk1"/>
              </a:buClr>
              <a:buSzPts val="1500"/>
              <a:buNone/>
              <a:defRPr sz="1500" b="1"/>
            </a:lvl2pPr>
            <a:lvl3pPr marL="1371600" lvl="2" indent="-228600" algn="l">
              <a:lnSpc>
                <a:spcPct val="108000"/>
              </a:lnSpc>
              <a:spcBef>
                <a:spcPts val="337"/>
              </a:spcBef>
              <a:spcAft>
                <a:spcPts val="0"/>
              </a:spcAft>
              <a:buClr>
                <a:schemeClr val="dk1"/>
              </a:buClr>
              <a:buSzPts val="1350"/>
              <a:buNone/>
              <a:defRPr sz="1350" b="1"/>
            </a:lvl3pPr>
            <a:lvl4pPr marL="1828800" lvl="3" indent="-228600" algn="l">
              <a:lnSpc>
                <a:spcPct val="108000"/>
              </a:lnSpc>
              <a:spcBef>
                <a:spcPts val="337"/>
              </a:spcBef>
              <a:spcAft>
                <a:spcPts val="0"/>
              </a:spcAft>
              <a:buClr>
                <a:schemeClr val="dk1"/>
              </a:buClr>
              <a:buSzPts val="1200"/>
              <a:buNone/>
              <a:defRPr sz="1200" b="1"/>
            </a:lvl4pPr>
            <a:lvl5pPr marL="2286000" lvl="4" indent="-228600" algn="l">
              <a:lnSpc>
                <a:spcPct val="108000"/>
              </a:lnSpc>
              <a:spcBef>
                <a:spcPts val="337"/>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tel, tekst og bilde">
  <p:cSld name="Tittel, tekst og bilde">
    <p:spTree>
      <p:nvGrpSpPr>
        <p:cNvPr id="1" name="Shape 128"/>
        <p:cNvGrpSpPr/>
        <p:nvPr/>
      </p:nvGrpSpPr>
      <p:grpSpPr>
        <a:xfrm>
          <a:off x="0" y="0"/>
          <a:ext cx="0" cy="0"/>
          <a:chOff x="0" y="0"/>
          <a:chExt cx="0" cy="0"/>
        </a:xfrm>
      </p:grpSpPr>
      <p:sp>
        <p:nvSpPr>
          <p:cNvPr id="129" name="Google Shape;129;p42"/>
          <p:cNvSpPr txBox="1">
            <a:spLocks noGrp="1"/>
          </p:cNvSpPr>
          <p:nvPr>
            <p:ph type="body" idx="1"/>
          </p:nvPr>
        </p:nvSpPr>
        <p:spPr>
          <a:xfrm>
            <a:off x="927628" y="1311786"/>
            <a:ext cx="3302599" cy="184618"/>
          </a:xfrm>
          <a:prstGeom prst="rect">
            <a:avLst/>
          </a:prstGeom>
          <a:noFill/>
          <a:ln>
            <a:noFill/>
          </a:ln>
        </p:spPr>
        <p:txBody>
          <a:bodyPr spcFirstLastPara="1" wrap="square" lIns="0" tIns="0" rIns="0" bIns="0" anchor="b" anchorCtr="0">
            <a:spAutoFit/>
          </a:bodyPr>
          <a:lstStyle>
            <a:lvl1pPr marL="457200" lvl="0" indent="-228600" algn="l">
              <a:lnSpc>
                <a:spcPct val="108000"/>
              </a:lnSpc>
              <a:spcBef>
                <a:spcPts val="0"/>
              </a:spcBef>
              <a:spcAft>
                <a:spcPts val="0"/>
              </a:spcAft>
              <a:buSzPts val="1200"/>
              <a:buNone/>
              <a:defRPr sz="1200" b="1">
                <a:solidFill>
                  <a:schemeClr val="dk2"/>
                </a:solidFill>
              </a:defRPr>
            </a:lvl1pPr>
            <a:lvl2pPr marL="914400" lvl="1" indent="-228600" algn="l">
              <a:lnSpc>
                <a:spcPct val="108000"/>
              </a:lnSpc>
              <a:spcBef>
                <a:spcPts val="450"/>
              </a:spcBef>
              <a:spcAft>
                <a:spcPts val="0"/>
              </a:spcAft>
              <a:buClr>
                <a:schemeClr val="dk1"/>
              </a:buClr>
              <a:buSzPts val="1500"/>
              <a:buNone/>
              <a:defRPr sz="1500" b="1"/>
            </a:lvl2pPr>
            <a:lvl3pPr marL="1371600" lvl="2" indent="-228600" algn="l">
              <a:lnSpc>
                <a:spcPct val="108000"/>
              </a:lnSpc>
              <a:spcBef>
                <a:spcPts val="337"/>
              </a:spcBef>
              <a:spcAft>
                <a:spcPts val="0"/>
              </a:spcAft>
              <a:buClr>
                <a:schemeClr val="dk1"/>
              </a:buClr>
              <a:buSzPts val="1350"/>
              <a:buNone/>
              <a:defRPr sz="1350" b="1"/>
            </a:lvl3pPr>
            <a:lvl4pPr marL="1828800" lvl="3" indent="-228600" algn="l">
              <a:lnSpc>
                <a:spcPct val="108000"/>
              </a:lnSpc>
              <a:spcBef>
                <a:spcPts val="337"/>
              </a:spcBef>
              <a:spcAft>
                <a:spcPts val="0"/>
              </a:spcAft>
              <a:buClr>
                <a:schemeClr val="dk1"/>
              </a:buClr>
              <a:buSzPts val="1200"/>
              <a:buNone/>
              <a:defRPr sz="1200" b="1"/>
            </a:lvl4pPr>
            <a:lvl5pPr marL="2286000" lvl="4" indent="-228600" algn="l">
              <a:lnSpc>
                <a:spcPct val="108000"/>
              </a:lnSpc>
              <a:spcBef>
                <a:spcPts val="337"/>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30" name="Google Shape;130;p42"/>
          <p:cNvSpPr txBox="1">
            <a:spLocks noGrp="1"/>
          </p:cNvSpPr>
          <p:nvPr>
            <p:ph type="body" idx="2"/>
          </p:nvPr>
        </p:nvSpPr>
        <p:spPr>
          <a:xfrm>
            <a:off x="927628" y="1878806"/>
            <a:ext cx="3302599" cy="2763441"/>
          </a:xfrm>
          <a:prstGeom prst="rect">
            <a:avLst/>
          </a:prstGeom>
          <a:noFill/>
          <a:ln>
            <a:noFill/>
          </a:ln>
        </p:spPr>
        <p:txBody>
          <a:bodyPr spcFirstLastPara="1" wrap="square" lIns="0" tIns="0" rIns="0" bIns="0" anchor="t" anchorCtr="0">
            <a:normAutofit/>
          </a:bodyPr>
          <a:lstStyle>
            <a:lvl1pPr marL="457200" lvl="0" indent="-342900" algn="l">
              <a:lnSpc>
                <a:spcPct val="108000"/>
              </a:lnSpc>
              <a:spcBef>
                <a:spcPts val="0"/>
              </a:spcBef>
              <a:spcAft>
                <a:spcPts val="0"/>
              </a:spcAft>
              <a:buSzPts val="1800"/>
              <a:buChar char="•"/>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1" name="Google Shape;131;p42"/>
          <p:cNvSpPr txBox="1">
            <a:spLocks noGrp="1"/>
          </p:cNvSpPr>
          <p:nvPr>
            <p:ph type="dt" idx="10"/>
          </p:nvPr>
        </p:nvSpPr>
        <p:spPr>
          <a:xfrm>
            <a:off x="628652" y="4767264"/>
            <a:ext cx="2057400" cy="27384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2"/>
          <p:cNvSpPr txBox="1">
            <a:spLocks noGrp="1"/>
          </p:cNvSpPr>
          <p:nvPr>
            <p:ph type="ftr" idx="11"/>
          </p:nvPr>
        </p:nvSpPr>
        <p:spPr>
          <a:xfrm>
            <a:off x="3028950" y="4767264"/>
            <a:ext cx="3086100" cy="273844"/>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42"/>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
        <p:nvSpPr>
          <p:cNvPr id="134" name="Google Shape;134;p42"/>
          <p:cNvSpPr>
            <a:spLocks noGrp="1"/>
          </p:cNvSpPr>
          <p:nvPr>
            <p:ph type="pic" idx="3"/>
          </p:nvPr>
        </p:nvSpPr>
        <p:spPr>
          <a:xfrm>
            <a:off x="4885291" y="1363671"/>
            <a:ext cx="4258710" cy="2686836"/>
          </a:xfrm>
          <a:prstGeom prst="rect">
            <a:avLst/>
          </a:prstGeom>
          <a:noFill/>
          <a:ln>
            <a:noFill/>
          </a:ln>
        </p:spPr>
      </p:sp>
      <p:sp>
        <p:nvSpPr>
          <p:cNvPr id="135" name="Google Shape;135;p42"/>
          <p:cNvSpPr txBox="1">
            <a:spLocks noGrp="1"/>
          </p:cNvSpPr>
          <p:nvPr>
            <p:ph type="title"/>
          </p:nvPr>
        </p:nvSpPr>
        <p:spPr>
          <a:xfrm>
            <a:off x="256549" y="622409"/>
            <a:ext cx="6479966" cy="399917"/>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itat">
  <p:cSld name="Sitat">
    <p:bg>
      <p:bgPr>
        <a:solidFill>
          <a:srgbClr val="3095B4"/>
        </a:solidFill>
        <a:effectLst/>
      </p:bgPr>
    </p:bg>
    <p:spTree>
      <p:nvGrpSpPr>
        <p:cNvPr id="1" name="Shape 136"/>
        <p:cNvGrpSpPr/>
        <p:nvPr/>
      </p:nvGrpSpPr>
      <p:grpSpPr>
        <a:xfrm>
          <a:off x="0" y="0"/>
          <a:ext cx="0" cy="0"/>
          <a:chOff x="0" y="0"/>
          <a:chExt cx="0" cy="0"/>
        </a:xfrm>
      </p:grpSpPr>
      <p:sp>
        <p:nvSpPr>
          <p:cNvPr id="137" name="Google Shape;137;p43"/>
          <p:cNvSpPr txBox="1">
            <a:spLocks noGrp="1"/>
          </p:cNvSpPr>
          <p:nvPr>
            <p:ph type="body" idx="1"/>
          </p:nvPr>
        </p:nvSpPr>
        <p:spPr>
          <a:xfrm>
            <a:off x="1978127" y="2136578"/>
            <a:ext cx="5140398" cy="635334"/>
          </a:xfrm>
          <a:prstGeom prst="rect">
            <a:avLst/>
          </a:prstGeom>
          <a:blipFill rotWithShape="1">
            <a:blip r:embed="rId2">
              <a:alphaModFix/>
            </a:blip>
            <a:tile tx="0" ty="-88900" sx="37000" sy="37000" flip="none" algn="br"/>
          </a:blipFill>
          <a:ln>
            <a:noFill/>
          </a:ln>
        </p:spPr>
        <p:txBody>
          <a:bodyPr spcFirstLastPara="1" wrap="square" lIns="0" tIns="0" rIns="252000" bIns="252000" anchor="t" anchorCtr="0">
            <a:spAutoFit/>
          </a:bodyPr>
          <a:lstStyle>
            <a:lvl1pPr marL="457200" lvl="0" indent="-228600" algn="l">
              <a:lnSpc>
                <a:spcPct val="100000"/>
              </a:lnSpc>
              <a:spcBef>
                <a:spcPts val="0"/>
              </a:spcBef>
              <a:spcAft>
                <a:spcPts val="0"/>
              </a:spcAft>
              <a:buSzPts val="2475"/>
              <a:buNone/>
              <a:defRPr sz="2475" b="1">
                <a:solidFill>
                  <a:schemeClr val="lt1"/>
                </a:solidFill>
              </a:defRPr>
            </a:lvl1pPr>
            <a:lvl2pPr marL="914400" lvl="1" indent="-342900" algn="l">
              <a:lnSpc>
                <a:spcPct val="108000"/>
              </a:lnSpc>
              <a:spcBef>
                <a:spcPts val="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38" name="Google Shape;138;p43"/>
          <p:cNvPicPr preferRelativeResize="0"/>
          <p:nvPr/>
        </p:nvPicPr>
        <p:blipFill rotWithShape="1">
          <a:blip r:embed="rId3">
            <a:alphaModFix/>
          </a:blip>
          <a:srcRect/>
          <a:stretch/>
        </p:blipFill>
        <p:spPr>
          <a:xfrm>
            <a:off x="7211994" y="236281"/>
            <a:ext cx="1695711" cy="357219"/>
          </a:xfrm>
          <a:prstGeom prst="rect">
            <a:avLst/>
          </a:prstGeom>
          <a:noFill/>
          <a:ln>
            <a:noFill/>
          </a:ln>
        </p:spPr>
      </p:pic>
      <p:pic>
        <p:nvPicPr>
          <p:cNvPr id="139" name="Google Shape;139;p43"/>
          <p:cNvPicPr preferRelativeResize="0"/>
          <p:nvPr/>
        </p:nvPicPr>
        <p:blipFill rotWithShape="1">
          <a:blip r:embed="rId4">
            <a:alphaModFix/>
          </a:blip>
          <a:srcRect/>
          <a:stretch/>
        </p:blipFill>
        <p:spPr>
          <a:xfrm rot="10800000">
            <a:off x="1743182" y="1971247"/>
            <a:ext cx="229515" cy="229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Utfallende bilde med tekst">
  <p:cSld name="Utfallende bilde med tekst">
    <p:bg>
      <p:bgPr>
        <a:solidFill>
          <a:srgbClr val="00759A"/>
        </a:solidFill>
        <a:effectLst/>
      </p:bgPr>
    </p:bg>
    <p:spTree>
      <p:nvGrpSpPr>
        <p:cNvPr id="1" name="Shape 140"/>
        <p:cNvGrpSpPr/>
        <p:nvPr/>
      </p:nvGrpSpPr>
      <p:grpSpPr>
        <a:xfrm>
          <a:off x="0" y="0"/>
          <a:ext cx="0" cy="0"/>
          <a:chOff x="0" y="0"/>
          <a:chExt cx="0" cy="0"/>
        </a:xfrm>
      </p:grpSpPr>
      <p:sp>
        <p:nvSpPr>
          <p:cNvPr id="141" name="Google Shape;141;p44"/>
          <p:cNvSpPr>
            <a:spLocks noGrp="1"/>
          </p:cNvSpPr>
          <p:nvPr>
            <p:ph type="pic" idx="2"/>
          </p:nvPr>
        </p:nvSpPr>
        <p:spPr>
          <a:xfrm>
            <a:off x="0" y="0"/>
            <a:ext cx="9143999" cy="5143500"/>
          </a:xfrm>
          <a:prstGeom prst="rect">
            <a:avLst/>
          </a:prstGeom>
          <a:solidFill>
            <a:srgbClr val="D8D8D8"/>
          </a:solidFill>
          <a:ln>
            <a:noFill/>
          </a:ln>
        </p:spPr>
      </p:sp>
      <p:sp>
        <p:nvSpPr>
          <p:cNvPr id="142" name="Google Shape;142;p44"/>
          <p:cNvSpPr txBox="1">
            <a:spLocks noGrp="1"/>
          </p:cNvSpPr>
          <p:nvPr>
            <p:ph type="body" idx="1"/>
          </p:nvPr>
        </p:nvSpPr>
        <p:spPr>
          <a:xfrm>
            <a:off x="728711" y="2311838"/>
            <a:ext cx="3543531" cy="878086"/>
          </a:xfrm>
          <a:prstGeom prst="rect">
            <a:avLst/>
          </a:prstGeom>
          <a:noFill/>
          <a:ln>
            <a:noFill/>
          </a:ln>
        </p:spPr>
        <p:txBody>
          <a:bodyPr spcFirstLastPara="1" wrap="square" lIns="0" tIns="0" rIns="0" bIns="0" anchor="t" anchorCtr="0">
            <a:noAutofit/>
          </a:bodyPr>
          <a:lstStyle>
            <a:lvl1pPr marL="457200" lvl="0" indent="-228600" algn="l">
              <a:lnSpc>
                <a:spcPct val="108000"/>
              </a:lnSpc>
              <a:spcBef>
                <a:spcPts val="0"/>
              </a:spcBef>
              <a:spcAft>
                <a:spcPts val="0"/>
              </a:spcAft>
              <a:buSzPts val="1500"/>
              <a:buNone/>
              <a:defRPr b="1">
                <a:solidFill>
                  <a:schemeClr val="dk2"/>
                </a:solidFill>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3" name="Google Shape;143;p44"/>
          <p:cNvSpPr txBox="1">
            <a:spLocks noGrp="1"/>
          </p:cNvSpPr>
          <p:nvPr>
            <p:ph type="body" idx="3"/>
          </p:nvPr>
        </p:nvSpPr>
        <p:spPr>
          <a:xfrm>
            <a:off x="7211994" y="236282"/>
            <a:ext cx="1695600" cy="357219"/>
          </a:xfrm>
          <a:prstGeom prst="rect">
            <a:avLst/>
          </a:prstGeom>
          <a:blipFill rotWithShape="1">
            <a:blip r:embed="rId2">
              <a:alphaModFix/>
            </a:blip>
            <a:stretch>
              <a:fillRect/>
            </a:stretch>
          </a:blipFill>
          <a:ln>
            <a:noFill/>
          </a:ln>
        </p:spPr>
        <p:txBody>
          <a:bodyPr spcFirstLastPara="1" wrap="square" lIns="0" tIns="0" rIns="0" bIns="0" anchor="t" anchorCtr="0">
            <a:normAutofit/>
          </a:bodyPr>
          <a:lstStyle>
            <a:lvl1pPr marL="457200" lvl="0" indent="-228600" algn="l">
              <a:lnSpc>
                <a:spcPct val="0"/>
              </a:lnSpc>
              <a:spcBef>
                <a:spcPts val="0"/>
              </a:spcBef>
              <a:spcAft>
                <a:spcPts val="0"/>
              </a:spcAft>
              <a:buSzPts val="100"/>
              <a:buNone/>
              <a:defRPr sz="100">
                <a:solidFill>
                  <a:schemeClr val="lt1"/>
                </a:solidFill>
              </a:defRPr>
            </a:lvl1pPr>
            <a:lvl2pPr marL="914400" lvl="1" indent="-234950" algn="l">
              <a:lnSpc>
                <a:spcPct val="108000"/>
              </a:lnSpc>
              <a:spcBef>
                <a:spcPts val="0"/>
              </a:spcBef>
              <a:spcAft>
                <a:spcPts val="0"/>
              </a:spcAft>
              <a:buClr>
                <a:srgbClr val="000000"/>
              </a:buClr>
              <a:buSzPts val="100"/>
              <a:buChar char="-"/>
              <a:defRPr sz="100">
                <a:solidFill>
                  <a:srgbClr val="000000"/>
                </a:solidFill>
              </a:defRPr>
            </a:lvl2pPr>
            <a:lvl3pPr marL="1371600" lvl="2" indent="-234950" algn="l">
              <a:lnSpc>
                <a:spcPct val="108000"/>
              </a:lnSpc>
              <a:spcBef>
                <a:spcPts val="337"/>
              </a:spcBef>
              <a:spcAft>
                <a:spcPts val="0"/>
              </a:spcAft>
              <a:buClr>
                <a:srgbClr val="000000"/>
              </a:buClr>
              <a:buSzPts val="100"/>
              <a:buChar char="-"/>
              <a:defRPr sz="100">
                <a:solidFill>
                  <a:srgbClr val="000000"/>
                </a:solidFill>
              </a:defRPr>
            </a:lvl3pPr>
            <a:lvl4pPr marL="1828800" lvl="3" indent="-234950" algn="l">
              <a:lnSpc>
                <a:spcPct val="108000"/>
              </a:lnSpc>
              <a:spcBef>
                <a:spcPts val="337"/>
              </a:spcBef>
              <a:spcAft>
                <a:spcPts val="0"/>
              </a:spcAft>
              <a:buClr>
                <a:srgbClr val="000000"/>
              </a:buClr>
              <a:buSzPts val="100"/>
              <a:buChar char="-"/>
              <a:defRPr sz="100">
                <a:solidFill>
                  <a:srgbClr val="000000"/>
                </a:solidFill>
              </a:defRPr>
            </a:lvl4pPr>
            <a:lvl5pPr marL="2286000" lvl="4" indent="-234950" algn="l">
              <a:lnSpc>
                <a:spcPct val="108000"/>
              </a:lnSpc>
              <a:spcBef>
                <a:spcPts val="337"/>
              </a:spcBef>
              <a:spcAft>
                <a:spcPts val="0"/>
              </a:spcAft>
              <a:buClr>
                <a:srgbClr val="000000"/>
              </a:buClr>
              <a:buSzPts val="100"/>
              <a:buChar char="-"/>
              <a:defRPr sz="100">
                <a:solidFill>
                  <a:srgbClr val="000000"/>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kside">
  <p:cSld name="Bakside">
    <p:bg>
      <p:bgPr>
        <a:solidFill>
          <a:srgbClr val="3095B4"/>
        </a:solidFill>
        <a:effectLst/>
      </p:bgPr>
    </p:bg>
    <p:spTree>
      <p:nvGrpSpPr>
        <p:cNvPr id="1" name="Shape 144"/>
        <p:cNvGrpSpPr/>
        <p:nvPr/>
      </p:nvGrpSpPr>
      <p:grpSpPr>
        <a:xfrm>
          <a:off x="0" y="0"/>
          <a:ext cx="0" cy="0"/>
          <a:chOff x="0" y="0"/>
          <a:chExt cx="0" cy="0"/>
        </a:xfrm>
      </p:grpSpPr>
      <p:pic>
        <p:nvPicPr>
          <p:cNvPr id="145" name="Google Shape;145;p45"/>
          <p:cNvPicPr preferRelativeResize="0"/>
          <p:nvPr/>
        </p:nvPicPr>
        <p:blipFill rotWithShape="1">
          <a:blip r:embed="rId2">
            <a:alphaModFix/>
          </a:blip>
          <a:srcRect/>
          <a:stretch/>
        </p:blipFill>
        <p:spPr>
          <a:xfrm>
            <a:off x="7211994" y="236281"/>
            <a:ext cx="1695711" cy="357219"/>
          </a:xfrm>
          <a:prstGeom prst="rect">
            <a:avLst/>
          </a:prstGeom>
          <a:noFill/>
          <a:ln>
            <a:noFill/>
          </a:ln>
        </p:spPr>
      </p:pic>
      <p:pic>
        <p:nvPicPr>
          <p:cNvPr id="146" name="Google Shape;146;p45"/>
          <p:cNvPicPr preferRelativeResize="0"/>
          <p:nvPr/>
        </p:nvPicPr>
        <p:blipFill rotWithShape="1">
          <a:blip r:embed="rId3">
            <a:alphaModFix/>
          </a:blip>
          <a:srcRect/>
          <a:stretch/>
        </p:blipFill>
        <p:spPr>
          <a:xfrm>
            <a:off x="8678191" y="4668884"/>
            <a:ext cx="229515" cy="229500"/>
          </a:xfrm>
          <a:prstGeom prst="rect">
            <a:avLst/>
          </a:prstGeom>
          <a:noFill/>
          <a:ln>
            <a:noFill/>
          </a:ln>
        </p:spPr>
      </p:pic>
      <p:sp>
        <p:nvSpPr>
          <p:cNvPr id="147" name="Google Shape;147;p45"/>
          <p:cNvSpPr txBox="1"/>
          <p:nvPr/>
        </p:nvSpPr>
        <p:spPr>
          <a:xfrm>
            <a:off x="6635604" y="4749167"/>
            <a:ext cx="1695710" cy="16959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no-NO" sz="1102" b="1">
                <a:solidFill>
                  <a:schemeClr val="lt1"/>
                </a:solidFill>
                <a:latin typeface="Arial"/>
                <a:ea typeface="Arial"/>
                <a:cs typeface="Arial"/>
                <a:sym typeface="Arial"/>
              </a:rPr>
              <a:t>norskindustri.no</a:t>
            </a:r>
            <a:endParaRPr/>
          </a:p>
        </p:txBody>
      </p:sp>
      <p:sp>
        <p:nvSpPr>
          <p:cNvPr id="148" name="Google Shape;148;p45"/>
          <p:cNvSpPr txBox="1">
            <a:spLocks noGrp="1"/>
          </p:cNvSpPr>
          <p:nvPr>
            <p:ph type="title"/>
          </p:nvPr>
        </p:nvSpPr>
        <p:spPr>
          <a:xfrm>
            <a:off x="843911" y="2501996"/>
            <a:ext cx="7242419" cy="290849"/>
          </a:xfrm>
          <a:prstGeom prst="rect">
            <a:avLst/>
          </a:prstGeom>
          <a:noFill/>
          <a:ln>
            <a:noFill/>
          </a:ln>
        </p:spPr>
        <p:txBody>
          <a:bodyPr spcFirstLastPara="1" wrap="square" lIns="0" tIns="0" rIns="0" bIns="0" anchor="ctr" anchorCtr="0">
            <a:spAutoFit/>
          </a:bodyPr>
          <a:lstStyle>
            <a:lvl1pPr lvl="0" algn="ctr">
              <a:lnSpc>
                <a:spcPct val="90000"/>
              </a:lnSpc>
              <a:spcBef>
                <a:spcPts val="0"/>
              </a:spcBef>
              <a:spcAft>
                <a:spcPts val="0"/>
              </a:spcAft>
              <a:buClr>
                <a:schemeClr val="lt1"/>
              </a:buClr>
              <a:buSzPts val="2100"/>
              <a:buFont typeface="Arial"/>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re tittel">
  <p:cSld name="Bare tittel">
    <p:spTree>
      <p:nvGrpSpPr>
        <p:cNvPr id="1" name="Shape 149"/>
        <p:cNvGrpSpPr/>
        <p:nvPr/>
      </p:nvGrpSpPr>
      <p:grpSpPr>
        <a:xfrm>
          <a:off x="0" y="0"/>
          <a:ext cx="0" cy="0"/>
          <a:chOff x="0" y="0"/>
          <a:chExt cx="0" cy="0"/>
        </a:xfrm>
      </p:grpSpPr>
      <p:sp>
        <p:nvSpPr>
          <p:cNvPr id="150" name="Google Shape;150;p46"/>
          <p:cNvSpPr txBox="1">
            <a:spLocks noGrp="1"/>
          </p:cNvSpPr>
          <p:nvPr>
            <p:ph type="title"/>
          </p:nvPr>
        </p:nvSpPr>
        <p:spPr>
          <a:xfrm>
            <a:off x="256549" y="622409"/>
            <a:ext cx="6479966" cy="399917"/>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6"/>
          <p:cNvSpPr txBox="1">
            <a:spLocks noGrp="1"/>
          </p:cNvSpPr>
          <p:nvPr>
            <p:ph type="dt" idx="10"/>
          </p:nvPr>
        </p:nvSpPr>
        <p:spPr>
          <a:xfrm>
            <a:off x="628652" y="4767264"/>
            <a:ext cx="2057400" cy="27384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46"/>
          <p:cNvSpPr txBox="1">
            <a:spLocks noGrp="1"/>
          </p:cNvSpPr>
          <p:nvPr>
            <p:ph type="ftr" idx="11"/>
          </p:nvPr>
        </p:nvSpPr>
        <p:spPr>
          <a:xfrm>
            <a:off x="3028950" y="4767264"/>
            <a:ext cx="3086100" cy="273844"/>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6"/>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154"/>
        <p:cNvGrpSpPr/>
        <p:nvPr/>
      </p:nvGrpSpPr>
      <p:grpSpPr>
        <a:xfrm>
          <a:off x="0" y="0"/>
          <a:ext cx="0" cy="0"/>
          <a:chOff x="0" y="0"/>
          <a:chExt cx="0" cy="0"/>
        </a:xfrm>
      </p:grpSpPr>
      <p:sp>
        <p:nvSpPr>
          <p:cNvPr id="155" name="Google Shape;155;p47"/>
          <p:cNvSpPr txBox="1">
            <a:spLocks noGrp="1"/>
          </p:cNvSpPr>
          <p:nvPr>
            <p:ph type="title"/>
          </p:nvPr>
        </p:nvSpPr>
        <p:spPr>
          <a:xfrm>
            <a:off x="521494" y="608421"/>
            <a:ext cx="8101013" cy="394723"/>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56" name="Google Shape;156;p47"/>
          <p:cNvCxnSpPr/>
          <p:nvPr/>
        </p:nvCxnSpPr>
        <p:spPr>
          <a:xfrm>
            <a:off x="0" y="4910022"/>
            <a:ext cx="9144000" cy="0"/>
          </a:xfrm>
          <a:prstGeom prst="straightConnector1">
            <a:avLst/>
          </a:prstGeom>
          <a:noFill/>
          <a:ln w="9525" cap="flat" cmpd="sng">
            <a:solidFill>
              <a:srgbClr val="7C8F98"/>
            </a:solidFill>
            <a:prstDash val="solid"/>
            <a:miter lim="800000"/>
            <a:headEnd type="none" w="sm" len="sm"/>
            <a:tailEnd type="none" w="sm" len="sm"/>
          </a:ln>
        </p:spPr>
      </p:cxnSp>
      <p:sp>
        <p:nvSpPr>
          <p:cNvPr id="157" name="Google Shape;157;p47"/>
          <p:cNvSpPr txBox="1">
            <a:spLocks noGrp="1"/>
          </p:cNvSpPr>
          <p:nvPr>
            <p:ph type="sldNum" idx="12"/>
          </p:nvPr>
        </p:nvSpPr>
        <p:spPr>
          <a:xfrm>
            <a:off x="521493" y="4947141"/>
            <a:ext cx="183945" cy="163219"/>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r>
              <a:rPr lang="no-NO"/>
              <a:t>  |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59"/>
        <p:cNvGrpSpPr/>
        <p:nvPr/>
      </p:nvGrpSpPr>
      <p:grpSpPr>
        <a:xfrm>
          <a:off x="0" y="0"/>
          <a:ext cx="0" cy="0"/>
          <a:chOff x="0" y="0"/>
          <a:chExt cx="0" cy="0"/>
        </a:xfrm>
      </p:grpSpPr>
      <p:sp>
        <p:nvSpPr>
          <p:cNvPr id="60" name="Google Shape;60;p30"/>
          <p:cNvSpPr txBox="1">
            <a:spLocks noGrp="1"/>
          </p:cNvSpPr>
          <p:nvPr>
            <p:ph type="dt" idx="10"/>
          </p:nvPr>
        </p:nvSpPr>
        <p:spPr>
          <a:xfrm>
            <a:off x="628652" y="4767264"/>
            <a:ext cx="2057400" cy="27384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0"/>
          <p:cNvSpPr txBox="1">
            <a:spLocks noGrp="1"/>
          </p:cNvSpPr>
          <p:nvPr>
            <p:ph type="ftr" idx="11"/>
          </p:nvPr>
        </p:nvSpPr>
        <p:spPr>
          <a:xfrm>
            <a:off x="3028950" y="4767264"/>
            <a:ext cx="3086100" cy="273844"/>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0"/>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63"/>
        <p:cNvGrpSpPr/>
        <p:nvPr/>
      </p:nvGrpSpPr>
      <p:grpSpPr>
        <a:xfrm>
          <a:off x="0" y="0"/>
          <a:ext cx="0" cy="0"/>
          <a:chOff x="0" y="0"/>
          <a:chExt cx="0" cy="0"/>
        </a:xfrm>
      </p:grpSpPr>
      <p:sp>
        <p:nvSpPr>
          <p:cNvPr id="64" name="Google Shape;64;p31"/>
          <p:cNvSpPr txBox="1">
            <a:spLocks noGrp="1"/>
          </p:cNvSpPr>
          <p:nvPr>
            <p:ph type="title"/>
          </p:nvPr>
        </p:nvSpPr>
        <p:spPr>
          <a:xfrm>
            <a:off x="256549" y="622409"/>
            <a:ext cx="6479966" cy="399917"/>
          </a:xfrm>
          <a:prstGeom prst="rect">
            <a:avLst/>
          </a:prstGeom>
          <a:noFill/>
          <a:ln>
            <a:noFill/>
          </a:ln>
        </p:spPr>
        <p:txBody>
          <a:bodyPr spcFirstLastPara="1" wrap="square" lIns="0" tIns="0" rIns="0" bIns="0" anchor="ctr" anchorCtr="0">
            <a:spAutoFit/>
          </a:bodyPr>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1"/>
          <p:cNvSpPr txBox="1">
            <a:spLocks noGrp="1"/>
          </p:cNvSpPr>
          <p:nvPr>
            <p:ph type="body" idx="1"/>
          </p:nvPr>
        </p:nvSpPr>
        <p:spPr>
          <a:xfrm>
            <a:off x="927628" y="1491617"/>
            <a:ext cx="7288747" cy="3141107"/>
          </a:xfrm>
          <a:prstGeom prst="rect">
            <a:avLst/>
          </a:prstGeom>
          <a:noFill/>
          <a:ln>
            <a:noFill/>
          </a:ln>
        </p:spPr>
        <p:txBody>
          <a:bodyPr spcFirstLastPara="1" wrap="square" lIns="0" tIns="0" rIns="0" bIns="0" anchor="t" anchorCtr="0">
            <a:normAutofit/>
          </a:bodyPr>
          <a:lstStyle>
            <a:lvl1pPr marL="457200" lvl="0" indent="-342900" algn="l">
              <a:lnSpc>
                <a:spcPct val="108000"/>
              </a:lnSpc>
              <a:spcBef>
                <a:spcPts val="0"/>
              </a:spcBef>
              <a:spcAft>
                <a:spcPts val="0"/>
              </a:spcAft>
              <a:buSzPts val="1800"/>
              <a:buChar char="•"/>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1"/>
          <p:cNvSpPr txBox="1">
            <a:spLocks noGrp="1"/>
          </p:cNvSpPr>
          <p:nvPr>
            <p:ph type="dt" idx="10"/>
          </p:nvPr>
        </p:nvSpPr>
        <p:spPr>
          <a:xfrm>
            <a:off x="628652" y="4767264"/>
            <a:ext cx="2057400" cy="273844"/>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ftr" idx="11"/>
          </p:nvPr>
        </p:nvSpPr>
        <p:spPr>
          <a:xfrm>
            <a:off x="3028950" y="4767264"/>
            <a:ext cx="3086100" cy="273844"/>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1"/>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tellysbilde">
  <p:cSld name="Tittellysbilde">
    <p:bg>
      <p:bgPr>
        <a:solidFill>
          <a:srgbClr val="00759A"/>
        </a:solidFill>
        <a:effectLst/>
      </p:bgPr>
    </p:bg>
    <p:spTree>
      <p:nvGrpSpPr>
        <p:cNvPr id="1" name="Shape 69"/>
        <p:cNvGrpSpPr/>
        <p:nvPr/>
      </p:nvGrpSpPr>
      <p:grpSpPr>
        <a:xfrm>
          <a:off x="0" y="0"/>
          <a:ext cx="0" cy="0"/>
          <a:chOff x="0" y="0"/>
          <a:chExt cx="0" cy="0"/>
        </a:xfrm>
      </p:grpSpPr>
      <p:pic>
        <p:nvPicPr>
          <p:cNvPr id="70" name="Google Shape;70;p32" descr="Et bilde som inneholder kvinne&#10;&#10;Automatisk generert beskrivelse"/>
          <p:cNvPicPr preferRelativeResize="0"/>
          <p:nvPr/>
        </p:nvPicPr>
        <p:blipFill rotWithShape="1">
          <a:blip r:embed="rId2">
            <a:alphaModFix/>
          </a:blip>
          <a:srcRect/>
          <a:stretch/>
        </p:blipFill>
        <p:spPr>
          <a:xfrm>
            <a:off x="1978588" y="1050432"/>
            <a:ext cx="7165412" cy="2574260"/>
          </a:xfrm>
          <a:prstGeom prst="rect">
            <a:avLst/>
          </a:prstGeom>
          <a:noFill/>
          <a:ln>
            <a:noFill/>
          </a:ln>
        </p:spPr>
      </p:pic>
      <p:sp>
        <p:nvSpPr>
          <p:cNvPr id="71" name="Google Shape;71;p32"/>
          <p:cNvSpPr txBox="1">
            <a:spLocks noGrp="1"/>
          </p:cNvSpPr>
          <p:nvPr>
            <p:ph type="ctrTitle"/>
          </p:nvPr>
        </p:nvSpPr>
        <p:spPr>
          <a:xfrm>
            <a:off x="833110" y="1600325"/>
            <a:ext cx="6858000" cy="1790700"/>
          </a:xfrm>
          <a:prstGeom prst="rect">
            <a:avLst/>
          </a:prstGeom>
          <a:noFill/>
          <a:ln>
            <a:noFill/>
          </a:ln>
        </p:spPr>
        <p:txBody>
          <a:bodyPr spcFirstLastPara="1" wrap="square" lIns="0" tIns="0" rIns="0" bIns="0" anchor="b" anchorCtr="0">
            <a:normAutofit/>
          </a:bodyPr>
          <a:lstStyle>
            <a:lvl1pPr lvl="0" algn="l">
              <a:lnSpc>
                <a:spcPct val="80000"/>
              </a:lnSpc>
              <a:spcBef>
                <a:spcPts val="0"/>
              </a:spcBef>
              <a:spcAft>
                <a:spcPts val="0"/>
              </a:spcAft>
              <a:buClr>
                <a:schemeClr val="lt1"/>
              </a:buClr>
              <a:buSzPts val="4100"/>
              <a:buFont typeface="Arial"/>
              <a:buNone/>
              <a:defRPr sz="41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2"/>
          <p:cNvSpPr txBox="1">
            <a:spLocks noGrp="1"/>
          </p:cNvSpPr>
          <p:nvPr>
            <p:ph type="subTitle" idx="1"/>
          </p:nvPr>
        </p:nvSpPr>
        <p:spPr>
          <a:xfrm>
            <a:off x="833110" y="3787615"/>
            <a:ext cx="6858000" cy="276903"/>
          </a:xfrm>
          <a:prstGeom prst="rect">
            <a:avLst/>
          </a:prstGeom>
          <a:noFill/>
          <a:ln>
            <a:noFill/>
          </a:ln>
        </p:spPr>
        <p:txBody>
          <a:bodyPr spcFirstLastPara="1" wrap="square" lIns="0" tIns="0" rIns="0" bIns="0" anchor="t" anchorCtr="0">
            <a:spAutoFit/>
          </a:bodyPr>
          <a:lstStyle>
            <a:lvl1pPr lvl="0" algn="l">
              <a:lnSpc>
                <a:spcPct val="108000"/>
              </a:lnSpc>
              <a:spcBef>
                <a:spcPts val="0"/>
              </a:spcBef>
              <a:spcAft>
                <a:spcPts val="0"/>
              </a:spcAft>
              <a:buSzPts val="1800"/>
              <a:buNone/>
              <a:defRPr sz="1800" b="1">
                <a:solidFill>
                  <a:schemeClr val="lt1"/>
                </a:solidFill>
              </a:defRPr>
            </a:lvl1pPr>
            <a:lvl2pPr lvl="1" algn="ctr">
              <a:lnSpc>
                <a:spcPct val="108000"/>
              </a:lnSpc>
              <a:spcBef>
                <a:spcPts val="450"/>
              </a:spcBef>
              <a:spcAft>
                <a:spcPts val="0"/>
              </a:spcAft>
              <a:buClr>
                <a:schemeClr val="dk1"/>
              </a:buClr>
              <a:buSzPts val="1500"/>
              <a:buNone/>
              <a:defRPr sz="1500"/>
            </a:lvl2pPr>
            <a:lvl3pPr lvl="2" algn="ctr">
              <a:lnSpc>
                <a:spcPct val="108000"/>
              </a:lnSpc>
              <a:spcBef>
                <a:spcPts val="337"/>
              </a:spcBef>
              <a:spcAft>
                <a:spcPts val="0"/>
              </a:spcAft>
              <a:buClr>
                <a:schemeClr val="dk1"/>
              </a:buClr>
              <a:buSzPts val="1350"/>
              <a:buNone/>
              <a:defRPr sz="1350"/>
            </a:lvl3pPr>
            <a:lvl4pPr lvl="3" algn="ctr">
              <a:lnSpc>
                <a:spcPct val="108000"/>
              </a:lnSpc>
              <a:spcBef>
                <a:spcPts val="337"/>
              </a:spcBef>
              <a:spcAft>
                <a:spcPts val="0"/>
              </a:spcAft>
              <a:buClr>
                <a:schemeClr val="dk1"/>
              </a:buClr>
              <a:buSzPts val="1200"/>
              <a:buNone/>
              <a:defRPr sz="1200"/>
            </a:lvl4pPr>
            <a:lvl5pPr lvl="4" algn="ctr">
              <a:lnSpc>
                <a:spcPct val="108000"/>
              </a:lnSpc>
              <a:spcBef>
                <a:spcPts val="337"/>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73" name="Google Shape;73;p32"/>
          <p:cNvSpPr txBox="1">
            <a:spLocks noGrp="1"/>
          </p:cNvSpPr>
          <p:nvPr>
            <p:ph type="body" idx="2"/>
          </p:nvPr>
        </p:nvSpPr>
        <p:spPr>
          <a:xfrm>
            <a:off x="833110" y="4309754"/>
            <a:ext cx="6858000" cy="184619"/>
          </a:xfrm>
          <a:prstGeom prst="rect">
            <a:avLst/>
          </a:prstGeom>
          <a:noFill/>
          <a:ln>
            <a:noFill/>
          </a:ln>
        </p:spPr>
        <p:txBody>
          <a:bodyPr spcFirstLastPara="1" wrap="square" lIns="0" tIns="0" rIns="0" bIns="0" anchor="t" anchorCtr="0">
            <a:spAutoFit/>
          </a:bodyPr>
          <a:lstStyle>
            <a:lvl1pPr marL="457200" lvl="0" indent="-228600" algn="l">
              <a:lnSpc>
                <a:spcPct val="108000"/>
              </a:lnSpc>
              <a:spcBef>
                <a:spcPts val="0"/>
              </a:spcBef>
              <a:spcAft>
                <a:spcPts val="0"/>
              </a:spcAft>
              <a:buSzPts val="1200"/>
              <a:buNone/>
              <a:defRPr sz="1200" b="1">
                <a:solidFill>
                  <a:schemeClr val="lt1"/>
                </a:solidFill>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74" name="Google Shape;74;p32"/>
          <p:cNvPicPr preferRelativeResize="0"/>
          <p:nvPr/>
        </p:nvPicPr>
        <p:blipFill rotWithShape="1">
          <a:blip r:embed="rId3">
            <a:alphaModFix/>
          </a:blip>
          <a:srcRect/>
          <a:stretch/>
        </p:blipFill>
        <p:spPr>
          <a:xfrm>
            <a:off x="7211994" y="236281"/>
            <a:ext cx="1695711" cy="3572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tellysbilde #2">
  <p:cSld name="Tittellysbilde #2">
    <p:bg>
      <p:bgPr>
        <a:solidFill>
          <a:srgbClr val="00759A"/>
        </a:solidFill>
        <a:effectLst/>
      </p:bgPr>
    </p:bg>
    <p:spTree>
      <p:nvGrpSpPr>
        <p:cNvPr id="1" name="Shape 75"/>
        <p:cNvGrpSpPr/>
        <p:nvPr/>
      </p:nvGrpSpPr>
      <p:grpSpPr>
        <a:xfrm>
          <a:off x="0" y="0"/>
          <a:ext cx="0" cy="0"/>
          <a:chOff x="0" y="0"/>
          <a:chExt cx="0" cy="0"/>
        </a:xfrm>
      </p:grpSpPr>
      <p:pic>
        <p:nvPicPr>
          <p:cNvPr id="76" name="Google Shape;76;p33"/>
          <p:cNvPicPr preferRelativeResize="0"/>
          <p:nvPr/>
        </p:nvPicPr>
        <p:blipFill rotWithShape="1">
          <a:blip r:embed="rId2">
            <a:alphaModFix/>
          </a:blip>
          <a:srcRect/>
          <a:stretch/>
        </p:blipFill>
        <p:spPr>
          <a:xfrm>
            <a:off x="1983045" y="1049880"/>
            <a:ext cx="7158442" cy="2571755"/>
          </a:xfrm>
          <a:prstGeom prst="rect">
            <a:avLst/>
          </a:prstGeom>
          <a:noFill/>
          <a:ln>
            <a:noFill/>
          </a:ln>
        </p:spPr>
      </p:pic>
      <p:sp>
        <p:nvSpPr>
          <p:cNvPr id="77" name="Google Shape;77;p33"/>
          <p:cNvSpPr txBox="1">
            <a:spLocks noGrp="1"/>
          </p:cNvSpPr>
          <p:nvPr>
            <p:ph type="ctrTitle"/>
          </p:nvPr>
        </p:nvSpPr>
        <p:spPr>
          <a:xfrm>
            <a:off x="833110" y="1600325"/>
            <a:ext cx="6858000" cy="1790700"/>
          </a:xfrm>
          <a:prstGeom prst="rect">
            <a:avLst/>
          </a:prstGeom>
          <a:noFill/>
          <a:ln>
            <a:noFill/>
          </a:ln>
        </p:spPr>
        <p:txBody>
          <a:bodyPr spcFirstLastPara="1" wrap="square" lIns="0" tIns="0" rIns="0" bIns="0" anchor="b" anchorCtr="0">
            <a:normAutofit/>
          </a:bodyPr>
          <a:lstStyle>
            <a:lvl1pPr lvl="0" algn="l">
              <a:lnSpc>
                <a:spcPct val="80000"/>
              </a:lnSpc>
              <a:spcBef>
                <a:spcPts val="0"/>
              </a:spcBef>
              <a:spcAft>
                <a:spcPts val="0"/>
              </a:spcAft>
              <a:buClr>
                <a:schemeClr val="lt1"/>
              </a:buClr>
              <a:buSzPts val="4100"/>
              <a:buFont typeface="Arial"/>
              <a:buNone/>
              <a:defRPr sz="41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3"/>
          <p:cNvSpPr txBox="1">
            <a:spLocks noGrp="1"/>
          </p:cNvSpPr>
          <p:nvPr>
            <p:ph type="subTitle" idx="1"/>
          </p:nvPr>
        </p:nvSpPr>
        <p:spPr>
          <a:xfrm>
            <a:off x="833110" y="3787615"/>
            <a:ext cx="6858000" cy="276903"/>
          </a:xfrm>
          <a:prstGeom prst="rect">
            <a:avLst/>
          </a:prstGeom>
          <a:noFill/>
          <a:ln>
            <a:noFill/>
          </a:ln>
        </p:spPr>
        <p:txBody>
          <a:bodyPr spcFirstLastPara="1" wrap="square" lIns="0" tIns="0" rIns="0" bIns="0" anchor="t" anchorCtr="0">
            <a:spAutoFit/>
          </a:bodyPr>
          <a:lstStyle>
            <a:lvl1pPr lvl="0" algn="l">
              <a:lnSpc>
                <a:spcPct val="108000"/>
              </a:lnSpc>
              <a:spcBef>
                <a:spcPts val="0"/>
              </a:spcBef>
              <a:spcAft>
                <a:spcPts val="0"/>
              </a:spcAft>
              <a:buSzPts val="1800"/>
              <a:buNone/>
              <a:defRPr sz="1800" b="1">
                <a:solidFill>
                  <a:schemeClr val="lt1"/>
                </a:solidFill>
              </a:defRPr>
            </a:lvl1pPr>
            <a:lvl2pPr lvl="1" algn="ctr">
              <a:lnSpc>
                <a:spcPct val="108000"/>
              </a:lnSpc>
              <a:spcBef>
                <a:spcPts val="450"/>
              </a:spcBef>
              <a:spcAft>
                <a:spcPts val="0"/>
              </a:spcAft>
              <a:buClr>
                <a:schemeClr val="dk1"/>
              </a:buClr>
              <a:buSzPts val="1500"/>
              <a:buNone/>
              <a:defRPr sz="1500"/>
            </a:lvl2pPr>
            <a:lvl3pPr lvl="2" algn="ctr">
              <a:lnSpc>
                <a:spcPct val="108000"/>
              </a:lnSpc>
              <a:spcBef>
                <a:spcPts val="337"/>
              </a:spcBef>
              <a:spcAft>
                <a:spcPts val="0"/>
              </a:spcAft>
              <a:buClr>
                <a:schemeClr val="dk1"/>
              </a:buClr>
              <a:buSzPts val="1350"/>
              <a:buNone/>
              <a:defRPr sz="1350"/>
            </a:lvl3pPr>
            <a:lvl4pPr lvl="3" algn="ctr">
              <a:lnSpc>
                <a:spcPct val="108000"/>
              </a:lnSpc>
              <a:spcBef>
                <a:spcPts val="337"/>
              </a:spcBef>
              <a:spcAft>
                <a:spcPts val="0"/>
              </a:spcAft>
              <a:buClr>
                <a:schemeClr val="dk1"/>
              </a:buClr>
              <a:buSzPts val="1200"/>
              <a:buNone/>
              <a:defRPr sz="1200"/>
            </a:lvl4pPr>
            <a:lvl5pPr lvl="4" algn="ctr">
              <a:lnSpc>
                <a:spcPct val="108000"/>
              </a:lnSpc>
              <a:spcBef>
                <a:spcPts val="337"/>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79" name="Google Shape;79;p33"/>
          <p:cNvSpPr txBox="1">
            <a:spLocks noGrp="1"/>
          </p:cNvSpPr>
          <p:nvPr>
            <p:ph type="body" idx="2"/>
          </p:nvPr>
        </p:nvSpPr>
        <p:spPr>
          <a:xfrm>
            <a:off x="833110" y="4309754"/>
            <a:ext cx="6858000" cy="184619"/>
          </a:xfrm>
          <a:prstGeom prst="rect">
            <a:avLst/>
          </a:prstGeom>
          <a:noFill/>
          <a:ln>
            <a:noFill/>
          </a:ln>
        </p:spPr>
        <p:txBody>
          <a:bodyPr spcFirstLastPara="1" wrap="square" lIns="0" tIns="0" rIns="0" bIns="0" anchor="t" anchorCtr="0">
            <a:spAutoFit/>
          </a:bodyPr>
          <a:lstStyle>
            <a:lvl1pPr marL="457200" lvl="0" indent="-228600" algn="l">
              <a:lnSpc>
                <a:spcPct val="108000"/>
              </a:lnSpc>
              <a:spcBef>
                <a:spcPts val="0"/>
              </a:spcBef>
              <a:spcAft>
                <a:spcPts val="0"/>
              </a:spcAft>
              <a:buSzPts val="1200"/>
              <a:buNone/>
              <a:defRPr sz="1200" b="1">
                <a:solidFill>
                  <a:schemeClr val="lt1"/>
                </a:solidFill>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80" name="Google Shape;80;p33"/>
          <p:cNvPicPr preferRelativeResize="0"/>
          <p:nvPr/>
        </p:nvPicPr>
        <p:blipFill rotWithShape="1">
          <a:blip r:embed="rId3">
            <a:alphaModFix/>
          </a:blip>
          <a:srcRect/>
          <a:stretch/>
        </p:blipFill>
        <p:spPr>
          <a:xfrm>
            <a:off x="7211994" y="236281"/>
            <a:ext cx="1695711" cy="3572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tellysbilde #3">
  <p:cSld name="Tittellysbilde #3">
    <p:bg>
      <p:bgPr>
        <a:solidFill>
          <a:srgbClr val="00759A"/>
        </a:solidFill>
        <a:effectLst/>
      </p:bgPr>
    </p:bg>
    <p:spTree>
      <p:nvGrpSpPr>
        <p:cNvPr id="1" name="Shape 81"/>
        <p:cNvGrpSpPr/>
        <p:nvPr/>
      </p:nvGrpSpPr>
      <p:grpSpPr>
        <a:xfrm>
          <a:off x="0" y="0"/>
          <a:ext cx="0" cy="0"/>
          <a:chOff x="0" y="0"/>
          <a:chExt cx="0" cy="0"/>
        </a:xfrm>
      </p:grpSpPr>
      <p:pic>
        <p:nvPicPr>
          <p:cNvPr id="82" name="Google Shape;82;p34"/>
          <p:cNvPicPr preferRelativeResize="0"/>
          <p:nvPr/>
        </p:nvPicPr>
        <p:blipFill rotWithShape="1">
          <a:blip r:embed="rId2">
            <a:alphaModFix/>
          </a:blip>
          <a:srcRect/>
          <a:stretch/>
        </p:blipFill>
        <p:spPr>
          <a:xfrm>
            <a:off x="1982949" y="1049880"/>
            <a:ext cx="7158442" cy="2571755"/>
          </a:xfrm>
          <a:prstGeom prst="rect">
            <a:avLst/>
          </a:prstGeom>
          <a:noFill/>
          <a:ln>
            <a:noFill/>
          </a:ln>
        </p:spPr>
      </p:pic>
      <p:sp>
        <p:nvSpPr>
          <p:cNvPr id="83" name="Google Shape;83;p34"/>
          <p:cNvSpPr txBox="1">
            <a:spLocks noGrp="1"/>
          </p:cNvSpPr>
          <p:nvPr>
            <p:ph type="ctrTitle"/>
          </p:nvPr>
        </p:nvSpPr>
        <p:spPr>
          <a:xfrm>
            <a:off x="833110" y="1600325"/>
            <a:ext cx="6858000" cy="1790700"/>
          </a:xfrm>
          <a:prstGeom prst="rect">
            <a:avLst/>
          </a:prstGeom>
          <a:noFill/>
          <a:ln>
            <a:noFill/>
          </a:ln>
        </p:spPr>
        <p:txBody>
          <a:bodyPr spcFirstLastPara="1" wrap="square" lIns="0" tIns="0" rIns="0" bIns="0" anchor="b" anchorCtr="0">
            <a:normAutofit/>
          </a:bodyPr>
          <a:lstStyle>
            <a:lvl1pPr lvl="0" algn="l">
              <a:lnSpc>
                <a:spcPct val="80000"/>
              </a:lnSpc>
              <a:spcBef>
                <a:spcPts val="0"/>
              </a:spcBef>
              <a:spcAft>
                <a:spcPts val="0"/>
              </a:spcAft>
              <a:buClr>
                <a:schemeClr val="lt1"/>
              </a:buClr>
              <a:buSzPts val="4100"/>
              <a:buFont typeface="Arial"/>
              <a:buNone/>
              <a:defRPr sz="41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4"/>
          <p:cNvSpPr txBox="1">
            <a:spLocks noGrp="1"/>
          </p:cNvSpPr>
          <p:nvPr>
            <p:ph type="subTitle" idx="1"/>
          </p:nvPr>
        </p:nvSpPr>
        <p:spPr>
          <a:xfrm>
            <a:off x="833110" y="3787615"/>
            <a:ext cx="6858000" cy="276903"/>
          </a:xfrm>
          <a:prstGeom prst="rect">
            <a:avLst/>
          </a:prstGeom>
          <a:noFill/>
          <a:ln>
            <a:noFill/>
          </a:ln>
        </p:spPr>
        <p:txBody>
          <a:bodyPr spcFirstLastPara="1" wrap="square" lIns="0" tIns="0" rIns="0" bIns="0" anchor="t" anchorCtr="0">
            <a:spAutoFit/>
          </a:bodyPr>
          <a:lstStyle>
            <a:lvl1pPr lvl="0" algn="l">
              <a:lnSpc>
                <a:spcPct val="108000"/>
              </a:lnSpc>
              <a:spcBef>
                <a:spcPts val="0"/>
              </a:spcBef>
              <a:spcAft>
                <a:spcPts val="0"/>
              </a:spcAft>
              <a:buSzPts val="1800"/>
              <a:buNone/>
              <a:defRPr sz="1800" b="1">
                <a:solidFill>
                  <a:schemeClr val="lt1"/>
                </a:solidFill>
              </a:defRPr>
            </a:lvl1pPr>
            <a:lvl2pPr lvl="1" algn="ctr">
              <a:lnSpc>
                <a:spcPct val="108000"/>
              </a:lnSpc>
              <a:spcBef>
                <a:spcPts val="450"/>
              </a:spcBef>
              <a:spcAft>
                <a:spcPts val="0"/>
              </a:spcAft>
              <a:buClr>
                <a:schemeClr val="dk1"/>
              </a:buClr>
              <a:buSzPts val="1500"/>
              <a:buNone/>
              <a:defRPr sz="1500"/>
            </a:lvl2pPr>
            <a:lvl3pPr lvl="2" algn="ctr">
              <a:lnSpc>
                <a:spcPct val="108000"/>
              </a:lnSpc>
              <a:spcBef>
                <a:spcPts val="337"/>
              </a:spcBef>
              <a:spcAft>
                <a:spcPts val="0"/>
              </a:spcAft>
              <a:buClr>
                <a:schemeClr val="dk1"/>
              </a:buClr>
              <a:buSzPts val="1350"/>
              <a:buNone/>
              <a:defRPr sz="1350"/>
            </a:lvl3pPr>
            <a:lvl4pPr lvl="3" algn="ctr">
              <a:lnSpc>
                <a:spcPct val="108000"/>
              </a:lnSpc>
              <a:spcBef>
                <a:spcPts val="337"/>
              </a:spcBef>
              <a:spcAft>
                <a:spcPts val="0"/>
              </a:spcAft>
              <a:buClr>
                <a:schemeClr val="dk1"/>
              </a:buClr>
              <a:buSzPts val="1200"/>
              <a:buNone/>
              <a:defRPr sz="1200"/>
            </a:lvl4pPr>
            <a:lvl5pPr lvl="4" algn="ctr">
              <a:lnSpc>
                <a:spcPct val="108000"/>
              </a:lnSpc>
              <a:spcBef>
                <a:spcPts val="337"/>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85" name="Google Shape;85;p34"/>
          <p:cNvSpPr txBox="1">
            <a:spLocks noGrp="1"/>
          </p:cNvSpPr>
          <p:nvPr>
            <p:ph type="body" idx="2"/>
          </p:nvPr>
        </p:nvSpPr>
        <p:spPr>
          <a:xfrm>
            <a:off x="833110" y="4309754"/>
            <a:ext cx="6858000" cy="184619"/>
          </a:xfrm>
          <a:prstGeom prst="rect">
            <a:avLst/>
          </a:prstGeom>
          <a:noFill/>
          <a:ln>
            <a:noFill/>
          </a:ln>
        </p:spPr>
        <p:txBody>
          <a:bodyPr spcFirstLastPara="1" wrap="square" lIns="0" tIns="0" rIns="0" bIns="0" anchor="t" anchorCtr="0">
            <a:spAutoFit/>
          </a:bodyPr>
          <a:lstStyle>
            <a:lvl1pPr marL="457200" lvl="0" indent="-228600" algn="l">
              <a:lnSpc>
                <a:spcPct val="108000"/>
              </a:lnSpc>
              <a:spcBef>
                <a:spcPts val="0"/>
              </a:spcBef>
              <a:spcAft>
                <a:spcPts val="0"/>
              </a:spcAft>
              <a:buSzPts val="1200"/>
              <a:buNone/>
              <a:defRPr sz="1200" b="1">
                <a:solidFill>
                  <a:schemeClr val="lt1"/>
                </a:solidFill>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86" name="Google Shape;86;p34"/>
          <p:cNvPicPr preferRelativeResize="0"/>
          <p:nvPr/>
        </p:nvPicPr>
        <p:blipFill rotWithShape="1">
          <a:blip r:embed="rId3">
            <a:alphaModFix/>
          </a:blip>
          <a:srcRect/>
          <a:stretch/>
        </p:blipFill>
        <p:spPr>
          <a:xfrm>
            <a:off x="7211994" y="236281"/>
            <a:ext cx="1695711" cy="3572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tellysbilde #4">
  <p:cSld name="Tittellysbilde #4">
    <p:bg>
      <p:bgPr>
        <a:solidFill>
          <a:srgbClr val="00759A"/>
        </a:solidFill>
        <a:effectLst/>
      </p:bgPr>
    </p:bg>
    <p:spTree>
      <p:nvGrpSpPr>
        <p:cNvPr id="1" name="Shape 87"/>
        <p:cNvGrpSpPr/>
        <p:nvPr/>
      </p:nvGrpSpPr>
      <p:grpSpPr>
        <a:xfrm>
          <a:off x="0" y="0"/>
          <a:ext cx="0" cy="0"/>
          <a:chOff x="0" y="0"/>
          <a:chExt cx="0" cy="0"/>
        </a:xfrm>
      </p:grpSpPr>
      <p:pic>
        <p:nvPicPr>
          <p:cNvPr id="88" name="Google Shape;88;p35"/>
          <p:cNvPicPr preferRelativeResize="0"/>
          <p:nvPr/>
        </p:nvPicPr>
        <p:blipFill rotWithShape="1">
          <a:blip r:embed="rId2">
            <a:alphaModFix/>
          </a:blip>
          <a:srcRect/>
          <a:stretch/>
        </p:blipFill>
        <p:spPr>
          <a:xfrm>
            <a:off x="2076358" y="1067504"/>
            <a:ext cx="7067643" cy="2539135"/>
          </a:xfrm>
          <a:prstGeom prst="rect">
            <a:avLst/>
          </a:prstGeom>
          <a:noFill/>
          <a:ln>
            <a:noFill/>
          </a:ln>
        </p:spPr>
      </p:pic>
      <p:sp>
        <p:nvSpPr>
          <p:cNvPr id="89" name="Google Shape;89;p35"/>
          <p:cNvSpPr txBox="1">
            <a:spLocks noGrp="1"/>
          </p:cNvSpPr>
          <p:nvPr>
            <p:ph type="ctrTitle"/>
          </p:nvPr>
        </p:nvSpPr>
        <p:spPr>
          <a:xfrm>
            <a:off x="833110" y="1600325"/>
            <a:ext cx="6858000" cy="1790700"/>
          </a:xfrm>
          <a:prstGeom prst="rect">
            <a:avLst/>
          </a:prstGeom>
          <a:noFill/>
          <a:ln>
            <a:noFill/>
          </a:ln>
        </p:spPr>
        <p:txBody>
          <a:bodyPr spcFirstLastPara="1" wrap="square" lIns="0" tIns="0" rIns="0" bIns="0" anchor="b" anchorCtr="0">
            <a:normAutofit/>
          </a:bodyPr>
          <a:lstStyle>
            <a:lvl1pPr lvl="0" algn="l">
              <a:lnSpc>
                <a:spcPct val="80000"/>
              </a:lnSpc>
              <a:spcBef>
                <a:spcPts val="0"/>
              </a:spcBef>
              <a:spcAft>
                <a:spcPts val="0"/>
              </a:spcAft>
              <a:buClr>
                <a:schemeClr val="lt1"/>
              </a:buClr>
              <a:buSzPts val="4100"/>
              <a:buFont typeface="Arial"/>
              <a:buNone/>
              <a:defRPr sz="41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5"/>
          <p:cNvSpPr txBox="1">
            <a:spLocks noGrp="1"/>
          </p:cNvSpPr>
          <p:nvPr>
            <p:ph type="subTitle" idx="1"/>
          </p:nvPr>
        </p:nvSpPr>
        <p:spPr>
          <a:xfrm>
            <a:off x="833110" y="3787615"/>
            <a:ext cx="6858000" cy="276903"/>
          </a:xfrm>
          <a:prstGeom prst="rect">
            <a:avLst/>
          </a:prstGeom>
          <a:noFill/>
          <a:ln>
            <a:noFill/>
          </a:ln>
        </p:spPr>
        <p:txBody>
          <a:bodyPr spcFirstLastPara="1" wrap="square" lIns="0" tIns="0" rIns="0" bIns="0" anchor="t" anchorCtr="0">
            <a:spAutoFit/>
          </a:bodyPr>
          <a:lstStyle>
            <a:lvl1pPr lvl="0" algn="l">
              <a:lnSpc>
                <a:spcPct val="108000"/>
              </a:lnSpc>
              <a:spcBef>
                <a:spcPts val="0"/>
              </a:spcBef>
              <a:spcAft>
                <a:spcPts val="0"/>
              </a:spcAft>
              <a:buSzPts val="1800"/>
              <a:buNone/>
              <a:defRPr sz="1800" b="1">
                <a:solidFill>
                  <a:schemeClr val="lt1"/>
                </a:solidFill>
              </a:defRPr>
            </a:lvl1pPr>
            <a:lvl2pPr lvl="1" algn="ctr">
              <a:lnSpc>
                <a:spcPct val="108000"/>
              </a:lnSpc>
              <a:spcBef>
                <a:spcPts val="450"/>
              </a:spcBef>
              <a:spcAft>
                <a:spcPts val="0"/>
              </a:spcAft>
              <a:buClr>
                <a:schemeClr val="dk1"/>
              </a:buClr>
              <a:buSzPts val="1500"/>
              <a:buNone/>
              <a:defRPr sz="1500"/>
            </a:lvl2pPr>
            <a:lvl3pPr lvl="2" algn="ctr">
              <a:lnSpc>
                <a:spcPct val="108000"/>
              </a:lnSpc>
              <a:spcBef>
                <a:spcPts val="337"/>
              </a:spcBef>
              <a:spcAft>
                <a:spcPts val="0"/>
              </a:spcAft>
              <a:buClr>
                <a:schemeClr val="dk1"/>
              </a:buClr>
              <a:buSzPts val="1350"/>
              <a:buNone/>
              <a:defRPr sz="1350"/>
            </a:lvl3pPr>
            <a:lvl4pPr lvl="3" algn="ctr">
              <a:lnSpc>
                <a:spcPct val="108000"/>
              </a:lnSpc>
              <a:spcBef>
                <a:spcPts val="337"/>
              </a:spcBef>
              <a:spcAft>
                <a:spcPts val="0"/>
              </a:spcAft>
              <a:buClr>
                <a:schemeClr val="dk1"/>
              </a:buClr>
              <a:buSzPts val="1200"/>
              <a:buNone/>
              <a:defRPr sz="1200"/>
            </a:lvl4pPr>
            <a:lvl5pPr lvl="4" algn="ctr">
              <a:lnSpc>
                <a:spcPct val="108000"/>
              </a:lnSpc>
              <a:spcBef>
                <a:spcPts val="337"/>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91" name="Google Shape;91;p35"/>
          <p:cNvSpPr txBox="1">
            <a:spLocks noGrp="1"/>
          </p:cNvSpPr>
          <p:nvPr>
            <p:ph type="body" idx="2"/>
          </p:nvPr>
        </p:nvSpPr>
        <p:spPr>
          <a:xfrm>
            <a:off x="833110" y="4309754"/>
            <a:ext cx="6858000" cy="184619"/>
          </a:xfrm>
          <a:prstGeom prst="rect">
            <a:avLst/>
          </a:prstGeom>
          <a:noFill/>
          <a:ln>
            <a:noFill/>
          </a:ln>
        </p:spPr>
        <p:txBody>
          <a:bodyPr spcFirstLastPara="1" wrap="square" lIns="0" tIns="0" rIns="0" bIns="0" anchor="t" anchorCtr="0">
            <a:spAutoFit/>
          </a:bodyPr>
          <a:lstStyle>
            <a:lvl1pPr marL="457200" lvl="0" indent="-228600" algn="l">
              <a:lnSpc>
                <a:spcPct val="108000"/>
              </a:lnSpc>
              <a:spcBef>
                <a:spcPts val="0"/>
              </a:spcBef>
              <a:spcAft>
                <a:spcPts val="0"/>
              </a:spcAft>
              <a:buSzPts val="1200"/>
              <a:buNone/>
              <a:defRPr sz="1200" b="1">
                <a:solidFill>
                  <a:schemeClr val="lt1"/>
                </a:solidFill>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92" name="Google Shape;92;p35"/>
          <p:cNvPicPr preferRelativeResize="0"/>
          <p:nvPr/>
        </p:nvPicPr>
        <p:blipFill rotWithShape="1">
          <a:blip r:embed="rId3">
            <a:alphaModFix/>
          </a:blip>
          <a:srcRect/>
          <a:stretch/>
        </p:blipFill>
        <p:spPr>
          <a:xfrm>
            <a:off x="7211994" y="236281"/>
            <a:ext cx="1695711" cy="35721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tellysbilde #5">
  <p:cSld name="Tittellysbilde #5">
    <p:bg>
      <p:bgPr>
        <a:solidFill>
          <a:srgbClr val="00759A"/>
        </a:solidFill>
        <a:effectLst/>
      </p:bgPr>
    </p:bg>
    <p:spTree>
      <p:nvGrpSpPr>
        <p:cNvPr id="1" name="Shape 93"/>
        <p:cNvGrpSpPr/>
        <p:nvPr/>
      </p:nvGrpSpPr>
      <p:grpSpPr>
        <a:xfrm>
          <a:off x="0" y="0"/>
          <a:ext cx="0" cy="0"/>
          <a:chOff x="0" y="0"/>
          <a:chExt cx="0" cy="0"/>
        </a:xfrm>
      </p:grpSpPr>
      <p:pic>
        <p:nvPicPr>
          <p:cNvPr id="94" name="Google Shape;94;p36"/>
          <p:cNvPicPr preferRelativeResize="0"/>
          <p:nvPr/>
        </p:nvPicPr>
        <p:blipFill rotWithShape="1">
          <a:blip r:embed="rId2">
            <a:alphaModFix/>
          </a:blip>
          <a:srcRect/>
          <a:stretch/>
        </p:blipFill>
        <p:spPr>
          <a:xfrm>
            <a:off x="1982949" y="1052136"/>
            <a:ext cx="7158442" cy="2571755"/>
          </a:xfrm>
          <a:prstGeom prst="rect">
            <a:avLst/>
          </a:prstGeom>
          <a:noFill/>
          <a:ln>
            <a:noFill/>
          </a:ln>
        </p:spPr>
      </p:pic>
      <p:sp>
        <p:nvSpPr>
          <p:cNvPr id="95" name="Google Shape;95;p36"/>
          <p:cNvSpPr txBox="1">
            <a:spLocks noGrp="1"/>
          </p:cNvSpPr>
          <p:nvPr>
            <p:ph type="ctrTitle"/>
          </p:nvPr>
        </p:nvSpPr>
        <p:spPr>
          <a:xfrm>
            <a:off x="833110" y="1600325"/>
            <a:ext cx="6858000" cy="1790700"/>
          </a:xfrm>
          <a:prstGeom prst="rect">
            <a:avLst/>
          </a:prstGeom>
          <a:noFill/>
          <a:ln>
            <a:noFill/>
          </a:ln>
        </p:spPr>
        <p:txBody>
          <a:bodyPr spcFirstLastPara="1" wrap="square" lIns="0" tIns="0" rIns="0" bIns="0" anchor="b" anchorCtr="0">
            <a:normAutofit/>
          </a:bodyPr>
          <a:lstStyle>
            <a:lvl1pPr lvl="0" algn="l">
              <a:lnSpc>
                <a:spcPct val="80000"/>
              </a:lnSpc>
              <a:spcBef>
                <a:spcPts val="0"/>
              </a:spcBef>
              <a:spcAft>
                <a:spcPts val="0"/>
              </a:spcAft>
              <a:buClr>
                <a:schemeClr val="lt1"/>
              </a:buClr>
              <a:buSzPts val="4100"/>
              <a:buFont typeface="Arial"/>
              <a:buNone/>
              <a:defRPr sz="41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36"/>
          <p:cNvSpPr txBox="1">
            <a:spLocks noGrp="1"/>
          </p:cNvSpPr>
          <p:nvPr>
            <p:ph type="subTitle" idx="1"/>
          </p:nvPr>
        </p:nvSpPr>
        <p:spPr>
          <a:xfrm>
            <a:off x="833110" y="3787615"/>
            <a:ext cx="6858000" cy="276903"/>
          </a:xfrm>
          <a:prstGeom prst="rect">
            <a:avLst/>
          </a:prstGeom>
          <a:noFill/>
          <a:ln>
            <a:noFill/>
          </a:ln>
        </p:spPr>
        <p:txBody>
          <a:bodyPr spcFirstLastPara="1" wrap="square" lIns="0" tIns="0" rIns="0" bIns="0" anchor="t" anchorCtr="0">
            <a:spAutoFit/>
          </a:bodyPr>
          <a:lstStyle>
            <a:lvl1pPr lvl="0" algn="l">
              <a:lnSpc>
                <a:spcPct val="108000"/>
              </a:lnSpc>
              <a:spcBef>
                <a:spcPts val="0"/>
              </a:spcBef>
              <a:spcAft>
                <a:spcPts val="0"/>
              </a:spcAft>
              <a:buSzPts val="1800"/>
              <a:buNone/>
              <a:defRPr sz="1800" b="1">
                <a:solidFill>
                  <a:schemeClr val="lt1"/>
                </a:solidFill>
              </a:defRPr>
            </a:lvl1pPr>
            <a:lvl2pPr lvl="1" algn="ctr">
              <a:lnSpc>
                <a:spcPct val="108000"/>
              </a:lnSpc>
              <a:spcBef>
                <a:spcPts val="450"/>
              </a:spcBef>
              <a:spcAft>
                <a:spcPts val="0"/>
              </a:spcAft>
              <a:buClr>
                <a:schemeClr val="dk1"/>
              </a:buClr>
              <a:buSzPts val="1500"/>
              <a:buNone/>
              <a:defRPr sz="1500"/>
            </a:lvl2pPr>
            <a:lvl3pPr lvl="2" algn="ctr">
              <a:lnSpc>
                <a:spcPct val="108000"/>
              </a:lnSpc>
              <a:spcBef>
                <a:spcPts val="337"/>
              </a:spcBef>
              <a:spcAft>
                <a:spcPts val="0"/>
              </a:spcAft>
              <a:buClr>
                <a:schemeClr val="dk1"/>
              </a:buClr>
              <a:buSzPts val="1350"/>
              <a:buNone/>
              <a:defRPr sz="1350"/>
            </a:lvl3pPr>
            <a:lvl4pPr lvl="3" algn="ctr">
              <a:lnSpc>
                <a:spcPct val="108000"/>
              </a:lnSpc>
              <a:spcBef>
                <a:spcPts val="337"/>
              </a:spcBef>
              <a:spcAft>
                <a:spcPts val="0"/>
              </a:spcAft>
              <a:buClr>
                <a:schemeClr val="dk1"/>
              </a:buClr>
              <a:buSzPts val="1200"/>
              <a:buNone/>
              <a:defRPr sz="1200"/>
            </a:lvl4pPr>
            <a:lvl5pPr lvl="4" algn="ctr">
              <a:lnSpc>
                <a:spcPct val="108000"/>
              </a:lnSpc>
              <a:spcBef>
                <a:spcPts val="337"/>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97" name="Google Shape;97;p36"/>
          <p:cNvSpPr txBox="1">
            <a:spLocks noGrp="1"/>
          </p:cNvSpPr>
          <p:nvPr>
            <p:ph type="body" idx="2"/>
          </p:nvPr>
        </p:nvSpPr>
        <p:spPr>
          <a:xfrm>
            <a:off x="833110" y="4309754"/>
            <a:ext cx="6858000" cy="184619"/>
          </a:xfrm>
          <a:prstGeom prst="rect">
            <a:avLst/>
          </a:prstGeom>
          <a:noFill/>
          <a:ln>
            <a:noFill/>
          </a:ln>
        </p:spPr>
        <p:txBody>
          <a:bodyPr spcFirstLastPara="1" wrap="square" lIns="0" tIns="0" rIns="0" bIns="0" anchor="t" anchorCtr="0">
            <a:spAutoFit/>
          </a:bodyPr>
          <a:lstStyle>
            <a:lvl1pPr marL="457200" lvl="0" indent="-228600" algn="l">
              <a:lnSpc>
                <a:spcPct val="108000"/>
              </a:lnSpc>
              <a:spcBef>
                <a:spcPts val="0"/>
              </a:spcBef>
              <a:spcAft>
                <a:spcPts val="0"/>
              </a:spcAft>
              <a:buSzPts val="1200"/>
              <a:buNone/>
              <a:defRPr sz="1200" b="1">
                <a:solidFill>
                  <a:schemeClr val="lt1"/>
                </a:solidFill>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98" name="Google Shape;98;p36"/>
          <p:cNvPicPr preferRelativeResize="0"/>
          <p:nvPr/>
        </p:nvPicPr>
        <p:blipFill rotWithShape="1">
          <a:blip r:embed="rId3">
            <a:alphaModFix/>
          </a:blip>
          <a:srcRect/>
          <a:stretch/>
        </p:blipFill>
        <p:spPr>
          <a:xfrm>
            <a:off x="7211994" y="236281"/>
            <a:ext cx="1695711" cy="35721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tellysbilde #6 (med bilde)">
  <p:cSld name="Tittellysbilde #6 (med bilde)">
    <p:bg>
      <p:bgPr>
        <a:solidFill>
          <a:srgbClr val="00759A"/>
        </a:solidFill>
        <a:effectLst/>
      </p:bgPr>
    </p:bg>
    <p:spTree>
      <p:nvGrpSpPr>
        <p:cNvPr id="1" name="Shape 99"/>
        <p:cNvGrpSpPr/>
        <p:nvPr/>
      </p:nvGrpSpPr>
      <p:grpSpPr>
        <a:xfrm>
          <a:off x="0" y="0"/>
          <a:ext cx="0" cy="0"/>
          <a:chOff x="0" y="0"/>
          <a:chExt cx="0" cy="0"/>
        </a:xfrm>
      </p:grpSpPr>
      <p:sp>
        <p:nvSpPr>
          <p:cNvPr id="100" name="Google Shape;100;p37"/>
          <p:cNvSpPr>
            <a:spLocks noGrp="1"/>
          </p:cNvSpPr>
          <p:nvPr>
            <p:ph type="pic" idx="2"/>
          </p:nvPr>
        </p:nvSpPr>
        <p:spPr>
          <a:xfrm>
            <a:off x="1980339" y="1076200"/>
            <a:ext cx="7131092" cy="2571755"/>
          </a:xfrm>
          <a:prstGeom prst="rect">
            <a:avLst/>
          </a:prstGeom>
          <a:noFill/>
          <a:ln>
            <a:noFill/>
          </a:ln>
        </p:spPr>
      </p:sp>
      <p:sp>
        <p:nvSpPr>
          <p:cNvPr id="101" name="Google Shape;101;p37"/>
          <p:cNvSpPr txBox="1">
            <a:spLocks noGrp="1"/>
          </p:cNvSpPr>
          <p:nvPr>
            <p:ph type="ctrTitle"/>
          </p:nvPr>
        </p:nvSpPr>
        <p:spPr>
          <a:xfrm>
            <a:off x="833110" y="1600325"/>
            <a:ext cx="6858000" cy="1790700"/>
          </a:xfrm>
          <a:prstGeom prst="rect">
            <a:avLst/>
          </a:prstGeom>
          <a:noFill/>
          <a:ln>
            <a:noFill/>
          </a:ln>
        </p:spPr>
        <p:txBody>
          <a:bodyPr spcFirstLastPara="1" wrap="square" lIns="0" tIns="0" rIns="0" bIns="0" anchor="b" anchorCtr="0">
            <a:normAutofit/>
          </a:bodyPr>
          <a:lstStyle>
            <a:lvl1pPr lvl="0" algn="l">
              <a:lnSpc>
                <a:spcPct val="80000"/>
              </a:lnSpc>
              <a:spcBef>
                <a:spcPts val="0"/>
              </a:spcBef>
              <a:spcAft>
                <a:spcPts val="0"/>
              </a:spcAft>
              <a:buClr>
                <a:schemeClr val="lt1"/>
              </a:buClr>
              <a:buSzPts val="4100"/>
              <a:buFont typeface="Arial"/>
              <a:buNone/>
              <a:defRPr sz="4100" b="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7"/>
          <p:cNvSpPr txBox="1">
            <a:spLocks noGrp="1"/>
          </p:cNvSpPr>
          <p:nvPr>
            <p:ph type="subTitle" idx="1"/>
          </p:nvPr>
        </p:nvSpPr>
        <p:spPr>
          <a:xfrm>
            <a:off x="833110" y="3787615"/>
            <a:ext cx="6858000" cy="276903"/>
          </a:xfrm>
          <a:prstGeom prst="rect">
            <a:avLst/>
          </a:prstGeom>
          <a:noFill/>
          <a:ln>
            <a:noFill/>
          </a:ln>
        </p:spPr>
        <p:txBody>
          <a:bodyPr spcFirstLastPara="1" wrap="square" lIns="0" tIns="0" rIns="0" bIns="0" anchor="t" anchorCtr="0">
            <a:spAutoFit/>
          </a:bodyPr>
          <a:lstStyle>
            <a:lvl1pPr lvl="0" algn="l">
              <a:lnSpc>
                <a:spcPct val="108000"/>
              </a:lnSpc>
              <a:spcBef>
                <a:spcPts val="0"/>
              </a:spcBef>
              <a:spcAft>
                <a:spcPts val="0"/>
              </a:spcAft>
              <a:buSzPts val="1800"/>
              <a:buNone/>
              <a:defRPr sz="1800" b="1">
                <a:solidFill>
                  <a:schemeClr val="lt1"/>
                </a:solidFill>
              </a:defRPr>
            </a:lvl1pPr>
            <a:lvl2pPr lvl="1" algn="ctr">
              <a:lnSpc>
                <a:spcPct val="108000"/>
              </a:lnSpc>
              <a:spcBef>
                <a:spcPts val="450"/>
              </a:spcBef>
              <a:spcAft>
                <a:spcPts val="0"/>
              </a:spcAft>
              <a:buClr>
                <a:schemeClr val="dk1"/>
              </a:buClr>
              <a:buSzPts val="1500"/>
              <a:buNone/>
              <a:defRPr sz="1500"/>
            </a:lvl2pPr>
            <a:lvl3pPr lvl="2" algn="ctr">
              <a:lnSpc>
                <a:spcPct val="108000"/>
              </a:lnSpc>
              <a:spcBef>
                <a:spcPts val="337"/>
              </a:spcBef>
              <a:spcAft>
                <a:spcPts val="0"/>
              </a:spcAft>
              <a:buClr>
                <a:schemeClr val="dk1"/>
              </a:buClr>
              <a:buSzPts val="1350"/>
              <a:buNone/>
              <a:defRPr sz="1350"/>
            </a:lvl3pPr>
            <a:lvl4pPr lvl="3" algn="ctr">
              <a:lnSpc>
                <a:spcPct val="108000"/>
              </a:lnSpc>
              <a:spcBef>
                <a:spcPts val="337"/>
              </a:spcBef>
              <a:spcAft>
                <a:spcPts val="0"/>
              </a:spcAft>
              <a:buClr>
                <a:schemeClr val="dk1"/>
              </a:buClr>
              <a:buSzPts val="1200"/>
              <a:buNone/>
              <a:defRPr sz="1200"/>
            </a:lvl4pPr>
            <a:lvl5pPr lvl="4" algn="ctr">
              <a:lnSpc>
                <a:spcPct val="108000"/>
              </a:lnSpc>
              <a:spcBef>
                <a:spcPts val="337"/>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03" name="Google Shape;103;p37"/>
          <p:cNvSpPr txBox="1">
            <a:spLocks noGrp="1"/>
          </p:cNvSpPr>
          <p:nvPr>
            <p:ph type="body" idx="3"/>
          </p:nvPr>
        </p:nvSpPr>
        <p:spPr>
          <a:xfrm>
            <a:off x="833110" y="4309754"/>
            <a:ext cx="6858000" cy="184619"/>
          </a:xfrm>
          <a:prstGeom prst="rect">
            <a:avLst/>
          </a:prstGeom>
          <a:noFill/>
          <a:ln>
            <a:noFill/>
          </a:ln>
        </p:spPr>
        <p:txBody>
          <a:bodyPr spcFirstLastPara="1" wrap="square" lIns="0" tIns="0" rIns="0" bIns="0" anchor="t" anchorCtr="0">
            <a:spAutoFit/>
          </a:bodyPr>
          <a:lstStyle>
            <a:lvl1pPr marL="457200" lvl="0" indent="-228600" algn="l">
              <a:lnSpc>
                <a:spcPct val="108000"/>
              </a:lnSpc>
              <a:spcBef>
                <a:spcPts val="0"/>
              </a:spcBef>
              <a:spcAft>
                <a:spcPts val="0"/>
              </a:spcAft>
              <a:buSzPts val="1200"/>
              <a:buNone/>
              <a:defRPr sz="1200" b="1">
                <a:solidFill>
                  <a:schemeClr val="lt1"/>
                </a:solidFill>
              </a:defRPr>
            </a:lvl1pPr>
            <a:lvl2pPr marL="914400" lvl="1" indent="-342900" algn="l">
              <a:lnSpc>
                <a:spcPct val="108000"/>
              </a:lnSpc>
              <a:spcBef>
                <a:spcPts val="450"/>
              </a:spcBef>
              <a:spcAft>
                <a:spcPts val="0"/>
              </a:spcAft>
              <a:buClr>
                <a:schemeClr val="dk1"/>
              </a:buClr>
              <a:buSzPts val="1800"/>
              <a:buChar char="-"/>
              <a:defRPr/>
            </a:lvl2pPr>
            <a:lvl3pPr marL="1371600" lvl="2" indent="-342900" algn="l">
              <a:lnSpc>
                <a:spcPct val="108000"/>
              </a:lnSpc>
              <a:spcBef>
                <a:spcPts val="337"/>
              </a:spcBef>
              <a:spcAft>
                <a:spcPts val="0"/>
              </a:spcAft>
              <a:buClr>
                <a:schemeClr val="dk1"/>
              </a:buClr>
              <a:buSzPts val="1800"/>
              <a:buChar char="-"/>
              <a:defRPr/>
            </a:lvl3pPr>
            <a:lvl4pPr marL="1828800" lvl="3" indent="-342900" algn="l">
              <a:lnSpc>
                <a:spcPct val="108000"/>
              </a:lnSpc>
              <a:spcBef>
                <a:spcPts val="337"/>
              </a:spcBef>
              <a:spcAft>
                <a:spcPts val="0"/>
              </a:spcAft>
              <a:buClr>
                <a:schemeClr val="dk1"/>
              </a:buClr>
              <a:buSzPts val="1800"/>
              <a:buChar char="-"/>
              <a:defRPr/>
            </a:lvl4pPr>
            <a:lvl5pPr marL="2286000" lvl="4" indent="-342900" algn="l">
              <a:lnSpc>
                <a:spcPct val="108000"/>
              </a:lnSpc>
              <a:spcBef>
                <a:spcPts val="337"/>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104" name="Google Shape;104;p37"/>
          <p:cNvPicPr preferRelativeResize="0"/>
          <p:nvPr/>
        </p:nvPicPr>
        <p:blipFill rotWithShape="1">
          <a:blip r:embed="rId2">
            <a:alphaModFix/>
          </a:blip>
          <a:srcRect/>
          <a:stretch/>
        </p:blipFill>
        <p:spPr>
          <a:xfrm>
            <a:off x="7211994" y="236281"/>
            <a:ext cx="1695711" cy="3572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256549" y="622409"/>
            <a:ext cx="6479966" cy="399917"/>
          </a:xfrm>
          <a:prstGeom prst="rect">
            <a:avLst/>
          </a:prstGeom>
          <a:noFill/>
          <a:ln>
            <a:noFill/>
          </a:ln>
        </p:spPr>
        <p:txBody>
          <a:bodyPr spcFirstLastPara="1" wrap="square" lIns="0" tIns="0" rIns="0" bIns="0" anchor="ctr" anchorCtr="0">
            <a:spAutoFit/>
          </a:bodyPr>
          <a:lstStyle>
            <a:lvl1pPr marR="0" lvl="0" algn="l" rtl="0">
              <a:lnSpc>
                <a:spcPct val="90000"/>
              </a:lnSpc>
              <a:spcBef>
                <a:spcPts val="0"/>
              </a:spcBef>
              <a:spcAft>
                <a:spcPts val="0"/>
              </a:spcAft>
              <a:buClr>
                <a:schemeClr val="dk2"/>
              </a:buClr>
              <a:buSzPts val="2850"/>
              <a:buFont typeface="Arial"/>
              <a:buNone/>
              <a:defRPr sz="285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927628" y="1491617"/>
            <a:ext cx="7288747" cy="3141107"/>
          </a:xfrm>
          <a:prstGeom prst="rect">
            <a:avLst/>
          </a:prstGeom>
          <a:noFill/>
          <a:ln>
            <a:noFill/>
          </a:ln>
        </p:spPr>
        <p:txBody>
          <a:bodyPr spcFirstLastPara="1" wrap="square" lIns="0" tIns="0" rIns="0" bIns="0" anchor="t" anchorCtr="0">
            <a:normAutofit/>
          </a:bodyPr>
          <a:lstStyle>
            <a:lvl1pPr marL="457200" marR="0" lvl="0" indent="-323850" algn="l" rtl="0">
              <a:lnSpc>
                <a:spcPct val="108000"/>
              </a:lnSpc>
              <a:spcBef>
                <a:spcPts val="0"/>
              </a:spcBef>
              <a:spcAft>
                <a:spcPts val="0"/>
              </a:spcAft>
              <a:buClr>
                <a:schemeClr val="dk2"/>
              </a:buClr>
              <a:buSzPts val="1500"/>
              <a:buFont typeface="Noto Sans Symbols"/>
              <a:buChar char="•"/>
              <a:defRPr sz="1500" b="0" i="0" u="none" strike="noStrike" cap="none">
                <a:solidFill>
                  <a:schemeClr val="dk1"/>
                </a:solidFill>
                <a:latin typeface="Arial"/>
                <a:ea typeface="Arial"/>
                <a:cs typeface="Arial"/>
                <a:sym typeface="Arial"/>
              </a:defRPr>
            </a:lvl1pPr>
            <a:lvl2pPr marL="914400" marR="0" lvl="1" indent="-304800" algn="l" rtl="0">
              <a:lnSpc>
                <a:spcPct val="108000"/>
              </a:lnSpc>
              <a:spcBef>
                <a:spcPts val="45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8000"/>
              </a:lnSpc>
              <a:spcBef>
                <a:spcPts val="337"/>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8000"/>
              </a:lnSpc>
              <a:spcBef>
                <a:spcPts val="337"/>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8000"/>
              </a:lnSpc>
              <a:spcBef>
                <a:spcPts val="337"/>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8"/>
          <p:cNvSpPr txBox="1">
            <a:spLocks noGrp="1"/>
          </p:cNvSpPr>
          <p:nvPr>
            <p:ph type="dt" idx="10"/>
          </p:nvPr>
        </p:nvSpPr>
        <p:spPr>
          <a:xfrm>
            <a:off x="628652" y="4767264"/>
            <a:ext cx="2057400" cy="273844"/>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8"/>
          <p:cNvSpPr txBox="1">
            <a:spLocks noGrp="1"/>
          </p:cNvSpPr>
          <p:nvPr>
            <p:ph type="ftr" idx="11"/>
          </p:nvPr>
        </p:nvSpPr>
        <p:spPr>
          <a:xfrm>
            <a:off x="3028950" y="4767264"/>
            <a:ext cx="3086100" cy="273844"/>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8"/>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NO"/>
              <a:t>‹#›</a:t>
            </a:fld>
            <a:endParaRPr/>
          </a:p>
        </p:txBody>
      </p:sp>
      <p:pic>
        <p:nvPicPr>
          <p:cNvPr id="15" name="Google Shape;15;p28"/>
          <p:cNvPicPr preferRelativeResize="0"/>
          <p:nvPr/>
        </p:nvPicPr>
        <p:blipFill rotWithShape="1">
          <a:blip r:embed="rId21">
            <a:alphaModFix/>
          </a:blip>
          <a:srcRect/>
          <a:stretch/>
        </p:blipFill>
        <p:spPr>
          <a:xfrm>
            <a:off x="7211994" y="236281"/>
            <a:ext cx="1695711" cy="357219"/>
          </a:xfrm>
          <a:prstGeom prst="rect">
            <a:avLst/>
          </a:prstGeom>
          <a:noFill/>
          <a:ln>
            <a:noFill/>
          </a:ln>
        </p:spPr>
      </p:pic>
      <p:pic>
        <p:nvPicPr>
          <p:cNvPr id="16" name="Google Shape;16;p28"/>
          <p:cNvPicPr preferRelativeResize="0"/>
          <p:nvPr/>
        </p:nvPicPr>
        <p:blipFill rotWithShape="1">
          <a:blip r:embed="rId22">
            <a:alphaModFix/>
          </a:blip>
          <a:srcRect/>
          <a:stretch/>
        </p:blipFill>
        <p:spPr>
          <a:xfrm>
            <a:off x="8914486" y="4914000"/>
            <a:ext cx="229515" cy="2295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2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 descr="Et bilde som inneholder innendørs, forberedelse&#10;&#10;Automatisk generert beskrivelse"/>
          <p:cNvPicPr preferRelativeResize="0"/>
          <p:nvPr/>
        </p:nvPicPr>
        <p:blipFill rotWithShape="1">
          <a:blip r:embed="rId3">
            <a:alphaModFix/>
          </a:blip>
          <a:srcRect/>
          <a:stretch/>
        </p:blipFill>
        <p:spPr>
          <a:xfrm>
            <a:off x="2599284" y="844"/>
            <a:ext cx="2629836" cy="1852158"/>
          </a:xfrm>
          <a:prstGeom prst="rect">
            <a:avLst/>
          </a:prstGeom>
          <a:noFill/>
          <a:ln w="15875" cap="flat" cmpd="sng">
            <a:solidFill>
              <a:schemeClr val="lt1"/>
            </a:solidFill>
            <a:prstDash val="solid"/>
            <a:round/>
            <a:headEnd type="none" w="sm" len="sm"/>
            <a:tailEnd type="none" w="sm" len="sm"/>
          </a:ln>
        </p:spPr>
      </p:pic>
      <p:sp>
        <p:nvSpPr>
          <p:cNvPr id="164" name="Google Shape;164;p1"/>
          <p:cNvSpPr txBox="1"/>
          <p:nvPr/>
        </p:nvSpPr>
        <p:spPr>
          <a:xfrm>
            <a:off x="841425" y="3615590"/>
            <a:ext cx="6211381" cy="69607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FF0942"/>
              </a:buClr>
              <a:buSzPts val="3200"/>
              <a:buFont typeface="Arial"/>
              <a:buNone/>
            </a:pPr>
            <a:r>
              <a:rPr lang="nb-NO" sz="2850" b="1" dirty="0">
                <a:solidFill>
                  <a:schemeClr val="dk2"/>
                </a:solidFill>
              </a:rPr>
              <a:t>S</a:t>
            </a:r>
            <a:r>
              <a:rPr lang="no-NO" sz="2850" b="1" i="0" u="none" strike="noStrike" cap="none" dirty="0">
                <a:solidFill>
                  <a:schemeClr val="dk2"/>
                </a:solidFill>
                <a:latin typeface="Arial"/>
                <a:ea typeface="Arial"/>
                <a:cs typeface="Arial"/>
                <a:sym typeface="Arial"/>
              </a:rPr>
              <a:t>ikkerhet</a:t>
            </a:r>
            <a:r>
              <a:rPr lang="nb-NO" sz="2850" b="1" i="0" u="none" strike="noStrike" cap="none" dirty="0">
                <a:solidFill>
                  <a:schemeClr val="dk2"/>
                </a:solidFill>
                <a:latin typeface="Arial"/>
                <a:ea typeface="Arial"/>
                <a:cs typeface="Arial"/>
                <a:sym typeface="Arial"/>
              </a:rPr>
              <a:t>, lederskap og læring</a:t>
            </a:r>
          </a:p>
          <a:p>
            <a:pPr marL="0" marR="0" lvl="0" indent="0" algn="l" rtl="0">
              <a:lnSpc>
                <a:spcPct val="100000"/>
              </a:lnSpc>
              <a:spcBef>
                <a:spcPts val="0"/>
              </a:spcBef>
              <a:spcAft>
                <a:spcPts val="0"/>
              </a:spcAft>
              <a:buClr>
                <a:srgbClr val="FF0942"/>
              </a:buClr>
              <a:buSzPts val="3200"/>
              <a:buFont typeface="Arial"/>
              <a:buNone/>
            </a:pPr>
            <a:r>
              <a:rPr lang="nb-NO" sz="1800" dirty="0">
                <a:solidFill>
                  <a:schemeClr val="dk2"/>
                </a:solidFill>
              </a:rPr>
              <a:t>- HOP i praksis</a:t>
            </a:r>
            <a:endParaRPr sz="1800" dirty="0"/>
          </a:p>
        </p:txBody>
      </p:sp>
      <p:cxnSp>
        <p:nvCxnSpPr>
          <p:cNvPr id="165" name="Google Shape;165;p1"/>
          <p:cNvCxnSpPr/>
          <p:nvPr/>
        </p:nvCxnSpPr>
        <p:spPr>
          <a:xfrm>
            <a:off x="841426" y="4425670"/>
            <a:ext cx="1436410" cy="0"/>
          </a:xfrm>
          <a:prstGeom prst="straightConnector1">
            <a:avLst/>
          </a:prstGeom>
          <a:noFill/>
          <a:ln w="12700" cap="flat" cmpd="sng">
            <a:solidFill>
              <a:schemeClr val="accent6"/>
            </a:solidFill>
            <a:prstDash val="solid"/>
            <a:miter lim="800000"/>
            <a:headEnd type="none" w="sm" len="sm"/>
            <a:tailEnd type="none" w="sm" len="sm"/>
          </a:ln>
        </p:spPr>
      </p:cxnSp>
      <p:pic>
        <p:nvPicPr>
          <p:cNvPr id="166" name="Google Shape;166;p1" descr="Et bilde som inneholder himmel, utendørs&#10;&#10;Automatisk generert beskrivelse"/>
          <p:cNvPicPr preferRelativeResize="0"/>
          <p:nvPr/>
        </p:nvPicPr>
        <p:blipFill rotWithShape="1">
          <a:blip r:embed="rId4">
            <a:alphaModFix/>
          </a:blip>
          <a:srcRect/>
          <a:stretch/>
        </p:blipFill>
        <p:spPr>
          <a:xfrm>
            <a:off x="5229120" y="844"/>
            <a:ext cx="3914880" cy="1852158"/>
          </a:xfrm>
          <a:prstGeom prst="rect">
            <a:avLst/>
          </a:prstGeom>
          <a:noFill/>
          <a:ln w="15875" cap="flat" cmpd="sng">
            <a:solidFill>
              <a:schemeClr val="lt1"/>
            </a:solidFill>
            <a:prstDash val="solid"/>
            <a:round/>
            <a:headEnd type="none" w="sm" len="sm"/>
            <a:tailEnd type="none" w="sm" len="sm"/>
          </a:ln>
        </p:spPr>
      </p:pic>
      <p:pic>
        <p:nvPicPr>
          <p:cNvPr id="167" name="Google Shape;167;p1"/>
          <p:cNvPicPr preferRelativeResize="0"/>
          <p:nvPr/>
        </p:nvPicPr>
        <p:blipFill rotWithShape="1">
          <a:blip r:embed="rId5">
            <a:alphaModFix/>
          </a:blip>
          <a:srcRect/>
          <a:stretch/>
        </p:blipFill>
        <p:spPr>
          <a:xfrm>
            <a:off x="4540485" y="1850470"/>
            <a:ext cx="2717783" cy="1516239"/>
          </a:xfrm>
          <a:prstGeom prst="rect">
            <a:avLst/>
          </a:prstGeom>
          <a:noFill/>
          <a:ln w="15875" cap="flat" cmpd="sng">
            <a:solidFill>
              <a:schemeClr val="lt1"/>
            </a:solidFill>
            <a:prstDash val="solid"/>
            <a:round/>
            <a:headEnd type="none" w="sm" len="sm"/>
            <a:tailEnd type="none" w="sm" len="sm"/>
          </a:ln>
        </p:spPr>
      </p:pic>
      <p:pic>
        <p:nvPicPr>
          <p:cNvPr id="168" name="Google Shape;168;p1" descr="A few men wearing hardhats&#10;&#10;Description automatically generated with low confidence"/>
          <p:cNvPicPr preferRelativeResize="0"/>
          <p:nvPr/>
        </p:nvPicPr>
        <p:blipFill rotWithShape="1">
          <a:blip r:embed="rId6">
            <a:alphaModFix/>
          </a:blip>
          <a:srcRect/>
          <a:stretch/>
        </p:blipFill>
        <p:spPr>
          <a:xfrm>
            <a:off x="7258268" y="1850470"/>
            <a:ext cx="1885732" cy="1515396"/>
          </a:xfrm>
          <a:prstGeom prst="rect">
            <a:avLst/>
          </a:prstGeom>
          <a:noFill/>
          <a:ln w="15875" cap="flat" cmpd="sng">
            <a:solidFill>
              <a:schemeClr val="lt1"/>
            </a:solidFill>
            <a:prstDash val="solid"/>
            <a:round/>
            <a:headEnd type="none" w="sm" len="sm"/>
            <a:tailEnd type="none" w="sm" len="sm"/>
          </a:ln>
        </p:spPr>
      </p:pic>
      <p:pic>
        <p:nvPicPr>
          <p:cNvPr id="169" name="Google Shape;169;p1" descr="Et bilde som inneholder person, innendørs, bærbar PC&#10;&#10;Automatisk generert beskrivelse"/>
          <p:cNvPicPr preferRelativeResize="0"/>
          <p:nvPr/>
        </p:nvPicPr>
        <p:blipFill rotWithShape="1">
          <a:blip r:embed="rId7">
            <a:alphaModFix/>
          </a:blip>
          <a:srcRect/>
          <a:stretch/>
        </p:blipFill>
        <p:spPr>
          <a:xfrm>
            <a:off x="2599283" y="1850471"/>
            <a:ext cx="1941202" cy="1515396"/>
          </a:xfrm>
          <a:prstGeom prst="rect">
            <a:avLst/>
          </a:prstGeom>
          <a:noFill/>
          <a:ln w="15875" cap="flat" cmpd="sng">
            <a:solidFill>
              <a:schemeClr val="lt1"/>
            </a:solidFill>
            <a:prstDash val="solid"/>
            <a:round/>
            <a:headEnd type="none" w="sm" len="sm"/>
            <a:tailEnd type="none" w="sm" len="sm"/>
          </a:ln>
        </p:spPr>
      </p:pic>
      <p:pic>
        <p:nvPicPr>
          <p:cNvPr id="170" name="Google Shape;170;p1" descr="Wind turbine maintenance Smøla"/>
          <p:cNvPicPr preferRelativeResize="0"/>
          <p:nvPr/>
        </p:nvPicPr>
        <p:blipFill rotWithShape="1">
          <a:blip r:embed="rId8">
            <a:alphaModFix/>
          </a:blip>
          <a:srcRect t="-202"/>
          <a:stretch/>
        </p:blipFill>
        <p:spPr>
          <a:xfrm>
            <a:off x="0" y="0"/>
            <a:ext cx="2599868" cy="3367553"/>
          </a:xfrm>
          <a:prstGeom prst="rect">
            <a:avLst/>
          </a:prstGeom>
          <a:noFill/>
          <a:ln w="15875" cap="flat" cmpd="sng">
            <a:solidFill>
              <a:schemeClr val="lt1"/>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0"/>
          <p:cNvSpPr txBox="1"/>
          <p:nvPr/>
        </p:nvSpPr>
        <p:spPr>
          <a:xfrm>
            <a:off x="488578" y="1265034"/>
            <a:ext cx="4241870" cy="1087998"/>
          </a:xfrm>
          <a:prstGeom prst="rect">
            <a:avLst/>
          </a:prstGeom>
          <a:solidFill>
            <a:schemeClr val="lt1">
              <a:alpha val="69803"/>
            </a:schemeClr>
          </a:solidFill>
          <a:ln>
            <a:noFill/>
          </a:ln>
        </p:spPr>
        <p:txBody>
          <a:bodyPr spcFirstLastPara="1" wrap="square" lIns="0" tIns="162000" rIns="0" bIns="54000" anchor="t" anchorCtr="0">
            <a:noAutofit/>
          </a:bodyPr>
          <a:lstStyle/>
          <a:p>
            <a:pPr marL="0" marR="0" lvl="0" indent="0" algn="l" rtl="0">
              <a:lnSpc>
                <a:spcPct val="150000"/>
              </a:lnSpc>
              <a:spcBef>
                <a:spcPts val="0"/>
              </a:spcBef>
              <a:spcAft>
                <a:spcPts val="0"/>
              </a:spcAft>
              <a:buClr>
                <a:schemeClr val="dk1"/>
              </a:buClr>
              <a:buSzPts val="1500"/>
              <a:buFont typeface="Arial"/>
              <a:buNone/>
            </a:pPr>
            <a:r>
              <a:rPr lang="no-NO" sz="1500">
                <a:solidFill>
                  <a:schemeClr val="dk1"/>
                </a:solidFill>
                <a:latin typeface="Arial"/>
                <a:ea typeface="Arial"/>
                <a:cs typeface="Arial"/>
                <a:sym typeface="Arial"/>
              </a:rPr>
              <a:t>Prosedyrer og krav er til for å sikre at arbeidet vi gjør utføres på en presis og sikker måte. </a:t>
            </a:r>
            <a:endParaRPr/>
          </a:p>
        </p:txBody>
      </p:sp>
      <p:sp>
        <p:nvSpPr>
          <p:cNvPr id="316" name="Google Shape;316;p10"/>
          <p:cNvSpPr txBox="1"/>
          <p:nvPr/>
        </p:nvSpPr>
        <p:spPr>
          <a:xfrm>
            <a:off x="1006194" y="3275590"/>
            <a:ext cx="345111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i="1">
                <a:solidFill>
                  <a:schemeClr val="dk1"/>
                </a:solidFill>
                <a:latin typeface="Arial"/>
                <a:ea typeface="Arial"/>
                <a:cs typeface="Arial"/>
                <a:sym typeface="Arial"/>
              </a:rPr>
              <a:t>Hva forandrer seg fra uke til uke der du jobber?</a:t>
            </a:r>
            <a:endParaRPr/>
          </a:p>
        </p:txBody>
      </p:sp>
      <p:grpSp>
        <p:nvGrpSpPr>
          <p:cNvPr id="317" name="Google Shape;317;p10"/>
          <p:cNvGrpSpPr/>
          <p:nvPr/>
        </p:nvGrpSpPr>
        <p:grpSpPr>
          <a:xfrm>
            <a:off x="330129" y="3906147"/>
            <a:ext cx="4400319" cy="777461"/>
            <a:chOff x="546690" y="4514643"/>
            <a:chExt cx="6667440" cy="1221551"/>
          </a:xfrm>
        </p:grpSpPr>
        <p:pic>
          <p:nvPicPr>
            <p:cNvPr id="318" name="Google Shape;318;p10" descr="Liste kontur"/>
            <p:cNvPicPr preferRelativeResize="0"/>
            <p:nvPr/>
          </p:nvPicPr>
          <p:blipFill rotWithShape="1">
            <a:blip r:embed="rId3">
              <a:alphaModFix/>
            </a:blip>
            <a:srcRect/>
            <a:stretch/>
          </p:blipFill>
          <p:spPr>
            <a:xfrm>
              <a:off x="546690" y="4518634"/>
              <a:ext cx="1217559" cy="1217560"/>
            </a:xfrm>
            <a:prstGeom prst="rect">
              <a:avLst/>
            </a:prstGeom>
            <a:noFill/>
            <a:ln>
              <a:noFill/>
            </a:ln>
          </p:spPr>
        </p:pic>
        <p:cxnSp>
          <p:nvCxnSpPr>
            <p:cNvPr id="319" name="Google Shape;319;p10"/>
            <p:cNvCxnSpPr/>
            <p:nvPr/>
          </p:nvCxnSpPr>
          <p:spPr>
            <a:xfrm>
              <a:off x="1571074" y="5136951"/>
              <a:ext cx="4584139" cy="0"/>
            </a:xfrm>
            <a:prstGeom prst="straightConnector1">
              <a:avLst/>
            </a:prstGeom>
            <a:noFill/>
            <a:ln w="19050" cap="flat" cmpd="sng">
              <a:solidFill>
                <a:schemeClr val="accent1"/>
              </a:solidFill>
              <a:prstDash val="solid"/>
              <a:miter lim="800000"/>
              <a:headEnd type="none" w="sm" len="sm"/>
              <a:tailEnd type="triangle" w="med" len="med"/>
            </a:ln>
          </p:spPr>
        </p:cxnSp>
        <p:pic>
          <p:nvPicPr>
            <p:cNvPr id="320" name="Google Shape;320;p10" descr="Sjekkliste kontur"/>
            <p:cNvPicPr preferRelativeResize="0"/>
            <p:nvPr/>
          </p:nvPicPr>
          <p:blipFill rotWithShape="1">
            <a:blip r:embed="rId4">
              <a:alphaModFix/>
            </a:blip>
            <a:srcRect/>
            <a:stretch/>
          </p:blipFill>
          <p:spPr>
            <a:xfrm>
              <a:off x="5996571" y="4514643"/>
              <a:ext cx="1217559" cy="1217560"/>
            </a:xfrm>
            <a:prstGeom prst="rect">
              <a:avLst/>
            </a:prstGeom>
            <a:noFill/>
            <a:ln>
              <a:noFill/>
            </a:ln>
          </p:spPr>
        </p:pic>
      </p:grpSp>
      <p:sp>
        <p:nvSpPr>
          <p:cNvPr id="321" name="Google Shape;321;p10"/>
          <p:cNvSpPr txBox="1"/>
          <p:nvPr/>
        </p:nvSpPr>
        <p:spPr>
          <a:xfrm>
            <a:off x="451250" y="603700"/>
            <a:ext cx="35930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000" b="1" dirty="0">
                <a:solidFill>
                  <a:schemeClr val="dk2"/>
                </a:solidFill>
                <a:latin typeface="Arial"/>
                <a:ea typeface="Arial"/>
                <a:cs typeface="Arial"/>
                <a:sym typeface="Arial"/>
              </a:rPr>
              <a:t>Fra prosedyre til praksis</a:t>
            </a:r>
            <a:endParaRPr dirty="0"/>
          </a:p>
        </p:txBody>
      </p:sp>
      <p:sp>
        <p:nvSpPr>
          <p:cNvPr id="322" name="Google Shape;322;p10"/>
          <p:cNvSpPr txBox="1"/>
          <p:nvPr/>
        </p:nvSpPr>
        <p:spPr>
          <a:xfrm>
            <a:off x="1006193" y="3021674"/>
            <a:ext cx="1565595"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050" b="1">
                <a:solidFill>
                  <a:schemeClr val="dk2"/>
                </a:solidFill>
                <a:latin typeface="Arial"/>
                <a:ea typeface="Arial"/>
                <a:cs typeface="Arial"/>
                <a:sym typeface="Arial"/>
              </a:rPr>
              <a:t>REFLEKSJON</a:t>
            </a:r>
            <a:endParaRPr sz="1050" b="1">
              <a:solidFill>
                <a:schemeClr val="dk2"/>
              </a:solidFill>
              <a:latin typeface="Arial"/>
              <a:ea typeface="Arial"/>
              <a:cs typeface="Arial"/>
              <a:sym typeface="Arial"/>
            </a:endParaRPr>
          </a:p>
        </p:txBody>
      </p:sp>
      <p:grpSp>
        <p:nvGrpSpPr>
          <p:cNvPr id="323" name="Google Shape;323;p10"/>
          <p:cNvGrpSpPr/>
          <p:nvPr/>
        </p:nvGrpSpPr>
        <p:grpSpPr>
          <a:xfrm>
            <a:off x="331363" y="2944558"/>
            <a:ext cx="674830" cy="674830"/>
            <a:chOff x="420669" y="281659"/>
            <a:chExt cx="674830" cy="674830"/>
          </a:xfrm>
        </p:grpSpPr>
        <p:sp>
          <p:nvSpPr>
            <p:cNvPr id="324" name="Google Shape;324;p10"/>
            <p:cNvSpPr/>
            <p:nvPr/>
          </p:nvSpPr>
          <p:spPr>
            <a:xfrm>
              <a:off x="420669" y="281659"/>
              <a:ext cx="674830" cy="6748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25" name="Google Shape;325;p10"/>
            <p:cNvPicPr preferRelativeResize="0"/>
            <p:nvPr/>
          </p:nvPicPr>
          <p:blipFill rotWithShape="1">
            <a:blip r:embed="rId5">
              <a:alphaModFix/>
            </a:blip>
            <a:srcRect/>
            <a:stretch/>
          </p:blipFill>
          <p:spPr>
            <a:xfrm>
              <a:off x="489197" y="350187"/>
              <a:ext cx="539503" cy="539503"/>
            </a:xfrm>
            <a:prstGeom prst="rect">
              <a:avLst/>
            </a:prstGeom>
            <a:noFill/>
            <a:ln>
              <a:noFill/>
            </a:ln>
          </p:spPr>
        </p:pic>
      </p:grpSp>
      <p:cxnSp>
        <p:nvCxnSpPr>
          <p:cNvPr id="326" name="Google Shape;326;p10"/>
          <p:cNvCxnSpPr/>
          <p:nvPr/>
        </p:nvCxnSpPr>
        <p:spPr>
          <a:xfrm>
            <a:off x="478145" y="2635294"/>
            <a:ext cx="513019" cy="0"/>
          </a:xfrm>
          <a:prstGeom prst="straightConnector1">
            <a:avLst/>
          </a:prstGeom>
          <a:noFill/>
          <a:ln w="15875" cap="flat" cmpd="sng">
            <a:solidFill>
              <a:schemeClr val="accent6"/>
            </a:solidFill>
            <a:prstDash val="solid"/>
            <a:miter lim="800000"/>
            <a:headEnd type="none" w="sm" len="sm"/>
            <a:tailEnd type="none" w="sm" len="sm"/>
          </a:ln>
        </p:spPr>
      </p:cxnSp>
      <p:sp>
        <p:nvSpPr>
          <p:cNvPr id="327" name="Google Shape;327;p10"/>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10</a:t>
            </a:fld>
            <a:endParaRPr/>
          </a:p>
        </p:txBody>
      </p:sp>
      <p:pic>
        <p:nvPicPr>
          <p:cNvPr id="328" name="Google Shape;328;p10" descr="Et bilde som inneholder innendørs&#10;&#10;Automatisk generert beskrivelse"/>
          <p:cNvPicPr preferRelativeResize="0"/>
          <p:nvPr/>
        </p:nvPicPr>
        <p:blipFill rotWithShape="1">
          <a:blip r:embed="rId6">
            <a:alphaModFix/>
          </a:blip>
          <a:srcRect/>
          <a:stretch/>
        </p:blipFill>
        <p:spPr>
          <a:xfrm>
            <a:off x="5493176" y="1021921"/>
            <a:ext cx="3495436" cy="39630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1"/>
          <p:cNvSpPr txBox="1"/>
          <p:nvPr/>
        </p:nvSpPr>
        <p:spPr>
          <a:xfrm>
            <a:off x="488578" y="1265034"/>
            <a:ext cx="4312022" cy="1087998"/>
          </a:xfrm>
          <a:prstGeom prst="rect">
            <a:avLst/>
          </a:prstGeom>
          <a:solidFill>
            <a:schemeClr val="lt1">
              <a:alpha val="69803"/>
            </a:schemeClr>
          </a:solidFill>
          <a:ln>
            <a:noFill/>
          </a:ln>
        </p:spPr>
        <p:txBody>
          <a:bodyPr spcFirstLastPara="1" wrap="square" lIns="0" tIns="162000" rIns="0" bIns="54000" anchor="t" anchorCtr="0">
            <a:noAutofit/>
          </a:bodyPr>
          <a:lstStyle/>
          <a:p>
            <a:pPr marL="0" marR="0" lvl="0" indent="0" algn="l" rtl="0">
              <a:lnSpc>
                <a:spcPct val="150000"/>
              </a:lnSpc>
              <a:spcBef>
                <a:spcPts val="0"/>
              </a:spcBef>
              <a:spcAft>
                <a:spcPts val="0"/>
              </a:spcAft>
              <a:buClr>
                <a:schemeClr val="dk1"/>
              </a:buClr>
              <a:buSzPts val="1500"/>
              <a:buFont typeface="Arial"/>
              <a:buNone/>
            </a:pPr>
            <a:r>
              <a:rPr lang="no-NO" sz="1500">
                <a:solidFill>
                  <a:schemeClr val="dk1"/>
                </a:solidFill>
                <a:latin typeface="Arial"/>
                <a:ea typeface="Arial"/>
                <a:cs typeface="Arial"/>
                <a:sym typeface="Arial"/>
              </a:rPr>
              <a:t>Arbeid utføres under varierende forhold, og vi gjør ulike tilpasninger for å løse jobben. </a:t>
            </a:r>
            <a:endParaRPr/>
          </a:p>
          <a:p>
            <a:pPr marL="0" marR="0" lvl="0" indent="0" algn="l" rtl="0">
              <a:lnSpc>
                <a:spcPct val="150000"/>
              </a:lnSpc>
              <a:spcBef>
                <a:spcPts val="0"/>
              </a:spcBef>
              <a:spcAft>
                <a:spcPts val="0"/>
              </a:spcAft>
              <a:buClr>
                <a:schemeClr val="dk1"/>
              </a:buClr>
              <a:buSzPts val="1500"/>
              <a:buFont typeface="Arial"/>
              <a:buNone/>
            </a:pPr>
            <a:endParaRPr sz="1500">
              <a:solidFill>
                <a:schemeClr val="dk1"/>
              </a:solidFill>
              <a:latin typeface="Arial"/>
              <a:ea typeface="Arial"/>
              <a:cs typeface="Arial"/>
              <a:sym typeface="Arial"/>
            </a:endParaRPr>
          </a:p>
        </p:txBody>
      </p:sp>
      <p:grpSp>
        <p:nvGrpSpPr>
          <p:cNvPr id="335" name="Google Shape;335;p11"/>
          <p:cNvGrpSpPr/>
          <p:nvPr/>
        </p:nvGrpSpPr>
        <p:grpSpPr>
          <a:xfrm>
            <a:off x="355585" y="3532855"/>
            <a:ext cx="4374863" cy="1169834"/>
            <a:chOff x="212238" y="4722660"/>
            <a:chExt cx="5833150" cy="1559778"/>
          </a:xfrm>
        </p:grpSpPr>
        <p:sp>
          <p:nvSpPr>
            <p:cNvPr id="336" name="Google Shape;336;p11"/>
            <p:cNvSpPr/>
            <p:nvPr/>
          </p:nvSpPr>
          <p:spPr>
            <a:xfrm>
              <a:off x="970982" y="4722660"/>
              <a:ext cx="4191170" cy="1525111"/>
            </a:xfrm>
            <a:custGeom>
              <a:avLst/>
              <a:gdLst/>
              <a:ahLst/>
              <a:cxnLst/>
              <a:rect l="l" t="t" r="r" b="b"/>
              <a:pathLst>
                <a:path w="3887229" h="2240148" extrusionOk="0">
                  <a:moveTo>
                    <a:pt x="0" y="1479324"/>
                  </a:moveTo>
                  <a:cubicBezTo>
                    <a:pt x="369376" y="635958"/>
                    <a:pt x="738752" y="171475"/>
                    <a:pt x="1038386" y="298123"/>
                  </a:cubicBezTo>
                  <a:cubicBezTo>
                    <a:pt x="1338020" y="424771"/>
                    <a:pt x="1551535" y="2287919"/>
                    <a:pt x="1797803" y="2239211"/>
                  </a:cubicBezTo>
                  <a:cubicBezTo>
                    <a:pt x="2044071" y="2190503"/>
                    <a:pt x="2332597" y="119609"/>
                    <a:pt x="2515994" y="5876"/>
                  </a:cubicBezTo>
                  <a:cubicBezTo>
                    <a:pt x="2699391" y="-107857"/>
                    <a:pt x="2749244" y="1466224"/>
                    <a:pt x="2898183" y="1556816"/>
                  </a:cubicBezTo>
                  <a:cubicBezTo>
                    <a:pt x="3047122" y="1647408"/>
                    <a:pt x="3254644" y="577839"/>
                    <a:pt x="3409627" y="549426"/>
                  </a:cubicBezTo>
                  <a:cubicBezTo>
                    <a:pt x="3564610" y="521013"/>
                    <a:pt x="3750590" y="1326925"/>
                    <a:pt x="3828081" y="1386335"/>
                  </a:cubicBezTo>
                  <a:cubicBezTo>
                    <a:pt x="3905572" y="1445745"/>
                    <a:pt x="3890074" y="1175816"/>
                    <a:pt x="3874576" y="905887"/>
                  </a:cubicBezTo>
                </a:path>
              </a:pathLst>
            </a:cu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37" name="Google Shape;337;p11"/>
            <p:cNvSpPr/>
            <p:nvPr/>
          </p:nvSpPr>
          <p:spPr>
            <a:xfrm>
              <a:off x="956040" y="5424243"/>
              <a:ext cx="4191172" cy="622673"/>
            </a:xfrm>
            <a:custGeom>
              <a:avLst/>
              <a:gdLst/>
              <a:ahLst/>
              <a:cxnLst/>
              <a:rect l="l" t="t" r="r" b="b"/>
              <a:pathLst>
                <a:path w="3434080" h="493960" extrusionOk="0">
                  <a:moveTo>
                    <a:pt x="0" y="285025"/>
                  </a:moveTo>
                  <a:cubicBezTo>
                    <a:pt x="176106" y="200358"/>
                    <a:pt x="352213" y="115692"/>
                    <a:pt x="518160" y="132625"/>
                  </a:cubicBezTo>
                  <a:cubicBezTo>
                    <a:pt x="684107" y="149558"/>
                    <a:pt x="860213" y="388318"/>
                    <a:pt x="995680" y="386625"/>
                  </a:cubicBezTo>
                  <a:cubicBezTo>
                    <a:pt x="1131147" y="384932"/>
                    <a:pt x="1229360" y="122465"/>
                    <a:pt x="1330960" y="122465"/>
                  </a:cubicBezTo>
                  <a:cubicBezTo>
                    <a:pt x="1432560" y="122465"/>
                    <a:pt x="1441027" y="406945"/>
                    <a:pt x="1605280" y="386625"/>
                  </a:cubicBezTo>
                  <a:cubicBezTo>
                    <a:pt x="1769533" y="366305"/>
                    <a:pt x="2091267" y="-16388"/>
                    <a:pt x="2316480" y="545"/>
                  </a:cubicBezTo>
                  <a:cubicBezTo>
                    <a:pt x="2541693" y="17478"/>
                    <a:pt x="2770293" y="450972"/>
                    <a:pt x="2956560" y="488225"/>
                  </a:cubicBezTo>
                  <a:cubicBezTo>
                    <a:pt x="3142827" y="525478"/>
                    <a:pt x="3288453" y="374771"/>
                    <a:pt x="3434080" y="224065"/>
                  </a:cubicBezTo>
                </a:path>
              </a:pathLst>
            </a:custGeom>
            <a:noFill/>
            <a:ln w="9525" cap="flat" cmpd="sng">
              <a:solidFill>
                <a:schemeClr val="accent2"/>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38" name="Google Shape;338;p11"/>
            <p:cNvSpPr/>
            <p:nvPr/>
          </p:nvSpPr>
          <p:spPr>
            <a:xfrm>
              <a:off x="970982" y="5218699"/>
              <a:ext cx="4161124" cy="884026"/>
            </a:xfrm>
            <a:custGeom>
              <a:avLst/>
              <a:gdLst/>
              <a:ahLst/>
              <a:cxnLst/>
              <a:rect l="l" t="t" r="r" b="b"/>
              <a:pathLst>
                <a:path w="3434080" h="640198" extrusionOk="0">
                  <a:moveTo>
                    <a:pt x="0" y="233700"/>
                  </a:moveTo>
                  <a:cubicBezTo>
                    <a:pt x="88053" y="433513"/>
                    <a:pt x="176107" y="633327"/>
                    <a:pt x="304800" y="640100"/>
                  </a:cubicBezTo>
                  <a:cubicBezTo>
                    <a:pt x="433493" y="646873"/>
                    <a:pt x="629920" y="301433"/>
                    <a:pt x="772160" y="274340"/>
                  </a:cubicBezTo>
                  <a:cubicBezTo>
                    <a:pt x="914400" y="247247"/>
                    <a:pt x="1000760" y="470767"/>
                    <a:pt x="1158240" y="477540"/>
                  </a:cubicBezTo>
                  <a:cubicBezTo>
                    <a:pt x="1315720" y="484313"/>
                    <a:pt x="1573107" y="318367"/>
                    <a:pt x="1717040" y="314980"/>
                  </a:cubicBezTo>
                  <a:cubicBezTo>
                    <a:pt x="1860973" y="311593"/>
                    <a:pt x="1860973" y="509713"/>
                    <a:pt x="2021840" y="457220"/>
                  </a:cubicBezTo>
                  <a:cubicBezTo>
                    <a:pt x="2182707" y="404727"/>
                    <a:pt x="2511213" y="-3367"/>
                    <a:pt x="2682240" y="20"/>
                  </a:cubicBezTo>
                  <a:cubicBezTo>
                    <a:pt x="2853267" y="3407"/>
                    <a:pt x="2922693" y="431820"/>
                    <a:pt x="3048000" y="477540"/>
                  </a:cubicBezTo>
                  <a:cubicBezTo>
                    <a:pt x="3173307" y="523260"/>
                    <a:pt x="3434080" y="274340"/>
                    <a:pt x="3434080" y="274340"/>
                  </a:cubicBezTo>
                  <a:lnTo>
                    <a:pt x="3434080" y="274340"/>
                  </a:lnTo>
                </a:path>
              </a:pathLst>
            </a:custGeom>
            <a:noFill/>
            <a:ln w="9525" cap="flat" cmpd="sng">
              <a:solidFill>
                <a:schemeClr val="accent2"/>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39" name="Google Shape;339;p11"/>
            <p:cNvSpPr/>
            <p:nvPr/>
          </p:nvSpPr>
          <p:spPr>
            <a:xfrm>
              <a:off x="334253" y="5290946"/>
              <a:ext cx="767178" cy="94200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40" name="Google Shape;340;p11"/>
            <p:cNvSpPr/>
            <p:nvPr/>
          </p:nvSpPr>
          <p:spPr>
            <a:xfrm>
              <a:off x="5128129" y="5165523"/>
              <a:ext cx="767178" cy="94200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pic>
          <p:nvPicPr>
            <p:cNvPr id="341" name="Google Shape;341;p11" descr="Liste kontur"/>
            <p:cNvPicPr preferRelativeResize="0"/>
            <p:nvPr/>
          </p:nvPicPr>
          <p:blipFill rotWithShape="1">
            <a:blip r:embed="rId3">
              <a:alphaModFix/>
            </a:blip>
            <a:srcRect/>
            <a:stretch/>
          </p:blipFill>
          <p:spPr>
            <a:xfrm>
              <a:off x="212238" y="5224102"/>
              <a:ext cx="1056935" cy="1058336"/>
            </a:xfrm>
            <a:prstGeom prst="rect">
              <a:avLst/>
            </a:prstGeom>
            <a:noFill/>
            <a:ln>
              <a:noFill/>
            </a:ln>
          </p:spPr>
        </p:pic>
        <p:cxnSp>
          <p:nvCxnSpPr>
            <p:cNvPr id="342" name="Google Shape;342;p11"/>
            <p:cNvCxnSpPr/>
            <p:nvPr/>
          </p:nvCxnSpPr>
          <p:spPr>
            <a:xfrm>
              <a:off x="1124294" y="5724010"/>
              <a:ext cx="4023767" cy="0"/>
            </a:xfrm>
            <a:prstGeom prst="straightConnector1">
              <a:avLst/>
            </a:prstGeom>
            <a:solidFill>
              <a:srgbClr val="007079"/>
            </a:solidFill>
            <a:ln w="19050" cap="flat" cmpd="sng">
              <a:solidFill>
                <a:schemeClr val="accent1"/>
              </a:solidFill>
              <a:prstDash val="solid"/>
              <a:miter lim="800000"/>
              <a:headEnd type="none" w="sm" len="sm"/>
              <a:tailEnd type="triangle" w="med" len="med"/>
            </a:ln>
          </p:spPr>
        </p:cxnSp>
        <p:pic>
          <p:nvPicPr>
            <p:cNvPr id="343" name="Google Shape;343;p11" descr="Sjekkliste kontur"/>
            <p:cNvPicPr preferRelativeResize="0"/>
            <p:nvPr/>
          </p:nvPicPr>
          <p:blipFill rotWithShape="1">
            <a:blip r:embed="rId4">
              <a:alphaModFix/>
            </a:blip>
            <a:srcRect/>
            <a:stretch/>
          </p:blipFill>
          <p:spPr>
            <a:xfrm>
              <a:off x="4988453" y="5224102"/>
              <a:ext cx="1056935" cy="1058336"/>
            </a:xfrm>
            <a:prstGeom prst="rect">
              <a:avLst/>
            </a:prstGeom>
            <a:noFill/>
            <a:ln>
              <a:noFill/>
            </a:ln>
          </p:spPr>
        </p:pic>
      </p:grpSp>
      <p:sp>
        <p:nvSpPr>
          <p:cNvPr id="344" name="Google Shape;344;p11"/>
          <p:cNvSpPr txBox="1"/>
          <p:nvPr/>
        </p:nvSpPr>
        <p:spPr>
          <a:xfrm>
            <a:off x="447096" y="604608"/>
            <a:ext cx="35015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000" b="1">
                <a:solidFill>
                  <a:schemeClr val="dk2"/>
                </a:solidFill>
                <a:latin typeface="Arial"/>
                <a:ea typeface="Arial"/>
                <a:cs typeface="Arial"/>
                <a:sym typeface="Arial"/>
              </a:rPr>
              <a:t>Fra prosedyre til praksis</a:t>
            </a:r>
            <a:endParaRPr/>
          </a:p>
        </p:txBody>
      </p:sp>
      <p:pic>
        <p:nvPicPr>
          <p:cNvPr id="345" name="Google Shape;345;p11" descr="Et bilde som inneholder person, utendørs&#10;&#10;Automatisk generert beskrivelse"/>
          <p:cNvPicPr preferRelativeResize="0"/>
          <p:nvPr/>
        </p:nvPicPr>
        <p:blipFill rotWithShape="1">
          <a:blip r:embed="rId5">
            <a:alphaModFix/>
          </a:blip>
          <a:srcRect/>
          <a:stretch/>
        </p:blipFill>
        <p:spPr>
          <a:xfrm>
            <a:off x="5142642" y="1233757"/>
            <a:ext cx="3839383" cy="1425600"/>
          </a:xfrm>
          <a:prstGeom prst="rect">
            <a:avLst/>
          </a:prstGeom>
          <a:noFill/>
          <a:ln>
            <a:noFill/>
          </a:ln>
        </p:spPr>
      </p:pic>
      <p:cxnSp>
        <p:nvCxnSpPr>
          <p:cNvPr id="346" name="Google Shape;346;p11"/>
          <p:cNvCxnSpPr/>
          <p:nvPr/>
        </p:nvCxnSpPr>
        <p:spPr>
          <a:xfrm>
            <a:off x="478145" y="2635294"/>
            <a:ext cx="513019" cy="0"/>
          </a:xfrm>
          <a:prstGeom prst="straightConnector1">
            <a:avLst/>
          </a:prstGeom>
          <a:noFill/>
          <a:ln w="15875" cap="flat" cmpd="sng">
            <a:solidFill>
              <a:schemeClr val="accent6"/>
            </a:solidFill>
            <a:prstDash val="solid"/>
            <a:miter lim="800000"/>
            <a:headEnd type="none" w="sm" len="sm"/>
            <a:tailEnd type="none" w="sm" len="sm"/>
          </a:ln>
        </p:spPr>
      </p:cxnSp>
      <p:sp>
        <p:nvSpPr>
          <p:cNvPr id="347" name="Google Shape;347;p11"/>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11</a:t>
            </a:fld>
            <a:endParaRPr/>
          </a:p>
        </p:txBody>
      </p:sp>
      <p:pic>
        <p:nvPicPr>
          <p:cNvPr id="348" name="Google Shape;348;p11"/>
          <p:cNvPicPr preferRelativeResize="0"/>
          <p:nvPr/>
        </p:nvPicPr>
        <p:blipFill rotWithShape="1">
          <a:blip r:embed="rId6">
            <a:alphaModFix/>
          </a:blip>
          <a:srcRect l="-1"/>
          <a:stretch/>
        </p:blipFill>
        <p:spPr>
          <a:xfrm>
            <a:off x="5142642" y="2701237"/>
            <a:ext cx="1922301" cy="1495378"/>
          </a:xfrm>
          <a:prstGeom prst="rect">
            <a:avLst/>
          </a:prstGeom>
          <a:noFill/>
          <a:ln>
            <a:noFill/>
          </a:ln>
        </p:spPr>
      </p:pic>
      <p:pic>
        <p:nvPicPr>
          <p:cNvPr id="349" name="Google Shape;349;p11" descr="Et bilde som inneholder person, oransje, utstyr&#10;&#10;Automatisk generert beskrivelse"/>
          <p:cNvPicPr preferRelativeResize="0"/>
          <p:nvPr/>
        </p:nvPicPr>
        <p:blipFill rotWithShape="1">
          <a:blip r:embed="rId7">
            <a:alphaModFix/>
          </a:blip>
          <a:srcRect b="-390"/>
          <a:stretch/>
        </p:blipFill>
        <p:spPr>
          <a:xfrm>
            <a:off x="7113048" y="2707015"/>
            <a:ext cx="1868977" cy="1489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12" descr="Et bilde som inneholder gul&#10;&#10;Automatisk generert beskrivelse"/>
          <p:cNvPicPr preferRelativeResize="0"/>
          <p:nvPr/>
        </p:nvPicPr>
        <p:blipFill rotWithShape="1">
          <a:blip r:embed="rId3">
            <a:alphaModFix/>
          </a:blip>
          <a:srcRect/>
          <a:stretch/>
        </p:blipFill>
        <p:spPr>
          <a:xfrm>
            <a:off x="5971556" y="2353031"/>
            <a:ext cx="2977142" cy="2445923"/>
          </a:xfrm>
          <a:prstGeom prst="rect">
            <a:avLst/>
          </a:prstGeom>
          <a:noFill/>
          <a:ln>
            <a:noFill/>
          </a:ln>
        </p:spPr>
      </p:pic>
      <p:sp>
        <p:nvSpPr>
          <p:cNvPr id="356" name="Google Shape;356;p12"/>
          <p:cNvSpPr txBox="1"/>
          <p:nvPr/>
        </p:nvSpPr>
        <p:spPr>
          <a:xfrm>
            <a:off x="488578" y="1265034"/>
            <a:ext cx="5177116" cy="1087998"/>
          </a:xfrm>
          <a:prstGeom prst="rect">
            <a:avLst/>
          </a:prstGeom>
          <a:solidFill>
            <a:schemeClr val="lt1">
              <a:alpha val="69803"/>
            </a:schemeClr>
          </a:solidFill>
          <a:ln>
            <a:noFill/>
          </a:ln>
        </p:spPr>
        <p:txBody>
          <a:bodyPr spcFirstLastPara="1" wrap="square" lIns="0" tIns="162000" rIns="0" bIns="54000" anchor="t" anchorCtr="0">
            <a:noAutofit/>
          </a:bodyPr>
          <a:lstStyle/>
          <a:p>
            <a:pPr marL="0" marR="0" lvl="0" indent="0" algn="l" rtl="0">
              <a:lnSpc>
                <a:spcPct val="150000"/>
              </a:lnSpc>
              <a:spcBef>
                <a:spcPts val="0"/>
              </a:spcBef>
              <a:spcAft>
                <a:spcPts val="0"/>
              </a:spcAft>
              <a:buClr>
                <a:schemeClr val="dk1"/>
              </a:buClr>
              <a:buSzPts val="1500"/>
              <a:buFont typeface="Arial"/>
              <a:buNone/>
            </a:pPr>
            <a:r>
              <a:rPr lang="no-NO" sz="1500">
                <a:solidFill>
                  <a:schemeClr val="dk1"/>
                </a:solidFill>
                <a:latin typeface="Arial"/>
                <a:ea typeface="Arial"/>
                <a:cs typeface="Arial"/>
                <a:sym typeface="Arial"/>
              </a:rPr>
              <a:t>Når gapet mellom prosedyrer, krav og praksis blir for stort, øker risiko for hendelser. Derfor må vi forstå hvordan arbeid faktisk foregår og hvilke forhold som skaper variasjon.</a:t>
            </a:r>
            <a:endParaRPr sz="1500">
              <a:solidFill>
                <a:schemeClr val="dk1"/>
              </a:solidFill>
              <a:latin typeface="Arial"/>
              <a:ea typeface="Arial"/>
              <a:cs typeface="Arial"/>
              <a:sym typeface="Arial"/>
            </a:endParaRPr>
          </a:p>
          <a:p>
            <a:pPr marL="0" marR="0" lvl="0" indent="0" algn="l" rtl="0">
              <a:lnSpc>
                <a:spcPct val="150000"/>
              </a:lnSpc>
              <a:spcBef>
                <a:spcPts val="0"/>
              </a:spcBef>
              <a:spcAft>
                <a:spcPts val="0"/>
              </a:spcAft>
              <a:buClr>
                <a:schemeClr val="dk1"/>
              </a:buClr>
              <a:buSzPts val="1500"/>
              <a:buFont typeface="Arial"/>
              <a:buNone/>
            </a:pPr>
            <a:endParaRPr sz="1500">
              <a:solidFill>
                <a:schemeClr val="dk1"/>
              </a:solidFill>
              <a:latin typeface="Arial"/>
              <a:ea typeface="Arial"/>
              <a:cs typeface="Arial"/>
              <a:sym typeface="Arial"/>
            </a:endParaRPr>
          </a:p>
        </p:txBody>
      </p:sp>
      <p:cxnSp>
        <p:nvCxnSpPr>
          <p:cNvPr id="357" name="Google Shape;357;p12"/>
          <p:cNvCxnSpPr/>
          <p:nvPr/>
        </p:nvCxnSpPr>
        <p:spPr>
          <a:xfrm>
            <a:off x="478145" y="2635294"/>
            <a:ext cx="513019" cy="0"/>
          </a:xfrm>
          <a:prstGeom prst="straightConnector1">
            <a:avLst/>
          </a:prstGeom>
          <a:noFill/>
          <a:ln w="15875" cap="flat" cmpd="sng">
            <a:solidFill>
              <a:schemeClr val="accent6"/>
            </a:solidFill>
            <a:prstDash val="solid"/>
            <a:miter lim="800000"/>
            <a:headEnd type="none" w="sm" len="sm"/>
            <a:tailEnd type="none" w="sm" len="sm"/>
          </a:ln>
        </p:spPr>
      </p:cxnSp>
      <p:grpSp>
        <p:nvGrpSpPr>
          <p:cNvPr id="358" name="Google Shape;358;p12"/>
          <p:cNvGrpSpPr/>
          <p:nvPr/>
        </p:nvGrpSpPr>
        <p:grpSpPr>
          <a:xfrm>
            <a:off x="251386" y="3091358"/>
            <a:ext cx="4785008" cy="1707614"/>
            <a:chOff x="587155" y="4538075"/>
            <a:chExt cx="4597552" cy="1640717"/>
          </a:xfrm>
        </p:grpSpPr>
        <p:sp>
          <p:nvSpPr>
            <p:cNvPr id="359" name="Google Shape;359;p12"/>
            <p:cNvSpPr/>
            <p:nvPr/>
          </p:nvSpPr>
          <p:spPr>
            <a:xfrm>
              <a:off x="1165360" y="4538075"/>
              <a:ext cx="3457327" cy="1377574"/>
            </a:xfrm>
            <a:custGeom>
              <a:avLst/>
              <a:gdLst/>
              <a:ahLst/>
              <a:cxnLst/>
              <a:rect l="l" t="t" r="r" b="b"/>
              <a:pathLst>
                <a:path w="3887229" h="2240148" extrusionOk="0">
                  <a:moveTo>
                    <a:pt x="0" y="1479324"/>
                  </a:moveTo>
                  <a:cubicBezTo>
                    <a:pt x="369376" y="635958"/>
                    <a:pt x="738752" y="171475"/>
                    <a:pt x="1038386" y="298123"/>
                  </a:cubicBezTo>
                  <a:cubicBezTo>
                    <a:pt x="1338020" y="424771"/>
                    <a:pt x="1551535" y="2287919"/>
                    <a:pt x="1797803" y="2239211"/>
                  </a:cubicBezTo>
                  <a:cubicBezTo>
                    <a:pt x="2044071" y="2190503"/>
                    <a:pt x="2332597" y="119609"/>
                    <a:pt x="2515994" y="5876"/>
                  </a:cubicBezTo>
                  <a:cubicBezTo>
                    <a:pt x="2699391" y="-107857"/>
                    <a:pt x="2749244" y="1466224"/>
                    <a:pt x="2898183" y="1556816"/>
                  </a:cubicBezTo>
                  <a:cubicBezTo>
                    <a:pt x="3047122" y="1647408"/>
                    <a:pt x="3254644" y="577839"/>
                    <a:pt x="3409627" y="549426"/>
                  </a:cubicBezTo>
                  <a:cubicBezTo>
                    <a:pt x="3564610" y="521013"/>
                    <a:pt x="3750590" y="1326925"/>
                    <a:pt x="3828081" y="1386335"/>
                  </a:cubicBezTo>
                  <a:cubicBezTo>
                    <a:pt x="3905572" y="1445745"/>
                    <a:pt x="3890074" y="1175816"/>
                    <a:pt x="3874576" y="905887"/>
                  </a:cubicBezTo>
                </a:path>
              </a:pathLst>
            </a:cu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60" name="Google Shape;360;p12"/>
            <p:cNvSpPr/>
            <p:nvPr/>
          </p:nvSpPr>
          <p:spPr>
            <a:xfrm>
              <a:off x="4599806" y="4835904"/>
              <a:ext cx="515933" cy="63350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grpSp>
          <p:nvGrpSpPr>
            <p:cNvPr id="361" name="Google Shape;361;p12"/>
            <p:cNvGrpSpPr/>
            <p:nvPr/>
          </p:nvGrpSpPr>
          <p:grpSpPr>
            <a:xfrm>
              <a:off x="587155" y="4851987"/>
              <a:ext cx="4597552" cy="711739"/>
              <a:chOff x="273373" y="4595247"/>
              <a:chExt cx="5914494" cy="914400"/>
            </a:xfrm>
          </p:grpSpPr>
          <p:pic>
            <p:nvPicPr>
              <p:cNvPr id="362" name="Google Shape;362;p12" descr="Liste kontur"/>
              <p:cNvPicPr preferRelativeResize="0"/>
              <p:nvPr/>
            </p:nvPicPr>
            <p:blipFill rotWithShape="1">
              <a:blip r:embed="rId4">
                <a:alphaModFix/>
              </a:blip>
              <a:srcRect/>
              <a:stretch/>
            </p:blipFill>
            <p:spPr>
              <a:xfrm>
                <a:off x="273373" y="4595247"/>
                <a:ext cx="914400" cy="914400"/>
              </a:xfrm>
              <a:prstGeom prst="rect">
                <a:avLst/>
              </a:prstGeom>
              <a:noFill/>
              <a:ln>
                <a:noFill/>
              </a:ln>
            </p:spPr>
          </p:pic>
          <p:cxnSp>
            <p:nvCxnSpPr>
              <p:cNvPr id="363" name="Google Shape;363;p12"/>
              <p:cNvCxnSpPr/>
              <p:nvPr/>
            </p:nvCxnSpPr>
            <p:spPr>
              <a:xfrm>
                <a:off x="1007390" y="5052447"/>
                <a:ext cx="4425497" cy="0"/>
              </a:xfrm>
              <a:prstGeom prst="straightConnector1">
                <a:avLst/>
              </a:prstGeom>
              <a:noFill/>
              <a:ln w="19050" cap="flat" cmpd="sng">
                <a:solidFill>
                  <a:schemeClr val="accent1"/>
                </a:solidFill>
                <a:prstDash val="solid"/>
                <a:miter lim="800000"/>
                <a:headEnd type="none" w="sm" len="sm"/>
                <a:tailEnd type="triangle" w="med" len="med"/>
              </a:ln>
            </p:spPr>
          </p:cxnSp>
          <p:pic>
            <p:nvPicPr>
              <p:cNvPr id="364" name="Google Shape;364;p12" descr="Sjekkliste kontur"/>
              <p:cNvPicPr preferRelativeResize="0"/>
              <p:nvPr/>
            </p:nvPicPr>
            <p:blipFill rotWithShape="1">
              <a:blip r:embed="rId5">
                <a:alphaModFix/>
              </a:blip>
              <a:srcRect/>
              <a:stretch/>
            </p:blipFill>
            <p:spPr>
              <a:xfrm>
                <a:off x="5273467" y="4595247"/>
                <a:ext cx="914400" cy="914400"/>
              </a:xfrm>
              <a:prstGeom prst="rect">
                <a:avLst/>
              </a:prstGeom>
              <a:noFill/>
              <a:ln>
                <a:noFill/>
              </a:ln>
            </p:spPr>
          </p:pic>
        </p:grpSp>
        <p:grpSp>
          <p:nvGrpSpPr>
            <p:cNvPr id="365" name="Google Shape;365;p12"/>
            <p:cNvGrpSpPr/>
            <p:nvPr/>
          </p:nvGrpSpPr>
          <p:grpSpPr>
            <a:xfrm>
              <a:off x="1129320" y="5672302"/>
              <a:ext cx="3457327" cy="506490"/>
              <a:chOff x="940584" y="5739826"/>
              <a:chExt cx="2681075" cy="392771"/>
            </a:xfrm>
          </p:grpSpPr>
          <p:sp>
            <p:nvSpPr>
              <p:cNvPr id="366" name="Google Shape;366;p12"/>
              <p:cNvSpPr/>
              <p:nvPr/>
            </p:nvSpPr>
            <p:spPr>
              <a:xfrm>
                <a:off x="940584" y="5819876"/>
                <a:ext cx="2681075" cy="186712"/>
              </a:xfrm>
              <a:custGeom>
                <a:avLst/>
                <a:gdLst/>
                <a:ahLst/>
                <a:cxnLst/>
                <a:rect l="l" t="t" r="r" b="b"/>
                <a:pathLst>
                  <a:path w="3827417" h="1501538" extrusionOk="0">
                    <a:moveTo>
                      <a:pt x="0" y="950675"/>
                    </a:moveTo>
                    <a:cubicBezTo>
                      <a:pt x="225334" y="435780"/>
                      <a:pt x="450669" y="-79114"/>
                      <a:pt x="679269" y="10149"/>
                    </a:cubicBezTo>
                    <a:cubicBezTo>
                      <a:pt x="907869" y="99412"/>
                      <a:pt x="1160417" y="1451418"/>
                      <a:pt x="1371600" y="1486252"/>
                    </a:cubicBezTo>
                    <a:cubicBezTo>
                      <a:pt x="1582783" y="1521086"/>
                      <a:pt x="1770017" y="216978"/>
                      <a:pt x="1946366" y="219155"/>
                    </a:cubicBezTo>
                    <a:cubicBezTo>
                      <a:pt x="2122715" y="221332"/>
                      <a:pt x="2238104" y="1444887"/>
                      <a:pt x="2429692" y="1499315"/>
                    </a:cubicBezTo>
                    <a:cubicBezTo>
                      <a:pt x="2621280" y="1553743"/>
                      <a:pt x="2921726" y="591446"/>
                      <a:pt x="3095897" y="545726"/>
                    </a:cubicBezTo>
                    <a:cubicBezTo>
                      <a:pt x="3270068" y="500006"/>
                      <a:pt x="3352800" y="1150972"/>
                      <a:pt x="3474720" y="1224995"/>
                    </a:cubicBezTo>
                    <a:cubicBezTo>
                      <a:pt x="3596640" y="1299018"/>
                      <a:pt x="3757748" y="1039938"/>
                      <a:pt x="3827417" y="989864"/>
                    </a:cubicBezTo>
                  </a:path>
                </a:pathLst>
              </a:custGeom>
              <a:noFill/>
              <a:ln w="9525"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67" name="Google Shape;367;p12"/>
              <p:cNvSpPr/>
              <p:nvPr/>
            </p:nvSpPr>
            <p:spPr>
              <a:xfrm>
                <a:off x="2124223" y="5739826"/>
                <a:ext cx="355558" cy="306515"/>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pic>
            <p:nvPicPr>
              <p:cNvPr id="368" name="Google Shape;368;p12" descr="Advarsel kontur"/>
              <p:cNvPicPr preferRelativeResize="0"/>
              <p:nvPr/>
            </p:nvPicPr>
            <p:blipFill rotWithShape="1">
              <a:blip r:embed="rId6">
                <a:alphaModFix/>
              </a:blip>
              <a:srcRect/>
              <a:stretch/>
            </p:blipFill>
            <p:spPr>
              <a:xfrm>
                <a:off x="2126357" y="5744465"/>
                <a:ext cx="355558" cy="388132"/>
              </a:xfrm>
              <a:prstGeom prst="rect">
                <a:avLst/>
              </a:prstGeom>
              <a:noFill/>
              <a:ln>
                <a:noFill/>
              </a:ln>
            </p:spPr>
          </p:pic>
        </p:grpSp>
        <p:sp>
          <p:nvSpPr>
            <p:cNvPr id="369" name="Google Shape;369;p12"/>
            <p:cNvSpPr/>
            <p:nvPr/>
          </p:nvSpPr>
          <p:spPr>
            <a:xfrm>
              <a:off x="1178560" y="4967695"/>
              <a:ext cx="3434080" cy="493960"/>
            </a:xfrm>
            <a:custGeom>
              <a:avLst/>
              <a:gdLst/>
              <a:ahLst/>
              <a:cxnLst/>
              <a:rect l="l" t="t" r="r" b="b"/>
              <a:pathLst>
                <a:path w="3434080" h="493960" extrusionOk="0">
                  <a:moveTo>
                    <a:pt x="0" y="285025"/>
                  </a:moveTo>
                  <a:cubicBezTo>
                    <a:pt x="176106" y="200358"/>
                    <a:pt x="352213" y="115692"/>
                    <a:pt x="518160" y="132625"/>
                  </a:cubicBezTo>
                  <a:cubicBezTo>
                    <a:pt x="684107" y="149558"/>
                    <a:pt x="860213" y="388318"/>
                    <a:pt x="995680" y="386625"/>
                  </a:cubicBezTo>
                  <a:cubicBezTo>
                    <a:pt x="1131147" y="384932"/>
                    <a:pt x="1229360" y="122465"/>
                    <a:pt x="1330960" y="122465"/>
                  </a:cubicBezTo>
                  <a:cubicBezTo>
                    <a:pt x="1432560" y="122465"/>
                    <a:pt x="1441027" y="406945"/>
                    <a:pt x="1605280" y="386625"/>
                  </a:cubicBezTo>
                  <a:cubicBezTo>
                    <a:pt x="1769533" y="366305"/>
                    <a:pt x="2091267" y="-16388"/>
                    <a:pt x="2316480" y="545"/>
                  </a:cubicBezTo>
                  <a:cubicBezTo>
                    <a:pt x="2541693" y="17478"/>
                    <a:pt x="2770293" y="450972"/>
                    <a:pt x="2956560" y="488225"/>
                  </a:cubicBezTo>
                  <a:cubicBezTo>
                    <a:pt x="3142827" y="525478"/>
                    <a:pt x="3288453" y="374771"/>
                    <a:pt x="3434080" y="224065"/>
                  </a:cubicBezTo>
                </a:path>
              </a:pathLst>
            </a:custGeom>
            <a:noFill/>
            <a:ln w="9525" cap="flat" cmpd="sng">
              <a:solidFill>
                <a:schemeClr val="accent2"/>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70" name="Google Shape;370;p12"/>
            <p:cNvSpPr/>
            <p:nvPr/>
          </p:nvSpPr>
          <p:spPr>
            <a:xfrm>
              <a:off x="1168400" y="4825980"/>
              <a:ext cx="3434080" cy="640198"/>
            </a:xfrm>
            <a:custGeom>
              <a:avLst/>
              <a:gdLst/>
              <a:ahLst/>
              <a:cxnLst/>
              <a:rect l="l" t="t" r="r" b="b"/>
              <a:pathLst>
                <a:path w="3434080" h="640198" extrusionOk="0">
                  <a:moveTo>
                    <a:pt x="0" y="233700"/>
                  </a:moveTo>
                  <a:cubicBezTo>
                    <a:pt x="88053" y="433513"/>
                    <a:pt x="176107" y="633327"/>
                    <a:pt x="304800" y="640100"/>
                  </a:cubicBezTo>
                  <a:cubicBezTo>
                    <a:pt x="433493" y="646873"/>
                    <a:pt x="629920" y="301433"/>
                    <a:pt x="772160" y="274340"/>
                  </a:cubicBezTo>
                  <a:cubicBezTo>
                    <a:pt x="914400" y="247247"/>
                    <a:pt x="1000760" y="470767"/>
                    <a:pt x="1158240" y="477540"/>
                  </a:cubicBezTo>
                  <a:cubicBezTo>
                    <a:pt x="1315720" y="484313"/>
                    <a:pt x="1573107" y="318367"/>
                    <a:pt x="1717040" y="314980"/>
                  </a:cubicBezTo>
                  <a:cubicBezTo>
                    <a:pt x="1860973" y="311593"/>
                    <a:pt x="1860973" y="509713"/>
                    <a:pt x="2021840" y="457220"/>
                  </a:cubicBezTo>
                  <a:cubicBezTo>
                    <a:pt x="2182707" y="404727"/>
                    <a:pt x="2511213" y="-3367"/>
                    <a:pt x="2682240" y="20"/>
                  </a:cubicBezTo>
                  <a:cubicBezTo>
                    <a:pt x="2853267" y="3407"/>
                    <a:pt x="2922693" y="431820"/>
                    <a:pt x="3048000" y="477540"/>
                  </a:cubicBezTo>
                  <a:cubicBezTo>
                    <a:pt x="3173307" y="523260"/>
                    <a:pt x="3434080" y="274340"/>
                    <a:pt x="3434080" y="274340"/>
                  </a:cubicBezTo>
                  <a:lnTo>
                    <a:pt x="3434080" y="274340"/>
                  </a:lnTo>
                </a:path>
              </a:pathLst>
            </a:custGeom>
            <a:noFill/>
            <a:ln w="9525" cap="flat" cmpd="sng">
              <a:solidFill>
                <a:schemeClr val="accent2"/>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grpSp>
      <p:sp>
        <p:nvSpPr>
          <p:cNvPr id="371" name="Google Shape;371;p12"/>
          <p:cNvSpPr txBox="1"/>
          <p:nvPr/>
        </p:nvSpPr>
        <p:spPr>
          <a:xfrm>
            <a:off x="451250" y="618400"/>
            <a:ext cx="35930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000" b="1">
                <a:solidFill>
                  <a:schemeClr val="dk2"/>
                </a:solidFill>
                <a:latin typeface="Arial"/>
                <a:ea typeface="Arial"/>
                <a:cs typeface="Arial"/>
                <a:sym typeface="Arial"/>
              </a:rPr>
              <a:t>Fra prosedyre til praksis</a:t>
            </a:r>
            <a:endParaRPr/>
          </a:p>
        </p:txBody>
      </p:sp>
      <p:sp>
        <p:nvSpPr>
          <p:cNvPr id="372" name="Google Shape;372;p12"/>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12</a:t>
            </a:fld>
            <a:endParaRPr/>
          </a:p>
        </p:txBody>
      </p:sp>
      <p:pic>
        <p:nvPicPr>
          <p:cNvPr id="373" name="Google Shape;373;p12" descr="Et bilde som inneholder person, innendørs, blå, fresemaskin&#10;&#10;Automatisk generert beskrivelse"/>
          <p:cNvPicPr preferRelativeResize="0"/>
          <p:nvPr/>
        </p:nvPicPr>
        <p:blipFill rotWithShape="1">
          <a:blip r:embed="rId7">
            <a:alphaModFix/>
          </a:blip>
          <a:srcRect/>
          <a:stretch/>
        </p:blipFill>
        <p:spPr>
          <a:xfrm>
            <a:off x="5971556" y="757061"/>
            <a:ext cx="2977142" cy="154032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13" descr="Wind turbine maintenance Smøla"/>
          <p:cNvPicPr preferRelativeResize="0"/>
          <p:nvPr/>
        </p:nvPicPr>
        <p:blipFill rotWithShape="1">
          <a:blip r:embed="rId3">
            <a:alphaModFix/>
          </a:blip>
          <a:srcRect/>
          <a:stretch/>
        </p:blipFill>
        <p:spPr>
          <a:xfrm>
            <a:off x="0" y="0"/>
            <a:ext cx="9144000" cy="5143500"/>
          </a:xfrm>
          <a:prstGeom prst="rect">
            <a:avLst/>
          </a:prstGeom>
          <a:noFill/>
          <a:ln>
            <a:noFill/>
          </a:ln>
        </p:spPr>
      </p:pic>
      <p:cxnSp>
        <p:nvCxnSpPr>
          <p:cNvPr id="380" name="Google Shape;380;p13"/>
          <p:cNvCxnSpPr/>
          <p:nvPr/>
        </p:nvCxnSpPr>
        <p:spPr>
          <a:xfrm>
            <a:off x="699736" y="576554"/>
            <a:ext cx="3361739" cy="0"/>
          </a:xfrm>
          <a:prstGeom prst="straightConnector1">
            <a:avLst/>
          </a:prstGeom>
          <a:noFill/>
          <a:ln w="28575" cap="flat" cmpd="sng">
            <a:solidFill>
              <a:schemeClr val="accent1"/>
            </a:solidFill>
            <a:prstDash val="solid"/>
            <a:miter lim="800000"/>
            <a:headEnd type="none" w="sm" len="sm"/>
            <a:tailEnd type="none" w="sm" len="sm"/>
          </a:ln>
        </p:spPr>
      </p:cxnSp>
      <p:sp>
        <p:nvSpPr>
          <p:cNvPr id="381" name="Google Shape;381;p13"/>
          <p:cNvSpPr/>
          <p:nvPr/>
        </p:nvSpPr>
        <p:spPr>
          <a:xfrm>
            <a:off x="699736" y="592883"/>
            <a:ext cx="3361739" cy="178403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82" name="Google Shape;382;p13"/>
          <p:cNvSpPr txBox="1"/>
          <p:nvPr/>
        </p:nvSpPr>
        <p:spPr>
          <a:xfrm>
            <a:off x="843828" y="1159557"/>
            <a:ext cx="3103711" cy="108824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500">
                <a:solidFill>
                  <a:schemeClr val="dk1"/>
                </a:solidFill>
                <a:latin typeface="Arial"/>
                <a:ea typeface="Arial"/>
                <a:cs typeface="Arial"/>
                <a:sym typeface="Arial"/>
              </a:rPr>
              <a:t>Feilfeller er forhold som gjør det vanskelig å etterleve krav og prosedyrer, og jobbe sikkert.</a:t>
            </a:r>
            <a:endParaRPr/>
          </a:p>
        </p:txBody>
      </p:sp>
      <p:sp>
        <p:nvSpPr>
          <p:cNvPr id="383" name="Google Shape;383;p13"/>
          <p:cNvSpPr txBox="1"/>
          <p:nvPr/>
        </p:nvSpPr>
        <p:spPr>
          <a:xfrm>
            <a:off x="843828" y="627755"/>
            <a:ext cx="2649536" cy="49693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2000" b="1">
                <a:solidFill>
                  <a:schemeClr val="dk2"/>
                </a:solidFill>
                <a:latin typeface="Arial"/>
                <a:ea typeface="Arial"/>
                <a:cs typeface="Arial"/>
                <a:sym typeface="Arial"/>
              </a:rPr>
              <a:t>FEILFELLER</a:t>
            </a:r>
            <a:endParaRPr sz="1800" b="1">
              <a:solidFill>
                <a:schemeClr val="dk2"/>
              </a:solidFill>
              <a:latin typeface="Arial"/>
              <a:ea typeface="Arial"/>
              <a:cs typeface="Arial"/>
              <a:sym typeface="Arial"/>
            </a:endParaRPr>
          </a:p>
        </p:txBody>
      </p:sp>
      <p:sp>
        <p:nvSpPr>
          <p:cNvPr id="384" name="Google Shape;384;p13"/>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13</a:t>
            </a:fld>
            <a:endParaRPr/>
          </a:p>
        </p:txBody>
      </p:sp>
      <p:pic>
        <p:nvPicPr>
          <p:cNvPr id="385" name="Google Shape;385;p13"/>
          <p:cNvPicPr preferRelativeResize="0"/>
          <p:nvPr/>
        </p:nvPicPr>
        <p:blipFill rotWithShape="1">
          <a:blip r:embed="rId4">
            <a:alphaModFix/>
          </a:blip>
          <a:srcRect/>
          <a:stretch/>
        </p:blipFill>
        <p:spPr>
          <a:xfrm>
            <a:off x="6971051" y="-5959"/>
            <a:ext cx="2181113" cy="8223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14" descr="Wind turbine maintenance Smøla"/>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92" name="Google Shape;392;p14"/>
          <p:cNvSpPr/>
          <p:nvPr/>
        </p:nvSpPr>
        <p:spPr>
          <a:xfrm>
            <a:off x="150187" y="665050"/>
            <a:ext cx="8843626" cy="388721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93" name="Google Shape;393;p14"/>
          <p:cNvSpPr txBox="1"/>
          <p:nvPr/>
        </p:nvSpPr>
        <p:spPr>
          <a:xfrm>
            <a:off x="308908" y="762538"/>
            <a:ext cx="401668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000" b="1">
                <a:solidFill>
                  <a:schemeClr val="accent1"/>
                </a:solidFill>
                <a:latin typeface="Arial"/>
                <a:ea typeface="Arial"/>
                <a:cs typeface="Arial"/>
                <a:sym typeface="Arial"/>
              </a:rPr>
              <a:t>Eksempler på feilfeller</a:t>
            </a:r>
            <a:endParaRPr/>
          </a:p>
        </p:txBody>
      </p:sp>
      <p:sp>
        <p:nvSpPr>
          <p:cNvPr id="394" name="Google Shape;394;p14"/>
          <p:cNvSpPr txBox="1"/>
          <p:nvPr/>
        </p:nvSpPr>
        <p:spPr>
          <a:xfrm>
            <a:off x="4672699" y="1930969"/>
            <a:ext cx="1964498" cy="2586349"/>
          </a:xfrm>
          <a:prstGeom prst="rect">
            <a:avLst/>
          </a:prstGeom>
          <a:noFill/>
          <a:ln>
            <a:noFill/>
          </a:ln>
        </p:spPr>
        <p:txBody>
          <a:bodyPr spcFirstLastPara="1" wrap="square" lIns="91425" tIns="45700" rIns="91425" bIns="45700" anchor="t" anchorCtr="0">
            <a:spAutoFit/>
          </a:bodyPr>
          <a:lstStyle/>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Feil på utstyr eller systemer</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Mangler i dokumentasjon (f.eks. ufullstendig, feil utdatert) </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Uklare instruksjoner, merking eller signaler</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Uegnet verktøy</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Dårlig tilkomst</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Støy, lysforhold, temperatur, luftkvalitet</a:t>
            </a:r>
            <a:endParaRPr/>
          </a:p>
        </p:txBody>
      </p:sp>
      <p:sp>
        <p:nvSpPr>
          <p:cNvPr id="395" name="Google Shape;395;p14"/>
          <p:cNvSpPr txBox="1"/>
          <p:nvPr/>
        </p:nvSpPr>
        <p:spPr>
          <a:xfrm>
            <a:off x="2480240" y="1930969"/>
            <a:ext cx="1974277" cy="2430474"/>
          </a:xfrm>
          <a:prstGeom prst="rect">
            <a:avLst/>
          </a:prstGeom>
          <a:noFill/>
          <a:ln>
            <a:noFill/>
          </a:ln>
        </p:spPr>
        <p:txBody>
          <a:bodyPr spcFirstLastPara="1" wrap="square" lIns="91425" tIns="45700" rIns="91425" bIns="45700" anchor="t" anchorCtr="0">
            <a:spAutoFit/>
          </a:bodyPr>
          <a:lstStyle/>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Ukjente oppgaver</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Uforutsigbare oppgaver </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Komplekse oppgaver</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Dårlig tid</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Trivielle eller repetitive oppgaver</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396" name="Google Shape;396;p14"/>
          <p:cNvSpPr txBox="1"/>
          <p:nvPr/>
        </p:nvSpPr>
        <p:spPr>
          <a:xfrm>
            <a:off x="6862995" y="1930969"/>
            <a:ext cx="1974277" cy="2430474"/>
          </a:xfrm>
          <a:prstGeom prst="rect">
            <a:avLst/>
          </a:prstGeom>
          <a:noFill/>
          <a:ln>
            <a:noFill/>
          </a:ln>
        </p:spPr>
        <p:txBody>
          <a:bodyPr spcFirstLastPara="1" wrap="square" lIns="91425" tIns="45700" rIns="91425" bIns="45700" anchor="t" anchorCtr="0">
            <a:spAutoFit/>
          </a:bodyPr>
          <a:lstStyle/>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Manglende opplæring/kompetanse </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Mangel på erfaring</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Mangel på hvile</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Helseproblemer</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Stress</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397" name="Google Shape;397;p14"/>
          <p:cNvSpPr txBox="1"/>
          <p:nvPr/>
        </p:nvSpPr>
        <p:spPr>
          <a:xfrm>
            <a:off x="308908" y="1934157"/>
            <a:ext cx="1964497" cy="2586349"/>
          </a:xfrm>
          <a:prstGeom prst="rect">
            <a:avLst/>
          </a:prstGeom>
          <a:noFill/>
          <a:ln>
            <a:noFill/>
          </a:ln>
        </p:spPr>
        <p:txBody>
          <a:bodyPr spcFirstLastPara="1" wrap="square" lIns="91425" tIns="45700" rIns="91425" bIns="45700" anchor="t" anchorCtr="0">
            <a:spAutoFit/>
          </a:bodyPr>
          <a:lstStyle/>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Uklare roller og ansvar</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Oppgavekonflikter</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Problemer med kommunikasjon/samarbeid</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Bemanning og ressursstyring</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128588" algn="l" rtl="0">
              <a:spcBef>
                <a:spcPts val="0"/>
              </a:spcBef>
              <a:spcAft>
                <a:spcPts val="0"/>
              </a:spcAft>
              <a:buClr>
                <a:schemeClr val="dk1"/>
              </a:buClr>
              <a:buSzPts val="1013"/>
              <a:buFont typeface="Arial"/>
              <a:buChar char="-"/>
            </a:pPr>
            <a:r>
              <a:rPr lang="no-NO" sz="1013">
                <a:solidFill>
                  <a:schemeClr val="dk1"/>
                </a:solidFill>
                <a:latin typeface="Arial"/>
                <a:ea typeface="Arial"/>
                <a:cs typeface="Arial"/>
                <a:sym typeface="Arial"/>
              </a:rPr>
              <a:t>Organisering av arbeid (f.eks. arbeidsmengde og planlegging)</a:t>
            </a:r>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a:p>
            <a:pPr marL="128588" marR="0" lvl="0" indent="-64262"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grpSp>
        <p:nvGrpSpPr>
          <p:cNvPr id="398" name="Google Shape;398;p14"/>
          <p:cNvGrpSpPr/>
          <p:nvPr/>
        </p:nvGrpSpPr>
        <p:grpSpPr>
          <a:xfrm>
            <a:off x="299129" y="1392275"/>
            <a:ext cx="1974277" cy="652705"/>
            <a:chOff x="376538" y="1488516"/>
            <a:chExt cx="2632369" cy="870273"/>
          </a:xfrm>
        </p:grpSpPr>
        <p:sp>
          <p:nvSpPr>
            <p:cNvPr id="399" name="Google Shape;399;p14"/>
            <p:cNvSpPr/>
            <p:nvPr/>
          </p:nvSpPr>
          <p:spPr>
            <a:xfrm>
              <a:off x="389576" y="1528597"/>
              <a:ext cx="2619331" cy="816705"/>
            </a:xfrm>
            <a:prstGeom prst="roundRect">
              <a:avLst>
                <a:gd name="adj" fmla="val 697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400" name="Google Shape;400;p14"/>
            <p:cNvSpPr txBox="1"/>
            <p:nvPr/>
          </p:nvSpPr>
          <p:spPr>
            <a:xfrm>
              <a:off x="1254529" y="1644561"/>
              <a:ext cx="1735612"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a:solidFill>
                    <a:schemeClr val="dk1"/>
                  </a:solidFill>
                  <a:latin typeface="Arial"/>
                  <a:ea typeface="Arial"/>
                  <a:cs typeface="Arial"/>
                  <a:sym typeface="Arial"/>
                </a:rPr>
                <a:t>Organisatoriske </a:t>
              </a:r>
              <a:endParaRPr/>
            </a:p>
            <a:p>
              <a:pPr marL="0" marR="0" lvl="0" indent="0" algn="l" rtl="0">
                <a:spcBef>
                  <a:spcPts val="0"/>
                </a:spcBef>
                <a:spcAft>
                  <a:spcPts val="0"/>
                </a:spcAft>
                <a:buNone/>
              </a:pPr>
              <a:r>
                <a:rPr lang="no-NO" sz="1200">
                  <a:solidFill>
                    <a:schemeClr val="dk1"/>
                  </a:solidFill>
                  <a:latin typeface="Arial"/>
                  <a:ea typeface="Arial"/>
                  <a:cs typeface="Arial"/>
                  <a:sym typeface="Arial"/>
                </a:rPr>
                <a:t>feilfeller</a:t>
              </a:r>
              <a:endParaRPr/>
            </a:p>
          </p:txBody>
        </p:sp>
        <p:sp>
          <p:nvSpPr>
            <p:cNvPr id="401" name="Google Shape;401;p14"/>
            <p:cNvSpPr/>
            <p:nvPr/>
          </p:nvSpPr>
          <p:spPr>
            <a:xfrm>
              <a:off x="389576" y="1530604"/>
              <a:ext cx="844199" cy="819223"/>
            </a:xfrm>
            <a:prstGeom prst="roundRect">
              <a:avLst>
                <a:gd name="adj" fmla="val 6970"/>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pic>
          <p:nvPicPr>
            <p:cNvPr id="402" name="Google Shape;402;p14" descr="Sykle med personer kontur"/>
            <p:cNvPicPr preferRelativeResize="0"/>
            <p:nvPr/>
          </p:nvPicPr>
          <p:blipFill rotWithShape="1">
            <a:blip r:embed="rId4">
              <a:alphaModFix/>
            </a:blip>
            <a:srcRect/>
            <a:stretch/>
          </p:blipFill>
          <p:spPr>
            <a:xfrm>
              <a:off x="376538" y="1488516"/>
              <a:ext cx="870273" cy="870273"/>
            </a:xfrm>
            <a:prstGeom prst="rect">
              <a:avLst/>
            </a:prstGeom>
            <a:noFill/>
            <a:ln>
              <a:noFill/>
            </a:ln>
          </p:spPr>
        </p:pic>
      </p:grpSp>
      <p:grpSp>
        <p:nvGrpSpPr>
          <p:cNvPr id="403" name="Google Shape;403;p14"/>
          <p:cNvGrpSpPr/>
          <p:nvPr/>
        </p:nvGrpSpPr>
        <p:grpSpPr>
          <a:xfrm>
            <a:off x="4636137" y="1375992"/>
            <a:ext cx="2001061" cy="685800"/>
            <a:chOff x="3416970" y="1466807"/>
            <a:chExt cx="2668081" cy="914400"/>
          </a:xfrm>
        </p:grpSpPr>
        <p:sp>
          <p:nvSpPr>
            <p:cNvPr id="404" name="Google Shape;404;p14"/>
            <p:cNvSpPr/>
            <p:nvPr/>
          </p:nvSpPr>
          <p:spPr>
            <a:xfrm>
              <a:off x="3465720" y="1528597"/>
              <a:ext cx="2619331" cy="815465"/>
            </a:xfrm>
            <a:prstGeom prst="roundRect">
              <a:avLst>
                <a:gd name="adj" fmla="val 697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405" name="Google Shape;405;p14"/>
            <p:cNvSpPr txBox="1"/>
            <p:nvPr/>
          </p:nvSpPr>
          <p:spPr>
            <a:xfrm>
              <a:off x="4326771" y="1644562"/>
              <a:ext cx="1072880"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a:solidFill>
                    <a:schemeClr val="dk1"/>
                  </a:solidFill>
                  <a:latin typeface="Arial"/>
                  <a:ea typeface="Arial"/>
                  <a:cs typeface="Arial"/>
                  <a:sym typeface="Arial"/>
                </a:rPr>
                <a:t>Tekniske </a:t>
              </a:r>
              <a:endParaRPr/>
            </a:p>
            <a:p>
              <a:pPr marL="0" marR="0" lvl="0" indent="0" algn="l" rtl="0">
                <a:spcBef>
                  <a:spcPts val="0"/>
                </a:spcBef>
                <a:spcAft>
                  <a:spcPts val="0"/>
                </a:spcAft>
                <a:buNone/>
              </a:pPr>
              <a:r>
                <a:rPr lang="no-NO" sz="1200">
                  <a:solidFill>
                    <a:schemeClr val="dk1"/>
                  </a:solidFill>
                  <a:latin typeface="Arial"/>
                  <a:ea typeface="Arial"/>
                  <a:cs typeface="Arial"/>
                  <a:sym typeface="Arial"/>
                </a:rPr>
                <a:t>feilfeller</a:t>
              </a:r>
              <a:endParaRPr/>
            </a:p>
          </p:txBody>
        </p:sp>
        <p:sp>
          <p:nvSpPr>
            <p:cNvPr id="406" name="Google Shape;406;p14"/>
            <p:cNvSpPr/>
            <p:nvPr/>
          </p:nvSpPr>
          <p:spPr>
            <a:xfrm>
              <a:off x="3465720" y="1528845"/>
              <a:ext cx="844199" cy="807445"/>
            </a:xfrm>
            <a:prstGeom prst="roundRect">
              <a:avLst>
                <a:gd name="adj" fmla="val 6970"/>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pic>
          <p:nvPicPr>
            <p:cNvPr id="407" name="Google Shape;407;p14" descr="Ett tannhjul kontur"/>
            <p:cNvPicPr preferRelativeResize="0"/>
            <p:nvPr/>
          </p:nvPicPr>
          <p:blipFill rotWithShape="1">
            <a:blip r:embed="rId5">
              <a:alphaModFix/>
            </a:blip>
            <a:srcRect/>
            <a:stretch/>
          </p:blipFill>
          <p:spPr>
            <a:xfrm>
              <a:off x="3416970" y="1466807"/>
              <a:ext cx="914400" cy="914400"/>
            </a:xfrm>
            <a:prstGeom prst="rect">
              <a:avLst/>
            </a:prstGeom>
            <a:noFill/>
            <a:ln>
              <a:noFill/>
            </a:ln>
          </p:spPr>
        </p:pic>
      </p:grpSp>
      <p:grpSp>
        <p:nvGrpSpPr>
          <p:cNvPr id="408" name="Google Shape;408;p14"/>
          <p:cNvGrpSpPr/>
          <p:nvPr/>
        </p:nvGrpSpPr>
        <p:grpSpPr>
          <a:xfrm>
            <a:off x="2485129" y="1408820"/>
            <a:ext cx="2017502" cy="633149"/>
            <a:chOff x="6526187" y="1510576"/>
            <a:chExt cx="2690002" cy="844199"/>
          </a:xfrm>
        </p:grpSpPr>
        <p:sp>
          <p:nvSpPr>
            <p:cNvPr id="409" name="Google Shape;409;p14"/>
            <p:cNvSpPr/>
            <p:nvPr/>
          </p:nvSpPr>
          <p:spPr>
            <a:xfrm>
              <a:off x="6526188" y="1528597"/>
              <a:ext cx="2619331" cy="816705"/>
            </a:xfrm>
            <a:prstGeom prst="roundRect">
              <a:avLst>
                <a:gd name="adj" fmla="val 697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410" name="Google Shape;410;p14"/>
            <p:cNvSpPr txBox="1"/>
            <p:nvPr/>
          </p:nvSpPr>
          <p:spPr>
            <a:xfrm>
              <a:off x="7391141" y="1644561"/>
              <a:ext cx="1825048" cy="615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a:solidFill>
                    <a:schemeClr val="dk1"/>
                  </a:solidFill>
                  <a:latin typeface="Arial"/>
                  <a:ea typeface="Arial"/>
                  <a:cs typeface="Arial"/>
                  <a:sym typeface="Arial"/>
                </a:rPr>
                <a:t>Oppgavemessige </a:t>
              </a:r>
              <a:endParaRPr/>
            </a:p>
            <a:p>
              <a:pPr marL="0" marR="0" lvl="0" indent="0" algn="l" rtl="0">
                <a:spcBef>
                  <a:spcPts val="0"/>
                </a:spcBef>
                <a:spcAft>
                  <a:spcPts val="0"/>
                </a:spcAft>
                <a:buNone/>
              </a:pPr>
              <a:r>
                <a:rPr lang="no-NO" sz="1200">
                  <a:solidFill>
                    <a:schemeClr val="dk1"/>
                  </a:solidFill>
                  <a:latin typeface="Arial"/>
                  <a:ea typeface="Arial"/>
                  <a:cs typeface="Arial"/>
                  <a:sym typeface="Arial"/>
                </a:rPr>
                <a:t>feilfeller</a:t>
              </a:r>
              <a:endParaRPr/>
            </a:p>
          </p:txBody>
        </p:sp>
        <p:sp>
          <p:nvSpPr>
            <p:cNvPr id="411" name="Google Shape;411;p14"/>
            <p:cNvSpPr/>
            <p:nvPr/>
          </p:nvSpPr>
          <p:spPr>
            <a:xfrm>
              <a:off x="6526188" y="1530604"/>
              <a:ext cx="844199" cy="819223"/>
            </a:xfrm>
            <a:prstGeom prst="roundRect">
              <a:avLst>
                <a:gd name="adj" fmla="val 6970"/>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pic>
          <p:nvPicPr>
            <p:cNvPr id="412" name="Google Shape;412;p14" descr="Stoppeklokke kontur"/>
            <p:cNvPicPr preferRelativeResize="0"/>
            <p:nvPr/>
          </p:nvPicPr>
          <p:blipFill rotWithShape="1">
            <a:blip r:embed="rId6">
              <a:alphaModFix/>
            </a:blip>
            <a:srcRect/>
            <a:stretch/>
          </p:blipFill>
          <p:spPr>
            <a:xfrm>
              <a:off x="6526187" y="1510576"/>
              <a:ext cx="844199" cy="844199"/>
            </a:xfrm>
            <a:prstGeom prst="rect">
              <a:avLst/>
            </a:prstGeom>
            <a:noFill/>
            <a:ln>
              <a:noFill/>
            </a:ln>
          </p:spPr>
        </p:pic>
      </p:grpSp>
      <p:grpSp>
        <p:nvGrpSpPr>
          <p:cNvPr id="413" name="Google Shape;413;p14"/>
          <p:cNvGrpSpPr/>
          <p:nvPr/>
        </p:nvGrpSpPr>
        <p:grpSpPr>
          <a:xfrm>
            <a:off x="6866649" y="1407584"/>
            <a:ext cx="1965734" cy="634385"/>
            <a:chOff x="9166970" y="1519124"/>
            <a:chExt cx="2620978" cy="845846"/>
          </a:xfrm>
        </p:grpSpPr>
        <p:sp>
          <p:nvSpPr>
            <p:cNvPr id="414" name="Google Shape;414;p14"/>
            <p:cNvSpPr/>
            <p:nvPr/>
          </p:nvSpPr>
          <p:spPr>
            <a:xfrm>
              <a:off x="9168617" y="1521664"/>
              <a:ext cx="2619331" cy="816705"/>
            </a:xfrm>
            <a:prstGeom prst="roundRect">
              <a:avLst>
                <a:gd name="adj" fmla="val 697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415" name="Google Shape;415;p14"/>
            <p:cNvSpPr txBox="1"/>
            <p:nvPr/>
          </p:nvSpPr>
          <p:spPr>
            <a:xfrm>
              <a:off x="10033570" y="1637628"/>
              <a:ext cx="1646432"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a:solidFill>
                    <a:schemeClr val="dk1"/>
                  </a:solidFill>
                  <a:latin typeface="Arial"/>
                  <a:ea typeface="Arial"/>
                  <a:cs typeface="Arial"/>
                  <a:sym typeface="Arial"/>
                </a:rPr>
                <a:t>Individuelle </a:t>
              </a:r>
              <a:endParaRPr/>
            </a:p>
            <a:p>
              <a:pPr marL="0" marR="0" lvl="0" indent="0" algn="l" rtl="0">
                <a:spcBef>
                  <a:spcPts val="0"/>
                </a:spcBef>
                <a:spcAft>
                  <a:spcPts val="0"/>
                </a:spcAft>
                <a:buNone/>
              </a:pPr>
              <a:r>
                <a:rPr lang="no-NO" sz="1200">
                  <a:solidFill>
                    <a:schemeClr val="dk1"/>
                  </a:solidFill>
                  <a:latin typeface="Arial"/>
                  <a:ea typeface="Arial"/>
                  <a:cs typeface="Arial"/>
                  <a:sym typeface="Arial"/>
                </a:rPr>
                <a:t>feilfeller</a:t>
              </a:r>
              <a:endParaRPr/>
            </a:p>
          </p:txBody>
        </p:sp>
        <p:sp>
          <p:nvSpPr>
            <p:cNvPr id="416" name="Google Shape;416;p14"/>
            <p:cNvSpPr/>
            <p:nvPr/>
          </p:nvSpPr>
          <p:spPr>
            <a:xfrm>
              <a:off x="9168617" y="1523671"/>
              <a:ext cx="844199" cy="819223"/>
            </a:xfrm>
            <a:prstGeom prst="roundRect">
              <a:avLst>
                <a:gd name="adj" fmla="val 6970"/>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pic>
          <p:nvPicPr>
            <p:cNvPr id="417" name="Google Shape;417;p14" descr="Bygnings arbeider hunn kontur"/>
            <p:cNvPicPr preferRelativeResize="0"/>
            <p:nvPr/>
          </p:nvPicPr>
          <p:blipFill rotWithShape="1">
            <a:blip r:embed="rId7">
              <a:alphaModFix/>
            </a:blip>
            <a:srcRect/>
            <a:stretch/>
          </p:blipFill>
          <p:spPr>
            <a:xfrm>
              <a:off x="9166970" y="1519124"/>
              <a:ext cx="845846" cy="845846"/>
            </a:xfrm>
            <a:prstGeom prst="rect">
              <a:avLst/>
            </a:prstGeom>
            <a:noFill/>
            <a:ln>
              <a:noFill/>
            </a:ln>
          </p:spPr>
        </p:pic>
      </p:grpSp>
      <p:sp>
        <p:nvSpPr>
          <p:cNvPr id="418" name="Google Shape;418;p14"/>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14</a:t>
            </a:fld>
            <a:endParaRPr/>
          </a:p>
        </p:txBody>
      </p:sp>
      <p:pic>
        <p:nvPicPr>
          <p:cNvPr id="419" name="Google Shape;419;p14"/>
          <p:cNvPicPr preferRelativeResize="0"/>
          <p:nvPr/>
        </p:nvPicPr>
        <p:blipFill rotWithShape="1">
          <a:blip r:embed="rId8">
            <a:alphaModFix/>
          </a:blip>
          <a:srcRect/>
          <a:stretch/>
        </p:blipFill>
        <p:spPr>
          <a:xfrm>
            <a:off x="6971051" y="-5959"/>
            <a:ext cx="2181113" cy="8223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5"/>
          <p:cNvSpPr txBox="1"/>
          <p:nvPr/>
        </p:nvSpPr>
        <p:spPr>
          <a:xfrm>
            <a:off x="400281" y="3745800"/>
            <a:ext cx="4171719" cy="61215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200" i="1">
                <a:solidFill>
                  <a:schemeClr val="dk1"/>
                </a:solidFill>
                <a:latin typeface="Arial"/>
                <a:ea typeface="Arial"/>
                <a:cs typeface="Arial"/>
                <a:sym typeface="Arial"/>
              </a:rPr>
              <a:t>Hvor vanlig eller uvanlig er det å møte utfordringer som dette i arbeidet vårt?</a:t>
            </a:r>
            <a:endParaRPr/>
          </a:p>
        </p:txBody>
      </p:sp>
      <p:cxnSp>
        <p:nvCxnSpPr>
          <p:cNvPr id="426" name="Google Shape;426;p15"/>
          <p:cNvCxnSpPr/>
          <p:nvPr/>
        </p:nvCxnSpPr>
        <p:spPr>
          <a:xfrm>
            <a:off x="499246" y="3504664"/>
            <a:ext cx="320264" cy="0"/>
          </a:xfrm>
          <a:prstGeom prst="straightConnector1">
            <a:avLst/>
          </a:prstGeom>
          <a:noFill/>
          <a:ln w="15875" cap="flat" cmpd="sng">
            <a:solidFill>
              <a:schemeClr val="accent6"/>
            </a:solidFill>
            <a:prstDash val="solid"/>
            <a:miter lim="800000"/>
            <a:headEnd type="none" w="sm" len="sm"/>
            <a:tailEnd type="none" w="sm" len="sm"/>
          </a:ln>
        </p:spPr>
      </p:cxnSp>
      <p:sp>
        <p:nvSpPr>
          <p:cNvPr id="427" name="Google Shape;427;p15"/>
          <p:cNvSpPr txBox="1"/>
          <p:nvPr/>
        </p:nvSpPr>
        <p:spPr>
          <a:xfrm>
            <a:off x="1129763" y="517438"/>
            <a:ext cx="156559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b="1">
                <a:solidFill>
                  <a:schemeClr val="dk2"/>
                </a:solidFill>
                <a:latin typeface="Arial"/>
                <a:ea typeface="Arial"/>
                <a:cs typeface="Arial"/>
                <a:sym typeface="Arial"/>
              </a:rPr>
              <a:t>REFLEKSJON</a:t>
            </a:r>
            <a:endParaRPr sz="1200" b="1">
              <a:solidFill>
                <a:schemeClr val="dk2"/>
              </a:solidFill>
              <a:latin typeface="Arial"/>
              <a:ea typeface="Arial"/>
              <a:cs typeface="Arial"/>
              <a:sym typeface="Arial"/>
            </a:endParaRPr>
          </a:p>
        </p:txBody>
      </p:sp>
      <p:sp>
        <p:nvSpPr>
          <p:cNvPr id="428" name="Google Shape;428;p15"/>
          <p:cNvSpPr/>
          <p:nvPr/>
        </p:nvSpPr>
        <p:spPr>
          <a:xfrm>
            <a:off x="3374151" y="1500525"/>
            <a:ext cx="1216265" cy="48527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Mangler i dokumentasjon</a:t>
            </a:r>
            <a:endParaRPr/>
          </a:p>
        </p:txBody>
      </p:sp>
      <p:sp>
        <p:nvSpPr>
          <p:cNvPr id="429" name="Google Shape;429;p15"/>
          <p:cNvSpPr/>
          <p:nvPr/>
        </p:nvSpPr>
        <p:spPr>
          <a:xfrm>
            <a:off x="549297" y="1497806"/>
            <a:ext cx="1216265" cy="48612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Uklarhet i roller / ansvar</a:t>
            </a:r>
            <a:endParaRPr/>
          </a:p>
        </p:txBody>
      </p:sp>
      <p:sp>
        <p:nvSpPr>
          <p:cNvPr id="430" name="Google Shape;430;p15"/>
          <p:cNvSpPr/>
          <p:nvPr/>
        </p:nvSpPr>
        <p:spPr>
          <a:xfrm>
            <a:off x="1961724" y="1502540"/>
            <a:ext cx="1216265" cy="48527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Komplekse oppgaver</a:t>
            </a:r>
            <a:endParaRPr/>
          </a:p>
        </p:txBody>
      </p:sp>
      <p:sp>
        <p:nvSpPr>
          <p:cNvPr id="431" name="Google Shape;431;p15"/>
          <p:cNvSpPr/>
          <p:nvPr/>
        </p:nvSpPr>
        <p:spPr>
          <a:xfrm>
            <a:off x="549297" y="2177521"/>
            <a:ext cx="1216265" cy="48527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Mangelfull tidlig-planlegging</a:t>
            </a:r>
            <a:endParaRPr/>
          </a:p>
        </p:txBody>
      </p:sp>
      <p:sp>
        <p:nvSpPr>
          <p:cNvPr id="432" name="Google Shape;432;p15"/>
          <p:cNvSpPr/>
          <p:nvPr/>
        </p:nvSpPr>
        <p:spPr>
          <a:xfrm>
            <a:off x="3374151" y="2174813"/>
            <a:ext cx="1216265" cy="48527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Uegnet verktøy eller utstyr</a:t>
            </a:r>
            <a:endParaRPr/>
          </a:p>
        </p:txBody>
      </p:sp>
      <p:sp>
        <p:nvSpPr>
          <p:cNvPr id="433" name="Google Shape;433;p15"/>
          <p:cNvSpPr/>
          <p:nvPr/>
        </p:nvSpPr>
        <p:spPr>
          <a:xfrm>
            <a:off x="1965453" y="2174813"/>
            <a:ext cx="1216265" cy="48527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Problemer med kommunikasjon</a:t>
            </a:r>
            <a:endParaRPr/>
          </a:p>
        </p:txBody>
      </p:sp>
      <p:grpSp>
        <p:nvGrpSpPr>
          <p:cNvPr id="434" name="Google Shape;434;p15"/>
          <p:cNvGrpSpPr/>
          <p:nvPr/>
        </p:nvGrpSpPr>
        <p:grpSpPr>
          <a:xfrm>
            <a:off x="446769" y="318522"/>
            <a:ext cx="674830" cy="674830"/>
            <a:chOff x="420669" y="281659"/>
            <a:chExt cx="674830" cy="674830"/>
          </a:xfrm>
        </p:grpSpPr>
        <p:sp>
          <p:nvSpPr>
            <p:cNvPr id="435" name="Google Shape;435;p15"/>
            <p:cNvSpPr/>
            <p:nvPr/>
          </p:nvSpPr>
          <p:spPr>
            <a:xfrm>
              <a:off x="420669" y="281659"/>
              <a:ext cx="674830" cy="6748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36" name="Google Shape;436;p15"/>
            <p:cNvPicPr preferRelativeResize="0"/>
            <p:nvPr/>
          </p:nvPicPr>
          <p:blipFill rotWithShape="1">
            <a:blip r:embed="rId3">
              <a:alphaModFix/>
            </a:blip>
            <a:srcRect/>
            <a:stretch/>
          </p:blipFill>
          <p:spPr>
            <a:xfrm>
              <a:off x="489197" y="350187"/>
              <a:ext cx="539503" cy="539503"/>
            </a:xfrm>
            <a:prstGeom prst="rect">
              <a:avLst/>
            </a:prstGeom>
            <a:noFill/>
            <a:ln>
              <a:noFill/>
            </a:ln>
          </p:spPr>
        </p:pic>
      </p:grpSp>
      <p:pic>
        <p:nvPicPr>
          <p:cNvPr id="437" name="Google Shape;437;p15" descr="May be an image of 3 people, people standing and indoor"/>
          <p:cNvPicPr preferRelativeResize="0"/>
          <p:nvPr/>
        </p:nvPicPr>
        <p:blipFill rotWithShape="1">
          <a:blip r:embed="rId4">
            <a:alphaModFix/>
          </a:blip>
          <a:srcRect/>
          <a:stretch/>
        </p:blipFill>
        <p:spPr>
          <a:xfrm>
            <a:off x="5127812" y="699024"/>
            <a:ext cx="3872753" cy="4282683"/>
          </a:xfrm>
          <a:prstGeom prst="rect">
            <a:avLst/>
          </a:prstGeom>
          <a:noFill/>
          <a:ln>
            <a:noFill/>
          </a:ln>
        </p:spPr>
      </p:pic>
      <p:sp>
        <p:nvSpPr>
          <p:cNvPr id="438" name="Google Shape;438;p15"/>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16" descr="Et bilde som inneholder himmel, utendørs, båt, skip&#10;&#10;Automatisk generert beskrivelse"/>
          <p:cNvPicPr preferRelativeResize="0"/>
          <p:nvPr/>
        </p:nvPicPr>
        <p:blipFill rotWithShape="1">
          <a:blip r:embed="rId3">
            <a:alphaModFix/>
          </a:blip>
          <a:srcRect/>
          <a:stretch/>
        </p:blipFill>
        <p:spPr>
          <a:xfrm>
            <a:off x="5645426" y="0"/>
            <a:ext cx="3498574" cy="5143500"/>
          </a:xfrm>
          <a:prstGeom prst="rect">
            <a:avLst/>
          </a:prstGeom>
          <a:noFill/>
          <a:ln>
            <a:noFill/>
          </a:ln>
        </p:spPr>
      </p:pic>
      <p:sp>
        <p:nvSpPr>
          <p:cNvPr id="445" name="Google Shape;445;p16"/>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16</a:t>
            </a:fld>
            <a:r>
              <a:rPr lang="no-NO"/>
              <a:t>    </a:t>
            </a:r>
            <a:endParaRPr/>
          </a:p>
        </p:txBody>
      </p:sp>
      <p:sp>
        <p:nvSpPr>
          <p:cNvPr id="446" name="Google Shape;446;p16"/>
          <p:cNvSpPr/>
          <p:nvPr/>
        </p:nvSpPr>
        <p:spPr>
          <a:xfrm>
            <a:off x="3374151" y="1500525"/>
            <a:ext cx="1216265" cy="48527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Mangler i dokumentasjon</a:t>
            </a:r>
            <a:endParaRPr/>
          </a:p>
        </p:txBody>
      </p:sp>
      <p:sp>
        <p:nvSpPr>
          <p:cNvPr id="447" name="Google Shape;447;p16"/>
          <p:cNvSpPr/>
          <p:nvPr/>
        </p:nvSpPr>
        <p:spPr>
          <a:xfrm>
            <a:off x="549297" y="1497806"/>
            <a:ext cx="1216265" cy="48612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Uklarhet i roller / ansvar</a:t>
            </a:r>
            <a:endParaRPr/>
          </a:p>
        </p:txBody>
      </p:sp>
      <p:sp>
        <p:nvSpPr>
          <p:cNvPr id="448" name="Google Shape;448;p16"/>
          <p:cNvSpPr/>
          <p:nvPr/>
        </p:nvSpPr>
        <p:spPr>
          <a:xfrm>
            <a:off x="1961724" y="1502540"/>
            <a:ext cx="1216265" cy="48527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Komplekse oppgaver</a:t>
            </a:r>
            <a:endParaRPr/>
          </a:p>
        </p:txBody>
      </p:sp>
      <p:sp>
        <p:nvSpPr>
          <p:cNvPr id="449" name="Google Shape;449;p16"/>
          <p:cNvSpPr/>
          <p:nvPr/>
        </p:nvSpPr>
        <p:spPr>
          <a:xfrm>
            <a:off x="549297" y="2177521"/>
            <a:ext cx="1216265" cy="48527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Mangelfull tidlig-planlegging</a:t>
            </a:r>
            <a:endParaRPr/>
          </a:p>
        </p:txBody>
      </p:sp>
      <p:sp>
        <p:nvSpPr>
          <p:cNvPr id="450" name="Google Shape;450;p16"/>
          <p:cNvSpPr/>
          <p:nvPr/>
        </p:nvSpPr>
        <p:spPr>
          <a:xfrm>
            <a:off x="3374151" y="2174813"/>
            <a:ext cx="1216265" cy="48527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Uegnet verktøy eller utstyr</a:t>
            </a:r>
            <a:endParaRPr/>
          </a:p>
        </p:txBody>
      </p:sp>
      <p:sp>
        <p:nvSpPr>
          <p:cNvPr id="451" name="Google Shape;451;p16"/>
          <p:cNvSpPr/>
          <p:nvPr/>
        </p:nvSpPr>
        <p:spPr>
          <a:xfrm>
            <a:off x="1965453" y="2174813"/>
            <a:ext cx="1216265" cy="485275"/>
          </a:xfrm>
          <a:prstGeom prst="roundRect">
            <a:avLst>
              <a:gd name="adj" fmla="val 6774"/>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Problemer med kommunikasjon</a:t>
            </a:r>
            <a:endParaRPr/>
          </a:p>
        </p:txBody>
      </p:sp>
      <p:cxnSp>
        <p:nvCxnSpPr>
          <p:cNvPr id="452" name="Google Shape;452;p16"/>
          <p:cNvCxnSpPr/>
          <p:nvPr/>
        </p:nvCxnSpPr>
        <p:spPr>
          <a:xfrm>
            <a:off x="499246" y="3504664"/>
            <a:ext cx="320264" cy="0"/>
          </a:xfrm>
          <a:prstGeom prst="straightConnector1">
            <a:avLst/>
          </a:prstGeom>
          <a:noFill/>
          <a:ln w="15875" cap="flat" cmpd="sng">
            <a:solidFill>
              <a:schemeClr val="accent6"/>
            </a:solidFill>
            <a:prstDash val="solid"/>
            <a:miter lim="800000"/>
            <a:headEnd type="none" w="sm" len="sm"/>
            <a:tailEnd type="none" w="sm" len="sm"/>
          </a:ln>
        </p:spPr>
      </p:cxnSp>
      <p:sp>
        <p:nvSpPr>
          <p:cNvPr id="453" name="Google Shape;453;p16"/>
          <p:cNvSpPr txBox="1"/>
          <p:nvPr/>
        </p:nvSpPr>
        <p:spPr>
          <a:xfrm>
            <a:off x="400281" y="3589988"/>
            <a:ext cx="4190135" cy="6120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200">
                <a:solidFill>
                  <a:schemeClr val="dk1"/>
                </a:solidFill>
                <a:latin typeface="Arial"/>
                <a:ea typeface="Arial"/>
                <a:cs typeface="Arial"/>
                <a:sym typeface="Arial"/>
              </a:rPr>
              <a:t>Sammen førte disse forholdene til en hendelse der en person fikk en alvorlig klemskade under en løfteoperasjon.</a:t>
            </a:r>
            <a:endParaRPr/>
          </a:p>
        </p:txBody>
      </p:sp>
      <p:pic>
        <p:nvPicPr>
          <p:cNvPr id="454" name="Google Shape;454;p16"/>
          <p:cNvPicPr preferRelativeResize="0"/>
          <p:nvPr/>
        </p:nvPicPr>
        <p:blipFill rotWithShape="1">
          <a:blip r:embed="rId4">
            <a:alphaModFix/>
          </a:blip>
          <a:srcRect/>
          <a:stretch/>
        </p:blipFill>
        <p:spPr>
          <a:xfrm>
            <a:off x="6986222" y="6124"/>
            <a:ext cx="2147145" cy="80957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17" descr="Et bilde som inneholder innendørs, skitten&#10;&#10;Automatisk generert beskrivelse"/>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461" name="Google Shape;461;p17"/>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17</a:t>
            </a:fld>
            <a:r>
              <a:rPr lang="no-NO"/>
              <a:t> </a:t>
            </a:r>
            <a:endParaRPr/>
          </a:p>
        </p:txBody>
      </p:sp>
      <p:grpSp>
        <p:nvGrpSpPr>
          <p:cNvPr id="462" name="Google Shape;462;p17"/>
          <p:cNvGrpSpPr/>
          <p:nvPr/>
        </p:nvGrpSpPr>
        <p:grpSpPr>
          <a:xfrm>
            <a:off x="275515" y="1324554"/>
            <a:ext cx="3466167" cy="2911107"/>
            <a:chOff x="4048729" y="1924444"/>
            <a:chExt cx="3466167" cy="2911107"/>
          </a:xfrm>
        </p:grpSpPr>
        <p:cxnSp>
          <p:nvCxnSpPr>
            <p:cNvPr id="463" name="Google Shape;463;p17"/>
            <p:cNvCxnSpPr/>
            <p:nvPr/>
          </p:nvCxnSpPr>
          <p:spPr>
            <a:xfrm>
              <a:off x="4053492" y="2312303"/>
              <a:ext cx="3461404" cy="11565"/>
            </a:xfrm>
            <a:prstGeom prst="straightConnector1">
              <a:avLst/>
            </a:prstGeom>
            <a:noFill/>
            <a:ln w="28575" cap="flat" cmpd="sng">
              <a:solidFill>
                <a:schemeClr val="dk2"/>
              </a:solidFill>
              <a:prstDash val="solid"/>
              <a:miter lim="800000"/>
              <a:headEnd type="none" w="sm" len="sm"/>
              <a:tailEnd type="none" w="sm" len="sm"/>
            </a:ln>
          </p:spPr>
        </p:cxnSp>
        <p:sp>
          <p:nvSpPr>
            <p:cNvPr id="464" name="Google Shape;464;p17"/>
            <p:cNvSpPr/>
            <p:nvPr/>
          </p:nvSpPr>
          <p:spPr>
            <a:xfrm>
              <a:off x="4277443" y="2323868"/>
              <a:ext cx="3237453" cy="251168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465" name="Google Shape;465;p17"/>
            <p:cNvSpPr txBox="1"/>
            <p:nvPr/>
          </p:nvSpPr>
          <p:spPr>
            <a:xfrm>
              <a:off x="4510283" y="2847547"/>
              <a:ext cx="2783898" cy="170296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800">
                  <a:solidFill>
                    <a:schemeClr val="dk1"/>
                  </a:solidFill>
                  <a:latin typeface="Arial"/>
                  <a:ea typeface="Arial"/>
                  <a:cs typeface="Arial"/>
                  <a:sym typeface="Arial"/>
                </a:rPr>
                <a:t>Mange av feilfellene som blir synlige etter en hendelse, er også til stede når jobben går bra.</a:t>
              </a:r>
              <a:endParaRPr/>
            </a:p>
          </p:txBody>
        </p:sp>
        <p:sp>
          <p:nvSpPr>
            <p:cNvPr id="466" name="Google Shape;466;p17"/>
            <p:cNvSpPr/>
            <p:nvPr/>
          </p:nvSpPr>
          <p:spPr>
            <a:xfrm>
              <a:off x="4048729" y="1924444"/>
              <a:ext cx="923105" cy="923104"/>
            </a:xfrm>
            <a:prstGeom prst="ellipse">
              <a:avLst/>
            </a:prstGeom>
            <a:solidFill>
              <a:schemeClr val="accent1"/>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pic>
          <p:nvPicPr>
            <p:cNvPr id="467" name="Google Shape;467;p17" descr="Åpent anførselstegn kontur"/>
            <p:cNvPicPr preferRelativeResize="0"/>
            <p:nvPr/>
          </p:nvPicPr>
          <p:blipFill rotWithShape="1">
            <a:blip r:embed="rId4">
              <a:alphaModFix/>
            </a:blip>
            <a:srcRect/>
            <a:stretch/>
          </p:blipFill>
          <p:spPr>
            <a:xfrm>
              <a:off x="4167382" y="2043095"/>
              <a:ext cx="685800" cy="685800"/>
            </a:xfrm>
            <a:prstGeom prst="rect">
              <a:avLst/>
            </a:prstGeom>
            <a:noFill/>
            <a:ln>
              <a:noFill/>
            </a:ln>
          </p:spPr>
        </p:pic>
      </p:grpSp>
      <p:pic>
        <p:nvPicPr>
          <p:cNvPr id="468" name="Google Shape;468;p17"/>
          <p:cNvPicPr preferRelativeResize="0"/>
          <p:nvPr/>
        </p:nvPicPr>
        <p:blipFill rotWithShape="1">
          <a:blip r:embed="rId5">
            <a:alphaModFix/>
          </a:blip>
          <a:srcRect/>
          <a:stretch/>
        </p:blipFill>
        <p:spPr>
          <a:xfrm>
            <a:off x="6971051" y="-5959"/>
            <a:ext cx="2181113" cy="8223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18" descr="May be an image of 1 person, indoor and text that says 'ABB ABB'"/>
          <p:cNvPicPr preferRelativeResize="0"/>
          <p:nvPr/>
        </p:nvPicPr>
        <p:blipFill rotWithShape="1">
          <a:blip r:embed="rId3">
            <a:alphaModFix/>
          </a:blip>
          <a:srcRect/>
          <a:stretch/>
        </p:blipFill>
        <p:spPr>
          <a:xfrm>
            <a:off x="5315681" y="923364"/>
            <a:ext cx="3702811" cy="4099813"/>
          </a:xfrm>
          <a:prstGeom prst="rect">
            <a:avLst/>
          </a:prstGeom>
          <a:noFill/>
          <a:ln>
            <a:noFill/>
          </a:ln>
        </p:spPr>
      </p:pic>
      <p:sp>
        <p:nvSpPr>
          <p:cNvPr id="475" name="Google Shape;475;p18"/>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18</a:t>
            </a:fld>
            <a:r>
              <a:rPr lang="no-NO"/>
              <a:t>    </a:t>
            </a:r>
            <a:endParaRPr/>
          </a:p>
        </p:txBody>
      </p:sp>
      <p:sp>
        <p:nvSpPr>
          <p:cNvPr id="476" name="Google Shape;476;p18"/>
          <p:cNvSpPr txBox="1"/>
          <p:nvPr/>
        </p:nvSpPr>
        <p:spPr>
          <a:xfrm>
            <a:off x="576885" y="1529637"/>
            <a:ext cx="3702811" cy="208422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3000">
                <a:solidFill>
                  <a:schemeClr val="accent1"/>
                </a:solidFill>
                <a:latin typeface="Arial"/>
                <a:ea typeface="Arial"/>
                <a:cs typeface="Arial"/>
                <a:sym typeface="Arial"/>
              </a:rPr>
              <a:t>Vi må lære fra vanlig arbeid </a:t>
            </a:r>
            <a:r>
              <a:rPr lang="no-NO" sz="3000" i="1" u="sng">
                <a:solidFill>
                  <a:schemeClr val="accent1"/>
                </a:solidFill>
                <a:latin typeface="Arial"/>
                <a:ea typeface="Arial"/>
                <a:cs typeface="Arial"/>
                <a:sym typeface="Arial"/>
              </a:rPr>
              <a:t>før</a:t>
            </a:r>
            <a:r>
              <a:rPr lang="no-NO" sz="3000">
                <a:solidFill>
                  <a:schemeClr val="accent1"/>
                </a:solidFill>
                <a:latin typeface="Arial"/>
                <a:ea typeface="Arial"/>
                <a:cs typeface="Arial"/>
                <a:sym typeface="Arial"/>
              </a:rPr>
              <a:t> det skjer en hendelse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19" descr="Et bilde som inneholder innendørs, forberedelse&#10;&#10;Automatisk generert beskrivelse"/>
          <p:cNvPicPr preferRelativeResize="0"/>
          <p:nvPr/>
        </p:nvPicPr>
        <p:blipFill rotWithShape="1">
          <a:blip r:embed="rId3">
            <a:alphaModFix/>
          </a:blip>
          <a:srcRect l="-65" r="-65"/>
          <a:stretch/>
        </p:blipFill>
        <p:spPr>
          <a:xfrm flipH="1">
            <a:off x="0" y="-1"/>
            <a:ext cx="9144000" cy="5143499"/>
          </a:xfrm>
          <a:prstGeom prst="rect">
            <a:avLst/>
          </a:prstGeom>
          <a:noFill/>
          <a:ln>
            <a:noFill/>
          </a:ln>
        </p:spPr>
      </p:pic>
      <p:sp>
        <p:nvSpPr>
          <p:cNvPr id="483" name="Google Shape;483;p19"/>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19</a:t>
            </a:fld>
            <a:endParaRPr/>
          </a:p>
        </p:txBody>
      </p:sp>
      <p:sp>
        <p:nvSpPr>
          <p:cNvPr id="484" name="Google Shape;484;p19"/>
          <p:cNvSpPr txBox="1"/>
          <p:nvPr/>
        </p:nvSpPr>
        <p:spPr>
          <a:xfrm>
            <a:off x="521494" y="584264"/>
            <a:ext cx="4050506" cy="22035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650">
                <a:solidFill>
                  <a:schemeClr val="lt1"/>
                </a:solidFill>
                <a:latin typeface="Arial"/>
                <a:ea typeface="Arial"/>
                <a:cs typeface="Arial"/>
                <a:sym typeface="Arial"/>
              </a:rPr>
              <a:t>Læring fra hendelser er en viktig del av sikkerhetsarbeidet vårt. Men de aller fleste jobbene vi gjør går jo bra!</a:t>
            </a:r>
            <a:endParaRPr/>
          </a:p>
          <a:p>
            <a:pPr marL="0" marR="0" lvl="0" indent="0" algn="l" rtl="0">
              <a:spcBef>
                <a:spcPts val="0"/>
              </a:spcBef>
              <a:spcAft>
                <a:spcPts val="0"/>
              </a:spcAft>
              <a:buNone/>
            </a:pPr>
            <a:endParaRPr sz="1650">
              <a:solidFill>
                <a:schemeClr val="lt1"/>
              </a:solidFill>
              <a:latin typeface="Arial"/>
              <a:ea typeface="Arial"/>
              <a:cs typeface="Arial"/>
              <a:sym typeface="Arial"/>
            </a:endParaRPr>
          </a:p>
          <a:p>
            <a:pPr marL="0" marR="0" lvl="0" indent="0" algn="l" rtl="0">
              <a:lnSpc>
                <a:spcPct val="150000"/>
              </a:lnSpc>
              <a:spcBef>
                <a:spcPts val="0"/>
              </a:spcBef>
              <a:spcAft>
                <a:spcPts val="0"/>
              </a:spcAft>
              <a:buNone/>
            </a:pPr>
            <a:r>
              <a:rPr lang="no-NO" sz="1650">
                <a:solidFill>
                  <a:schemeClr val="lt1"/>
                </a:solidFill>
                <a:latin typeface="Arial"/>
                <a:ea typeface="Arial"/>
                <a:cs typeface="Arial"/>
                <a:sym typeface="Arial"/>
              </a:rPr>
              <a:t>Hvordan kan vi jobbe aktivt for å utnytte </a:t>
            </a:r>
            <a:endParaRPr/>
          </a:p>
          <a:p>
            <a:pPr marL="0" marR="0" lvl="0" indent="0" algn="l" rtl="0">
              <a:lnSpc>
                <a:spcPct val="150000"/>
              </a:lnSpc>
              <a:spcBef>
                <a:spcPts val="0"/>
              </a:spcBef>
              <a:spcAft>
                <a:spcPts val="0"/>
              </a:spcAft>
              <a:buNone/>
            </a:pPr>
            <a:r>
              <a:rPr lang="no-NO" sz="1650">
                <a:solidFill>
                  <a:schemeClr val="lt1"/>
                </a:solidFill>
                <a:latin typeface="Arial"/>
                <a:ea typeface="Arial"/>
                <a:cs typeface="Arial"/>
                <a:sym typeface="Arial"/>
              </a:rPr>
              <a:t>læringspotensialet i disse jobbene?</a:t>
            </a:r>
            <a:endParaRPr/>
          </a:p>
        </p:txBody>
      </p:sp>
      <p:pic>
        <p:nvPicPr>
          <p:cNvPr id="485" name="Google Shape;485;p19"/>
          <p:cNvPicPr preferRelativeResize="0"/>
          <p:nvPr/>
        </p:nvPicPr>
        <p:blipFill rotWithShape="1">
          <a:blip r:embed="rId4">
            <a:alphaModFix/>
          </a:blip>
          <a:srcRect/>
          <a:stretch/>
        </p:blipFill>
        <p:spPr>
          <a:xfrm>
            <a:off x="6971051" y="-5959"/>
            <a:ext cx="2181113" cy="82238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
          <p:cNvSpPr txBox="1"/>
          <p:nvPr/>
        </p:nvSpPr>
        <p:spPr>
          <a:xfrm>
            <a:off x="583660" y="895830"/>
            <a:ext cx="97174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b="1">
                <a:solidFill>
                  <a:schemeClr val="dk2"/>
                </a:solidFill>
                <a:latin typeface="Arial"/>
                <a:ea typeface="Arial"/>
                <a:cs typeface="Arial"/>
                <a:sym typeface="Arial"/>
              </a:rPr>
              <a:t>OVERSIKT</a:t>
            </a:r>
            <a:endParaRPr/>
          </a:p>
        </p:txBody>
      </p:sp>
      <p:sp>
        <p:nvSpPr>
          <p:cNvPr id="176" name="Google Shape;176;p2"/>
          <p:cNvSpPr txBox="1"/>
          <p:nvPr/>
        </p:nvSpPr>
        <p:spPr>
          <a:xfrm>
            <a:off x="583660" y="1520958"/>
            <a:ext cx="3599720" cy="2533963"/>
          </a:xfrm>
          <a:prstGeom prst="rect">
            <a:avLst/>
          </a:prstGeom>
          <a:noFill/>
          <a:ln>
            <a:noFill/>
          </a:ln>
        </p:spPr>
        <p:txBody>
          <a:bodyPr spcFirstLastPara="1" wrap="square" lIns="91425" tIns="45700" rIns="91425" bIns="45700" anchor="t" anchorCtr="0">
            <a:spAutoFit/>
          </a:bodyPr>
          <a:lstStyle/>
          <a:p>
            <a:pPr marL="257175" marR="0" lvl="0" indent="-257175" algn="l" rtl="0">
              <a:lnSpc>
                <a:spcPct val="150000"/>
              </a:lnSpc>
              <a:spcBef>
                <a:spcPts val="0"/>
              </a:spcBef>
              <a:spcAft>
                <a:spcPts val="0"/>
              </a:spcAft>
              <a:buClr>
                <a:schemeClr val="dk1"/>
              </a:buClr>
              <a:buSzPts val="1800"/>
              <a:buFont typeface="Courier New"/>
              <a:buChar char="o"/>
            </a:pPr>
            <a:r>
              <a:rPr lang="no-NO" sz="1800">
                <a:solidFill>
                  <a:schemeClr val="dk1"/>
                </a:solidFill>
                <a:latin typeface="Arial"/>
                <a:ea typeface="Arial"/>
                <a:cs typeface="Arial"/>
                <a:sym typeface="Arial"/>
              </a:rPr>
              <a:t>Hva er proaktiv ledelse og sikkerhet?</a:t>
            </a:r>
            <a:endParaRPr/>
          </a:p>
          <a:p>
            <a:pPr marL="257175" marR="0" lvl="0" indent="-142875" algn="l" rtl="0">
              <a:lnSpc>
                <a:spcPct val="150000"/>
              </a:lnSpc>
              <a:spcBef>
                <a:spcPts val="0"/>
              </a:spcBef>
              <a:spcAft>
                <a:spcPts val="0"/>
              </a:spcAft>
              <a:buClr>
                <a:schemeClr val="dk1"/>
              </a:buClr>
              <a:buSzPts val="1800"/>
              <a:buFont typeface="Courier New"/>
              <a:buNone/>
            </a:pPr>
            <a:endParaRPr sz="1800">
              <a:solidFill>
                <a:schemeClr val="dk1"/>
              </a:solidFill>
              <a:latin typeface="Arial"/>
              <a:ea typeface="Arial"/>
              <a:cs typeface="Arial"/>
              <a:sym typeface="Arial"/>
            </a:endParaRPr>
          </a:p>
          <a:p>
            <a:pPr marL="257175" marR="0" lvl="0" indent="-257175" algn="l" rtl="0">
              <a:lnSpc>
                <a:spcPct val="150000"/>
              </a:lnSpc>
              <a:spcBef>
                <a:spcPts val="0"/>
              </a:spcBef>
              <a:spcAft>
                <a:spcPts val="0"/>
              </a:spcAft>
              <a:buClr>
                <a:schemeClr val="dk1"/>
              </a:buClr>
              <a:buSzPts val="1800"/>
              <a:buFont typeface="Courier New"/>
              <a:buChar char="o"/>
            </a:pPr>
            <a:r>
              <a:rPr lang="no-NO" sz="1800">
                <a:solidFill>
                  <a:schemeClr val="dk1"/>
                </a:solidFill>
                <a:latin typeface="Arial"/>
                <a:ea typeface="Arial"/>
                <a:cs typeface="Arial"/>
                <a:sym typeface="Arial"/>
              </a:rPr>
              <a:t>Hvorfor er det viktig?</a:t>
            </a:r>
            <a:endParaRPr/>
          </a:p>
          <a:p>
            <a:pPr marL="257175" marR="0" lvl="0" indent="-142875" algn="l" rtl="0">
              <a:lnSpc>
                <a:spcPct val="150000"/>
              </a:lnSpc>
              <a:spcBef>
                <a:spcPts val="0"/>
              </a:spcBef>
              <a:spcAft>
                <a:spcPts val="0"/>
              </a:spcAft>
              <a:buClr>
                <a:schemeClr val="dk1"/>
              </a:buClr>
              <a:buSzPts val="1800"/>
              <a:buFont typeface="Courier New"/>
              <a:buNone/>
            </a:pPr>
            <a:endParaRPr sz="1800">
              <a:solidFill>
                <a:schemeClr val="dk1"/>
              </a:solidFill>
              <a:latin typeface="Arial"/>
              <a:ea typeface="Arial"/>
              <a:cs typeface="Arial"/>
              <a:sym typeface="Arial"/>
            </a:endParaRPr>
          </a:p>
          <a:p>
            <a:pPr marL="257175" marR="0" lvl="0" indent="-257175" algn="l" rtl="0">
              <a:lnSpc>
                <a:spcPct val="150000"/>
              </a:lnSpc>
              <a:spcBef>
                <a:spcPts val="0"/>
              </a:spcBef>
              <a:spcAft>
                <a:spcPts val="0"/>
              </a:spcAft>
              <a:buClr>
                <a:schemeClr val="dk1"/>
              </a:buClr>
              <a:buSzPts val="1800"/>
              <a:buFont typeface="Courier New"/>
              <a:buChar char="o"/>
            </a:pPr>
            <a:r>
              <a:rPr lang="no-NO" sz="1800">
                <a:solidFill>
                  <a:schemeClr val="dk1"/>
                </a:solidFill>
                <a:latin typeface="Arial"/>
                <a:ea typeface="Arial"/>
                <a:cs typeface="Arial"/>
                <a:sym typeface="Arial"/>
              </a:rPr>
              <a:t>Hvordan gjør vi det i praksis?</a:t>
            </a:r>
            <a:endParaRPr/>
          </a:p>
        </p:txBody>
      </p:sp>
      <p:cxnSp>
        <p:nvCxnSpPr>
          <p:cNvPr id="177" name="Google Shape;177;p2"/>
          <p:cNvCxnSpPr/>
          <p:nvPr/>
        </p:nvCxnSpPr>
        <p:spPr>
          <a:xfrm>
            <a:off x="647189" y="1212335"/>
            <a:ext cx="822382" cy="0"/>
          </a:xfrm>
          <a:prstGeom prst="straightConnector1">
            <a:avLst/>
          </a:prstGeom>
          <a:noFill/>
          <a:ln w="12700" cap="flat" cmpd="sng">
            <a:solidFill>
              <a:schemeClr val="accent6"/>
            </a:solidFill>
            <a:prstDash val="solid"/>
            <a:miter lim="800000"/>
            <a:headEnd type="none" w="sm" len="sm"/>
            <a:tailEnd type="none" w="sm" len="sm"/>
          </a:ln>
        </p:spPr>
      </p:cxnSp>
      <p:sp>
        <p:nvSpPr>
          <p:cNvPr id="178" name="Google Shape;178;p2"/>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2</a:t>
            </a:fld>
            <a:endParaRPr/>
          </a:p>
        </p:txBody>
      </p:sp>
      <p:pic>
        <p:nvPicPr>
          <p:cNvPr id="179" name="Google Shape;179;p2" descr="A picture containing text, ground, outdoor, person&#10;&#10;Description automatically generated"/>
          <p:cNvPicPr preferRelativeResize="0"/>
          <p:nvPr/>
        </p:nvPicPr>
        <p:blipFill rotWithShape="1">
          <a:blip r:embed="rId3">
            <a:alphaModFix/>
          </a:blip>
          <a:srcRect/>
          <a:stretch/>
        </p:blipFill>
        <p:spPr>
          <a:xfrm>
            <a:off x="4671557" y="2879188"/>
            <a:ext cx="4274038" cy="1821399"/>
          </a:xfrm>
          <a:prstGeom prst="rect">
            <a:avLst/>
          </a:prstGeom>
          <a:noFill/>
          <a:ln w="9525" cap="flat" cmpd="sng">
            <a:solidFill>
              <a:schemeClr val="lt1"/>
            </a:solidFill>
            <a:prstDash val="solid"/>
            <a:round/>
            <a:headEnd type="none" w="sm" len="sm"/>
            <a:tailEnd type="none" w="sm" len="sm"/>
          </a:ln>
        </p:spPr>
      </p:pic>
      <p:pic>
        <p:nvPicPr>
          <p:cNvPr id="180" name="Google Shape;180;p2"/>
          <p:cNvPicPr preferRelativeResize="0"/>
          <p:nvPr/>
        </p:nvPicPr>
        <p:blipFill rotWithShape="1">
          <a:blip r:embed="rId4">
            <a:alphaModFix/>
          </a:blip>
          <a:srcRect/>
          <a:stretch/>
        </p:blipFill>
        <p:spPr>
          <a:xfrm>
            <a:off x="6898376" y="1212335"/>
            <a:ext cx="2047219" cy="1618971"/>
          </a:xfrm>
          <a:prstGeom prst="rect">
            <a:avLst/>
          </a:prstGeom>
          <a:noFill/>
          <a:ln>
            <a:noFill/>
          </a:ln>
        </p:spPr>
      </p:pic>
      <p:pic>
        <p:nvPicPr>
          <p:cNvPr id="181" name="Google Shape;181;p2" descr="May be an image of 1 person, indoor and text that says 'ABB ABB'"/>
          <p:cNvPicPr preferRelativeResize="0"/>
          <p:nvPr/>
        </p:nvPicPr>
        <p:blipFill rotWithShape="1">
          <a:blip r:embed="rId5">
            <a:alphaModFix/>
          </a:blip>
          <a:srcRect/>
          <a:stretch/>
        </p:blipFill>
        <p:spPr>
          <a:xfrm>
            <a:off x="4671556" y="1212335"/>
            <a:ext cx="2176919" cy="161896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20" descr="No photo description available."/>
          <p:cNvPicPr preferRelativeResize="0"/>
          <p:nvPr/>
        </p:nvPicPr>
        <p:blipFill rotWithShape="1">
          <a:blip r:embed="rId3">
            <a:alphaModFix/>
          </a:blip>
          <a:srcRect b="-67"/>
          <a:stretch/>
        </p:blipFill>
        <p:spPr>
          <a:xfrm>
            <a:off x="3460376" y="1282883"/>
            <a:ext cx="5544713" cy="3724970"/>
          </a:xfrm>
          <a:prstGeom prst="rect">
            <a:avLst/>
          </a:prstGeom>
          <a:solidFill>
            <a:srgbClr val="FFFFFF"/>
          </a:solidFill>
          <a:ln>
            <a:noFill/>
          </a:ln>
        </p:spPr>
      </p:pic>
      <p:sp>
        <p:nvSpPr>
          <p:cNvPr id="492" name="Google Shape;492;p20"/>
          <p:cNvSpPr/>
          <p:nvPr/>
        </p:nvSpPr>
        <p:spPr>
          <a:xfrm>
            <a:off x="298978" y="2084752"/>
            <a:ext cx="3915670" cy="197315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20"/>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20</a:t>
            </a:fld>
            <a:r>
              <a:rPr lang="no-NO"/>
              <a:t> </a:t>
            </a:r>
            <a:endParaRPr/>
          </a:p>
        </p:txBody>
      </p:sp>
      <p:sp>
        <p:nvSpPr>
          <p:cNvPr id="494" name="Google Shape;494;p20"/>
          <p:cNvSpPr txBox="1"/>
          <p:nvPr/>
        </p:nvSpPr>
        <p:spPr>
          <a:xfrm>
            <a:off x="298978" y="1169673"/>
            <a:ext cx="3161398"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000" b="1" dirty="0">
                <a:solidFill>
                  <a:schemeClr val="accent1"/>
                </a:solidFill>
                <a:latin typeface="Arial"/>
                <a:ea typeface="Arial"/>
                <a:cs typeface="Arial"/>
                <a:sym typeface="Arial"/>
              </a:rPr>
              <a:t>Det skal være lett </a:t>
            </a:r>
            <a:endParaRPr sz="2000" b="1" dirty="0"/>
          </a:p>
          <a:p>
            <a:pPr marL="0" marR="0" lvl="0" indent="0" algn="l" rtl="0">
              <a:spcBef>
                <a:spcPts val="0"/>
              </a:spcBef>
              <a:spcAft>
                <a:spcPts val="0"/>
              </a:spcAft>
              <a:buNone/>
            </a:pPr>
            <a:r>
              <a:rPr lang="no-NO" sz="2000" b="1" dirty="0">
                <a:solidFill>
                  <a:schemeClr val="accent1"/>
                </a:solidFill>
                <a:latin typeface="Arial"/>
                <a:ea typeface="Arial"/>
                <a:cs typeface="Arial"/>
                <a:sym typeface="Arial"/>
              </a:rPr>
              <a:t>å jobbe sikkert </a:t>
            </a:r>
            <a:endParaRPr sz="2000" b="1" dirty="0"/>
          </a:p>
        </p:txBody>
      </p:sp>
      <p:sp>
        <p:nvSpPr>
          <p:cNvPr id="495" name="Google Shape;495;p20"/>
          <p:cNvSpPr txBox="1"/>
          <p:nvPr/>
        </p:nvSpPr>
        <p:spPr>
          <a:xfrm>
            <a:off x="298979" y="2238890"/>
            <a:ext cx="3842097" cy="157325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650">
                <a:solidFill>
                  <a:schemeClr val="dk1"/>
                </a:solidFill>
                <a:latin typeface="Arial"/>
                <a:ea typeface="Arial"/>
                <a:cs typeface="Arial"/>
                <a:sym typeface="Arial"/>
              </a:rPr>
              <a:t>Ved å lære fra vanlig arbeid kan vi sette gode tiltak som styrker barrierene våre og som sikrer at konsekvensene av feil blir så små som mulig. </a:t>
            </a:r>
            <a:endParaRPr sz="165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21" descr="Et bilde som inneholder tekst, bakke, utendørs, himmel&#10;&#10;Automatisk generert beskrivelse"/>
          <p:cNvPicPr preferRelativeResize="0"/>
          <p:nvPr/>
        </p:nvPicPr>
        <p:blipFill rotWithShape="1">
          <a:blip r:embed="rId3">
            <a:alphaModFix/>
          </a:blip>
          <a:srcRect/>
          <a:stretch/>
        </p:blipFill>
        <p:spPr>
          <a:xfrm>
            <a:off x="5567081" y="0"/>
            <a:ext cx="3576919" cy="5143500"/>
          </a:xfrm>
          <a:prstGeom prst="rect">
            <a:avLst/>
          </a:prstGeom>
          <a:noFill/>
          <a:ln>
            <a:noFill/>
          </a:ln>
        </p:spPr>
      </p:pic>
      <p:sp>
        <p:nvSpPr>
          <p:cNvPr id="502" name="Google Shape;502;p21"/>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21</a:t>
            </a:fld>
            <a:r>
              <a:rPr lang="no-NO"/>
              <a:t>   </a:t>
            </a:r>
            <a:endParaRPr/>
          </a:p>
        </p:txBody>
      </p:sp>
      <p:sp>
        <p:nvSpPr>
          <p:cNvPr id="503" name="Google Shape;503;p21"/>
          <p:cNvSpPr txBox="1"/>
          <p:nvPr/>
        </p:nvSpPr>
        <p:spPr>
          <a:xfrm>
            <a:off x="226304" y="490651"/>
            <a:ext cx="466754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dirty="0">
                <a:solidFill>
                  <a:schemeClr val="accent1"/>
                </a:solidFill>
                <a:latin typeface="Arial"/>
                <a:ea typeface="Arial"/>
                <a:cs typeface="Arial"/>
                <a:sym typeface="Arial"/>
              </a:rPr>
              <a:t>HVORDAN LÆRE FRA VANLIG ARBEID:</a:t>
            </a:r>
            <a:endParaRPr dirty="0"/>
          </a:p>
          <a:p>
            <a:pPr marL="0" marR="0" lvl="0" indent="0" algn="l" rtl="0">
              <a:spcBef>
                <a:spcPts val="0"/>
              </a:spcBef>
              <a:spcAft>
                <a:spcPts val="0"/>
              </a:spcAft>
              <a:buNone/>
            </a:pPr>
            <a:r>
              <a:rPr lang="no-NO" sz="2000" b="1" dirty="0">
                <a:solidFill>
                  <a:schemeClr val="accent1"/>
                </a:solidFill>
                <a:latin typeface="Arial"/>
                <a:ea typeface="Arial"/>
                <a:cs typeface="Arial"/>
                <a:sym typeface="Arial"/>
              </a:rPr>
              <a:t>Identifisere og forstå feilfeller</a:t>
            </a:r>
            <a:endParaRPr sz="2000" b="1" dirty="0"/>
          </a:p>
        </p:txBody>
      </p:sp>
      <p:sp>
        <p:nvSpPr>
          <p:cNvPr id="504" name="Google Shape;504;p21"/>
          <p:cNvSpPr txBox="1"/>
          <p:nvPr/>
        </p:nvSpPr>
        <p:spPr>
          <a:xfrm>
            <a:off x="226305" y="1440874"/>
            <a:ext cx="5186616" cy="80701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650">
                <a:solidFill>
                  <a:schemeClr val="dk1"/>
                </a:solidFill>
                <a:latin typeface="Arial"/>
                <a:ea typeface="Arial"/>
                <a:cs typeface="Arial"/>
                <a:sym typeface="Arial"/>
              </a:rPr>
              <a:t>For å identifisere feilfeller må vi forstå hvordan jobben faktisk foregår og hva som kan gjøre den vanskelig. </a:t>
            </a:r>
            <a:endParaRPr/>
          </a:p>
        </p:txBody>
      </p:sp>
      <p:sp>
        <p:nvSpPr>
          <p:cNvPr id="505" name="Google Shape;505;p21"/>
          <p:cNvSpPr txBox="1"/>
          <p:nvPr/>
        </p:nvSpPr>
        <p:spPr>
          <a:xfrm>
            <a:off x="407807" y="2528699"/>
            <a:ext cx="4697730" cy="1443087"/>
          </a:xfrm>
          <a:prstGeom prst="rect">
            <a:avLst/>
          </a:prstGeom>
          <a:noFill/>
          <a:ln>
            <a:noFill/>
          </a:ln>
        </p:spPr>
        <p:txBody>
          <a:bodyPr spcFirstLastPara="1" wrap="square" lIns="91425" tIns="45700" rIns="91425" bIns="45700" anchor="t" anchorCtr="0">
            <a:spAutoFit/>
          </a:bodyPr>
          <a:lstStyle/>
          <a:p>
            <a:pPr marL="214313" marR="0" lvl="0" indent="-214313" algn="l" rtl="0">
              <a:lnSpc>
                <a:spcPct val="150000"/>
              </a:lnSpc>
              <a:spcBef>
                <a:spcPts val="0"/>
              </a:spcBef>
              <a:spcAft>
                <a:spcPts val="0"/>
              </a:spcAft>
              <a:buClr>
                <a:schemeClr val="dk1"/>
              </a:buClr>
              <a:buSzPts val="1200"/>
              <a:buFont typeface="Courier New"/>
              <a:buChar char="o"/>
            </a:pPr>
            <a:r>
              <a:rPr lang="no-NO" sz="1200">
                <a:solidFill>
                  <a:schemeClr val="dk1"/>
                </a:solidFill>
                <a:latin typeface="Arial"/>
                <a:ea typeface="Arial"/>
                <a:cs typeface="Arial"/>
                <a:sym typeface="Arial"/>
              </a:rPr>
              <a:t>Vær til stede der jobben planlegges, utføres og evalueres</a:t>
            </a:r>
            <a:endParaRPr/>
          </a:p>
          <a:p>
            <a:pPr marL="214313" marR="0" lvl="0" indent="-214313" algn="l" rtl="0">
              <a:lnSpc>
                <a:spcPct val="150000"/>
              </a:lnSpc>
              <a:spcBef>
                <a:spcPts val="0"/>
              </a:spcBef>
              <a:spcAft>
                <a:spcPts val="0"/>
              </a:spcAft>
              <a:buClr>
                <a:schemeClr val="dk1"/>
              </a:buClr>
              <a:buSzPts val="1200"/>
              <a:buFont typeface="Courier New"/>
              <a:buChar char="o"/>
            </a:pPr>
            <a:r>
              <a:rPr lang="no-NO" sz="1200">
                <a:solidFill>
                  <a:schemeClr val="dk1"/>
                </a:solidFill>
                <a:latin typeface="Arial"/>
                <a:ea typeface="Arial"/>
                <a:cs typeface="Arial"/>
                <a:sym typeface="Arial"/>
              </a:rPr>
              <a:t>Fokuser på dialog og læring, fremfor skyld</a:t>
            </a:r>
            <a:endParaRPr/>
          </a:p>
          <a:p>
            <a:pPr marL="214313" marR="0" lvl="0" indent="-214313" algn="l" rtl="0">
              <a:lnSpc>
                <a:spcPct val="150000"/>
              </a:lnSpc>
              <a:spcBef>
                <a:spcPts val="0"/>
              </a:spcBef>
              <a:spcAft>
                <a:spcPts val="0"/>
              </a:spcAft>
              <a:buClr>
                <a:schemeClr val="dk1"/>
              </a:buClr>
              <a:buSzPts val="1200"/>
              <a:buFont typeface="Courier New"/>
              <a:buChar char="o"/>
            </a:pPr>
            <a:r>
              <a:rPr lang="no-NO" sz="1200">
                <a:solidFill>
                  <a:schemeClr val="dk1"/>
                </a:solidFill>
                <a:latin typeface="Arial"/>
                <a:ea typeface="Arial"/>
                <a:cs typeface="Arial"/>
                <a:sym typeface="Arial"/>
              </a:rPr>
              <a:t>Vær nysgjerrig</a:t>
            </a:r>
            <a:endParaRPr/>
          </a:p>
          <a:p>
            <a:pPr marL="214313" marR="0" lvl="0" indent="-214313" algn="l" rtl="0">
              <a:lnSpc>
                <a:spcPct val="150000"/>
              </a:lnSpc>
              <a:spcBef>
                <a:spcPts val="0"/>
              </a:spcBef>
              <a:spcAft>
                <a:spcPts val="0"/>
              </a:spcAft>
              <a:buClr>
                <a:schemeClr val="dk1"/>
              </a:buClr>
              <a:buSzPts val="1200"/>
              <a:buFont typeface="Courier New"/>
              <a:buChar char="o"/>
            </a:pPr>
            <a:r>
              <a:rPr lang="no-NO" sz="1200">
                <a:solidFill>
                  <a:schemeClr val="dk1"/>
                </a:solidFill>
                <a:latin typeface="Arial"/>
                <a:ea typeface="Arial"/>
                <a:cs typeface="Arial"/>
                <a:sym typeface="Arial"/>
              </a:rPr>
              <a:t>Still åpne spørsmål og lytt aktivt</a:t>
            </a:r>
            <a:endParaRPr/>
          </a:p>
          <a:p>
            <a:pPr marL="214313" marR="0" lvl="0" indent="-214313" algn="l" rtl="0">
              <a:lnSpc>
                <a:spcPct val="150000"/>
              </a:lnSpc>
              <a:spcBef>
                <a:spcPts val="0"/>
              </a:spcBef>
              <a:spcAft>
                <a:spcPts val="0"/>
              </a:spcAft>
              <a:buClr>
                <a:schemeClr val="dk1"/>
              </a:buClr>
              <a:buSzPts val="1200"/>
              <a:buFont typeface="Courier New"/>
              <a:buChar char="o"/>
            </a:pPr>
            <a:r>
              <a:rPr lang="no-NO" sz="1200">
                <a:solidFill>
                  <a:schemeClr val="dk1"/>
                </a:solidFill>
                <a:latin typeface="Arial"/>
                <a:ea typeface="Arial"/>
                <a:cs typeface="Arial"/>
                <a:sym typeface="Arial"/>
              </a:rPr>
              <a:t>Responder konstruktivt på avvik og uønskede tilstander </a:t>
            </a:r>
            <a:endParaRPr/>
          </a:p>
        </p:txBody>
      </p:sp>
      <p:pic>
        <p:nvPicPr>
          <p:cNvPr id="506" name="Google Shape;506;p21"/>
          <p:cNvPicPr preferRelativeResize="0"/>
          <p:nvPr/>
        </p:nvPicPr>
        <p:blipFill rotWithShape="1">
          <a:blip r:embed="rId4">
            <a:alphaModFix/>
          </a:blip>
          <a:srcRect/>
          <a:stretch/>
        </p:blipFill>
        <p:spPr>
          <a:xfrm>
            <a:off x="6971051" y="-5959"/>
            <a:ext cx="2181113" cy="82238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2"/>
          <p:cNvSpPr/>
          <p:nvPr/>
        </p:nvSpPr>
        <p:spPr>
          <a:xfrm>
            <a:off x="3995257" y="2141487"/>
            <a:ext cx="5148743" cy="2367732"/>
          </a:xfrm>
          <a:prstGeom prst="rect">
            <a:avLst/>
          </a:prstGeom>
          <a:solidFill>
            <a:schemeClr val="accent1"/>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513" name="Google Shape;513;p22"/>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22</a:t>
            </a:fld>
            <a:endParaRPr/>
          </a:p>
        </p:txBody>
      </p:sp>
      <p:sp>
        <p:nvSpPr>
          <p:cNvPr id="514" name="Google Shape;514;p22"/>
          <p:cNvSpPr txBox="1"/>
          <p:nvPr/>
        </p:nvSpPr>
        <p:spPr>
          <a:xfrm>
            <a:off x="4678961" y="2446877"/>
            <a:ext cx="4168071" cy="2001382"/>
          </a:xfrm>
          <a:prstGeom prst="rect">
            <a:avLst/>
          </a:prstGeom>
          <a:noFill/>
          <a:ln>
            <a:noFill/>
          </a:ln>
        </p:spPr>
        <p:txBody>
          <a:bodyPr spcFirstLastPara="1" wrap="square" lIns="91425" tIns="45700" rIns="91425" bIns="45700" anchor="t" anchorCtr="0">
            <a:spAutoFit/>
          </a:bodyPr>
          <a:lstStyle/>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Hvilke forhold bidro til at dette skjedde?</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Ledere må forstå hva som kan komme i veien for å jobbe sikkert.</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Hvis det er vanskelig å følge reglene må vi snakke om hvorfor.</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Hva er risikoene; og hva gjør oppgaven vanskelig?</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Kan du forklare meg denne jobben?</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Hva gjør denne jobben vanskelig?</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Hva ville hjulpet deg å gjøre denne jobben?</a:t>
            </a:r>
            <a:endParaRPr/>
          </a:p>
        </p:txBody>
      </p:sp>
      <p:sp>
        <p:nvSpPr>
          <p:cNvPr id="515" name="Google Shape;515;p22"/>
          <p:cNvSpPr txBox="1"/>
          <p:nvPr/>
        </p:nvSpPr>
        <p:spPr>
          <a:xfrm>
            <a:off x="362537" y="491246"/>
            <a:ext cx="6783056"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000" b="1" dirty="0">
                <a:solidFill>
                  <a:schemeClr val="accent1"/>
                </a:solidFill>
                <a:latin typeface="Arial"/>
                <a:ea typeface="Arial"/>
                <a:cs typeface="Arial"/>
                <a:sym typeface="Arial"/>
              </a:rPr>
              <a:t>En ny måte å tenke på; en ny måte å snakke på</a:t>
            </a:r>
            <a:endParaRPr sz="2000" b="1" dirty="0"/>
          </a:p>
        </p:txBody>
      </p:sp>
      <p:sp>
        <p:nvSpPr>
          <p:cNvPr id="516" name="Google Shape;516;p22"/>
          <p:cNvSpPr txBox="1"/>
          <p:nvPr/>
        </p:nvSpPr>
        <p:spPr>
          <a:xfrm>
            <a:off x="362538" y="1173122"/>
            <a:ext cx="8527696" cy="74199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500">
                <a:solidFill>
                  <a:schemeClr val="dk1"/>
                </a:solidFill>
                <a:latin typeface="Arial"/>
                <a:ea typeface="Arial"/>
                <a:cs typeface="Arial"/>
                <a:sym typeface="Arial"/>
              </a:rPr>
              <a:t>Ved å justere måten vi snakker på vil andre føle seg tryggere og dialogen blir mer åpen. </a:t>
            </a:r>
            <a:endParaRPr/>
          </a:p>
          <a:p>
            <a:pPr marL="0" marR="0" lvl="0" indent="0" algn="l" rtl="0">
              <a:lnSpc>
                <a:spcPct val="150000"/>
              </a:lnSpc>
              <a:spcBef>
                <a:spcPts val="0"/>
              </a:spcBef>
              <a:spcAft>
                <a:spcPts val="0"/>
              </a:spcAft>
              <a:buNone/>
            </a:pPr>
            <a:r>
              <a:rPr lang="no-NO" sz="1500">
                <a:solidFill>
                  <a:schemeClr val="dk1"/>
                </a:solidFill>
                <a:latin typeface="Arial"/>
                <a:ea typeface="Arial"/>
                <a:cs typeface="Arial"/>
                <a:sym typeface="Arial"/>
              </a:rPr>
              <a:t>Dette gir deg bedre innsikt i forholdene som ligger bak det folk gjør.</a:t>
            </a:r>
            <a:endParaRPr sz="1500">
              <a:solidFill>
                <a:schemeClr val="dk1"/>
              </a:solidFill>
              <a:latin typeface="Arial"/>
              <a:ea typeface="Arial"/>
              <a:cs typeface="Arial"/>
              <a:sym typeface="Arial"/>
            </a:endParaRPr>
          </a:p>
        </p:txBody>
      </p:sp>
      <p:sp>
        <p:nvSpPr>
          <p:cNvPr id="517" name="Google Shape;517;p22"/>
          <p:cNvSpPr/>
          <p:nvPr/>
        </p:nvSpPr>
        <p:spPr>
          <a:xfrm>
            <a:off x="3693253" y="2142417"/>
            <a:ext cx="771788" cy="2366762"/>
          </a:xfrm>
          <a:prstGeom prst="homePlate">
            <a:avLst>
              <a:gd name="adj" fmla="val 50000"/>
            </a:avLst>
          </a:prstGeom>
          <a:solidFill>
            <a:schemeClr val="accent5"/>
          </a:solidFill>
          <a:ln w="12700" cap="flat" cmpd="sng">
            <a:solidFill>
              <a:srgbClr val="0070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518" name="Google Shape;518;p22"/>
          <p:cNvSpPr txBox="1"/>
          <p:nvPr/>
        </p:nvSpPr>
        <p:spPr>
          <a:xfrm>
            <a:off x="4680006" y="2221584"/>
            <a:ext cx="410690" cy="2482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013">
                <a:solidFill>
                  <a:schemeClr val="lt1"/>
                </a:solidFill>
                <a:latin typeface="Arial"/>
                <a:ea typeface="Arial"/>
                <a:cs typeface="Arial"/>
                <a:sym typeface="Arial"/>
              </a:rPr>
              <a:t>TIL:</a:t>
            </a:r>
            <a:endParaRPr/>
          </a:p>
        </p:txBody>
      </p:sp>
      <p:sp>
        <p:nvSpPr>
          <p:cNvPr id="519" name="Google Shape;519;p22"/>
          <p:cNvSpPr/>
          <p:nvPr/>
        </p:nvSpPr>
        <p:spPr>
          <a:xfrm>
            <a:off x="0" y="2142417"/>
            <a:ext cx="4070074" cy="2366762"/>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520" name="Google Shape;520;p22"/>
          <p:cNvSpPr txBox="1"/>
          <p:nvPr/>
        </p:nvSpPr>
        <p:spPr>
          <a:xfrm>
            <a:off x="521493" y="2446266"/>
            <a:ext cx="3031920" cy="1759008"/>
          </a:xfrm>
          <a:prstGeom prst="rect">
            <a:avLst/>
          </a:prstGeom>
          <a:noFill/>
          <a:ln>
            <a:noFill/>
          </a:ln>
        </p:spPr>
        <p:txBody>
          <a:bodyPr spcFirstLastPara="1" wrap="square" lIns="91425" tIns="45700" rIns="91425" bIns="45700" anchor="t" anchorCtr="0">
            <a:spAutoFit/>
          </a:bodyPr>
          <a:lstStyle/>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Hvem hadde ansvaret for det som skjedde?</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De som gjør jobben må være dønn til stede.</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Det handler om å følge reglene.</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Hva er risikoene?</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Jeg ser du bruker feil utstyr.</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Passer du på å følge arbeidsprosessen?</a:t>
            </a:r>
            <a:endParaRPr/>
          </a:p>
          <a:p>
            <a:pPr marL="214313" marR="0" lvl="0" indent="-214313" algn="l" rtl="0">
              <a:lnSpc>
                <a:spcPct val="150000"/>
              </a:lnSpc>
              <a:spcBef>
                <a:spcPts val="0"/>
              </a:spcBef>
              <a:spcAft>
                <a:spcPts val="0"/>
              </a:spcAft>
              <a:buClr>
                <a:schemeClr val="lt1"/>
              </a:buClr>
              <a:buSzPts val="1050"/>
              <a:buFont typeface="Arial"/>
              <a:buChar char="•"/>
            </a:pPr>
            <a:r>
              <a:rPr lang="no-NO" sz="1050" i="1">
                <a:solidFill>
                  <a:schemeClr val="lt1"/>
                </a:solidFill>
                <a:latin typeface="Arial"/>
                <a:ea typeface="Arial"/>
                <a:cs typeface="Arial"/>
                <a:sym typeface="Arial"/>
              </a:rPr>
              <a:t>Burde du ikke heller gjort det slik?</a:t>
            </a:r>
            <a:endParaRPr/>
          </a:p>
        </p:txBody>
      </p:sp>
      <p:sp>
        <p:nvSpPr>
          <p:cNvPr id="521" name="Google Shape;521;p22"/>
          <p:cNvSpPr txBox="1"/>
          <p:nvPr/>
        </p:nvSpPr>
        <p:spPr>
          <a:xfrm>
            <a:off x="521493" y="2221584"/>
            <a:ext cx="482824" cy="2482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013">
                <a:solidFill>
                  <a:schemeClr val="lt1"/>
                </a:solidFill>
                <a:latin typeface="Arial"/>
                <a:ea typeface="Arial"/>
                <a:cs typeface="Arial"/>
                <a:sym typeface="Arial"/>
              </a:rPr>
              <a:t>FRA: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23" descr="A few men wearing hardhats&#10;&#10;Description automatically generated with low confidence"/>
          <p:cNvPicPr preferRelativeResize="0"/>
          <p:nvPr/>
        </p:nvPicPr>
        <p:blipFill rotWithShape="1">
          <a:blip r:embed="rId3">
            <a:alphaModFix/>
          </a:blip>
          <a:srcRect/>
          <a:stretch/>
        </p:blipFill>
        <p:spPr>
          <a:xfrm>
            <a:off x="4681994" y="1521402"/>
            <a:ext cx="4297259" cy="3453327"/>
          </a:xfrm>
          <a:prstGeom prst="rect">
            <a:avLst/>
          </a:prstGeom>
          <a:noFill/>
          <a:ln>
            <a:noFill/>
          </a:ln>
        </p:spPr>
      </p:pic>
      <p:sp>
        <p:nvSpPr>
          <p:cNvPr id="528" name="Google Shape;528;p23"/>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23</a:t>
            </a:fld>
            <a:endParaRPr/>
          </a:p>
        </p:txBody>
      </p:sp>
      <p:grpSp>
        <p:nvGrpSpPr>
          <p:cNvPr id="529" name="Google Shape;529;p23"/>
          <p:cNvGrpSpPr/>
          <p:nvPr/>
        </p:nvGrpSpPr>
        <p:grpSpPr>
          <a:xfrm>
            <a:off x="409102" y="1388180"/>
            <a:ext cx="4667546" cy="2789373"/>
            <a:chOff x="301308" y="3015476"/>
            <a:chExt cx="6223394" cy="3719164"/>
          </a:xfrm>
        </p:grpSpPr>
        <p:sp>
          <p:nvSpPr>
            <p:cNvPr id="530" name="Google Shape;530;p23"/>
            <p:cNvSpPr/>
            <p:nvPr/>
          </p:nvSpPr>
          <p:spPr>
            <a:xfrm>
              <a:off x="301308" y="3015476"/>
              <a:ext cx="6223394" cy="371916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13">
                <a:solidFill>
                  <a:schemeClr val="lt1"/>
                </a:solidFill>
                <a:latin typeface="Arial"/>
                <a:ea typeface="Arial"/>
                <a:cs typeface="Arial"/>
                <a:sym typeface="Arial"/>
              </a:endParaRPr>
            </a:p>
          </p:txBody>
        </p:sp>
        <p:sp>
          <p:nvSpPr>
            <p:cNvPr id="531" name="Google Shape;531;p23"/>
            <p:cNvSpPr txBox="1"/>
            <p:nvPr/>
          </p:nvSpPr>
          <p:spPr>
            <a:xfrm>
              <a:off x="449259" y="3116105"/>
              <a:ext cx="6075443" cy="2451953"/>
            </a:xfrm>
            <a:prstGeom prst="rect">
              <a:avLst/>
            </a:prstGeom>
            <a:solidFill>
              <a:schemeClr val="accent1"/>
            </a:solid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no-NO" sz="1100" b="1">
                  <a:solidFill>
                    <a:schemeClr val="lt1"/>
                  </a:solidFill>
                  <a:latin typeface="Arial"/>
                  <a:ea typeface="Arial"/>
                  <a:cs typeface="Arial"/>
                  <a:sym typeface="Arial"/>
                </a:rPr>
                <a:t>Eksempler på spørsmål vi kan stille:</a:t>
              </a:r>
              <a:endParaRPr/>
            </a:p>
            <a:p>
              <a:pPr marL="128588" marR="0" lvl="0" indent="-128588" algn="l" rtl="0">
                <a:lnSpc>
                  <a:spcPct val="150000"/>
                </a:lnSpc>
                <a:spcBef>
                  <a:spcPts val="0"/>
                </a:spcBef>
                <a:spcAft>
                  <a:spcPts val="0"/>
                </a:spcAft>
                <a:buClr>
                  <a:schemeClr val="lt1"/>
                </a:buClr>
                <a:buSzPts val="1100"/>
                <a:buFont typeface="Courier New"/>
                <a:buChar char="o"/>
              </a:pPr>
              <a:r>
                <a:rPr lang="no-NO" sz="1100">
                  <a:solidFill>
                    <a:schemeClr val="lt1"/>
                  </a:solidFill>
                  <a:latin typeface="Arial"/>
                  <a:ea typeface="Arial"/>
                  <a:cs typeface="Arial"/>
                  <a:sym typeface="Arial"/>
                </a:rPr>
                <a:t>Hvilke erfaringer har vi med denne type jobb fra før?</a:t>
              </a:r>
              <a:endParaRPr/>
            </a:p>
            <a:p>
              <a:pPr marL="128588" marR="0" lvl="0" indent="-128588" algn="l" rtl="0">
                <a:lnSpc>
                  <a:spcPct val="150000"/>
                </a:lnSpc>
                <a:spcBef>
                  <a:spcPts val="0"/>
                </a:spcBef>
                <a:spcAft>
                  <a:spcPts val="0"/>
                </a:spcAft>
                <a:buClr>
                  <a:schemeClr val="lt1"/>
                </a:buClr>
                <a:buSzPts val="1100"/>
                <a:buFont typeface="Courier New"/>
                <a:buChar char="o"/>
              </a:pPr>
              <a:r>
                <a:rPr lang="no-NO" sz="1100">
                  <a:solidFill>
                    <a:schemeClr val="lt1"/>
                  </a:solidFill>
                  <a:latin typeface="Arial"/>
                  <a:ea typeface="Arial"/>
                  <a:cs typeface="Arial"/>
                  <a:sym typeface="Arial"/>
                </a:rPr>
                <a:t>Hva er vanlige utfordringer i denne type jobb? </a:t>
              </a:r>
              <a:endParaRPr/>
            </a:p>
            <a:p>
              <a:pPr marL="128588" marR="0" lvl="0" indent="-128588" algn="l" rtl="0">
                <a:lnSpc>
                  <a:spcPct val="150000"/>
                </a:lnSpc>
                <a:spcBef>
                  <a:spcPts val="0"/>
                </a:spcBef>
                <a:spcAft>
                  <a:spcPts val="0"/>
                </a:spcAft>
                <a:buClr>
                  <a:schemeClr val="lt1"/>
                </a:buClr>
                <a:buSzPts val="1100"/>
                <a:buFont typeface="Courier New"/>
                <a:buChar char="o"/>
              </a:pPr>
              <a:r>
                <a:rPr lang="no-NO" sz="1100">
                  <a:solidFill>
                    <a:schemeClr val="lt1"/>
                  </a:solidFill>
                  <a:latin typeface="Arial"/>
                  <a:ea typeface="Arial"/>
                  <a:cs typeface="Arial"/>
                  <a:sym typeface="Arial"/>
                </a:rPr>
                <a:t>Er kravene til jobben enkle å etterleve? (Hvis nei: Hvorfor ikke?)</a:t>
              </a:r>
              <a:endParaRPr/>
            </a:p>
            <a:p>
              <a:pPr marL="128588" marR="0" lvl="0" indent="-128588" algn="l" rtl="0">
                <a:lnSpc>
                  <a:spcPct val="150000"/>
                </a:lnSpc>
                <a:spcBef>
                  <a:spcPts val="0"/>
                </a:spcBef>
                <a:spcAft>
                  <a:spcPts val="0"/>
                </a:spcAft>
                <a:buClr>
                  <a:schemeClr val="lt1"/>
                </a:buClr>
                <a:buSzPts val="1100"/>
                <a:buFont typeface="Courier New"/>
                <a:buChar char="o"/>
              </a:pPr>
              <a:r>
                <a:rPr lang="no-NO" sz="1100">
                  <a:solidFill>
                    <a:schemeClr val="lt1"/>
                  </a:solidFill>
                  <a:latin typeface="Arial"/>
                  <a:ea typeface="Arial"/>
                  <a:cs typeface="Arial"/>
                  <a:sym typeface="Arial"/>
                </a:rPr>
                <a:t>Er det noe ved jobben som er nytt, ukjent eller uforutsigbart?</a:t>
              </a:r>
              <a:endParaRPr/>
            </a:p>
            <a:p>
              <a:pPr marL="128588" marR="0" lvl="0" indent="-128588" algn="l" rtl="0">
                <a:lnSpc>
                  <a:spcPct val="150000"/>
                </a:lnSpc>
                <a:spcBef>
                  <a:spcPts val="0"/>
                </a:spcBef>
                <a:spcAft>
                  <a:spcPts val="0"/>
                </a:spcAft>
                <a:buClr>
                  <a:schemeClr val="lt1"/>
                </a:buClr>
                <a:buSzPts val="1100"/>
                <a:buFont typeface="Courier New"/>
                <a:buChar char="o"/>
              </a:pPr>
              <a:r>
                <a:rPr lang="no-NO" sz="1100">
                  <a:solidFill>
                    <a:schemeClr val="lt1"/>
                  </a:solidFill>
                  <a:latin typeface="Arial"/>
                  <a:ea typeface="Arial"/>
                  <a:cs typeface="Arial"/>
                  <a:sym typeface="Arial"/>
                </a:rPr>
                <a:t>Er det en spesiell del av jobben der det kan være lett å gjøre feil?</a:t>
              </a:r>
              <a:endParaRPr/>
            </a:p>
            <a:p>
              <a:pPr marL="0" marR="0" lvl="0" indent="0" algn="l" rtl="0">
                <a:spcBef>
                  <a:spcPts val="0"/>
                </a:spcBef>
                <a:spcAft>
                  <a:spcPts val="0"/>
                </a:spcAft>
                <a:buNone/>
              </a:pPr>
              <a:endParaRPr sz="800">
                <a:solidFill>
                  <a:schemeClr val="lt1"/>
                </a:solidFill>
                <a:latin typeface="Arial"/>
                <a:ea typeface="Arial"/>
                <a:cs typeface="Arial"/>
                <a:sym typeface="Arial"/>
              </a:endParaRPr>
            </a:p>
          </p:txBody>
        </p:sp>
      </p:grpSp>
      <p:sp>
        <p:nvSpPr>
          <p:cNvPr id="532" name="Google Shape;532;p23"/>
          <p:cNvSpPr txBox="1"/>
          <p:nvPr/>
        </p:nvSpPr>
        <p:spPr>
          <a:xfrm>
            <a:off x="226304" y="490651"/>
            <a:ext cx="466754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dirty="0">
                <a:solidFill>
                  <a:schemeClr val="dk2"/>
                </a:solidFill>
                <a:latin typeface="Arial"/>
                <a:ea typeface="Arial"/>
                <a:cs typeface="Arial"/>
                <a:sym typeface="Arial"/>
              </a:rPr>
              <a:t>HVORDAN LÆRE FRA VANLIG ARBEID:</a:t>
            </a:r>
            <a:endParaRPr dirty="0"/>
          </a:p>
          <a:p>
            <a:pPr marL="0" marR="0" lvl="0" indent="0" algn="l" rtl="0">
              <a:spcBef>
                <a:spcPts val="0"/>
              </a:spcBef>
              <a:spcAft>
                <a:spcPts val="0"/>
              </a:spcAft>
              <a:buNone/>
            </a:pPr>
            <a:r>
              <a:rPr lang="no-NO" sz="2000" b="1" dirty="0">
                <a:solidFill>
                  <a:schemeClr val="dk2"/>
                </a:solidFill>
                <a:latin typeface="Arial"/>
                <a:ea typeface="Arial"/>
                <a:cs typeface="Arial"/>
                <a:sym typeface="Arial"/>
              </a:rPr>
              <a:t>Bruk dialog</a:t>
            </a:r>
            <a:endParaRPr sz="2000" b="1" dirty="0"/>
          </a:p>
        </p:txBody>
      </p:sp>
      <p:sp>
        <p:nvSpPr>
          <p:cNvPr id="533" name="Google Shape;533;p23"/>
          <p:cNvSpPr txBox="1"/>
          <p:nvPr/>
        </p:nvSpPr>
        <p:spPr>
          <a:xfrm>
            <a:off x="521493" y="3378089"/>
            <a:ext cx="4442764" cy="6001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100" dirty="0">
                <a:solidFill>
                  <a:schemeClr val="lt1"/>
                </a:solidFill>
                <a:latin typeface="Arial"/>
                <a:ea typeface="Arial"/>
                <a:cs typeface="Arial"/>
                <a:sym typeface="Arial"/>
              </a:rPr>
              <a:t>Ta med spørsmålene inn i etablerte verktøy og samtaler, f.eks.</a:t>
            </a:r>
            <a:r>
              <a:rPr lang="nb-NO" sz="1100" dirty="0">
                <a:solidFill>
                  <a:schemeClr val="lt1"/>
                </a:solidFill>
                <a:latin typeface="Arial"/>
                <a:ea typeface="Arial"/>
                <a:cs typeface="Arial"/>
                <a:sym typeface="Arial"/>
              </a:rPr>
              <a:t> </a:t>
            </a:r>
            <a:r>
              <a:rPr lang="no-NO" sz="1100" dirty="0">
                <a:solidFill>
                  <a:schemeClr val="lt1"/>
                </a:solidFill>
                <a:latin typeface="Arial"/>
                <a:ea typeface="Arial"/>
                <a:cs typeface="Arial"/>
                <a:sym typeface="Arial"/>
              </a:rPr>
              <a:t>sikker jobb analyse (SJA) og før jobb samtale (FJS).</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grpSp>
        <p:nvGrpSpPr>
          <p:cNvPr id="539" name="Google Shape;539;p24"/>
          <p:cNvGrpSpPr/>
          <p:nvPr/>
        </p:nvGrpSpPr>
        <p:grpSpPr>
          <a:xfrm>
            <a:off x="4588300" y="1260976"/>
            <a:ext cx="3959549" cy="3451002"/>
            <a:chOff x="0" y="0"/>
            <a:chExt cx="3959549" cy="3451002"/>
          </a:xfrm>
        </p:grpSpPr>
        <p:sp>
          <p:nvSpPr>
            <p:cNvPr id="540" name="Google Shape;540;p24"/>
            <p:cNvSpPr/>
            <p:nvPr/>
          </p:nvSpPr>
          <p:spPr>
            <a:xfrm rot="10800000">
              <a:off x="0" y="0"/>
              <a:ext cx="3959549" cy="690200"/>
            </a:xfrm>
            <a:prstGeom prst="trapezoid">
              <a:avLst>
                <a:gd name="adj" fmla="val 57368"/>
              </a:avLst>
            </a:prstGeom>
            <a:solidFill>
              <a:schemeClr val="accent2">
                <a:alpha val="89803"/>
              </a:scheme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4"/>
            <p:cNvSpPr txBox="1"/>
            <p:nvPr/>
          </p:nvSpPr>
          <p:spPr>
            <a:xfrm>
              <a:off x="692921" y="0"/>
              <a:ext cx="2573706" cy="690200"/>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no-NO" sz="4400">
                  <a:solidFill>
                    <a:schemeClr val="lt1"/>
                  </a:solidFill>
                  <a:latin typeface="Arial"/>
                  <a:ea typeface="Arial"/>
                  <a:cs typeface="Arial"/>
                  <a:sym typeface="Arial"/>
                </a:rPr>
                <a:t> </a:t>
              </a:r>
              <a:endParaRPr/>
            </a:p>
          </p:txBody>
        </p:sp>
        <p:sp>
          <p:nvSpPr>
            <p:cNvPr id="542" name="Google Shape;542;p24"/>
            <p:cNvSpPr/>
            <p:nvPr/>
          </p:nvSpPr>
          <p:spPr>
            <a:xfrm rot="10800000">
              <a:off x="395954" y="690200"/>
              <a:ext cx="3167639" cy="690200"/>
            </a:xfrm>
            <a:prstGeom prst="trapezoid">
              <a:avLst>
                <a:gd name="adj" fmla="val 57368"/>
              </a:avLst>
            </a:prstGeom>
            <a:solidFill>
              <a:srgbClr val="0093A3">
                <a:alpha val="8000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4"/>
            <p:cNvSpPr txBox="1"/>
            <p:nvPr/>
          </p:nvSpPr>
          <p:spPr>
            <a:xfrm>
              <a:off x="950291" y="690200"/>
              <a:ext cx="2058965" cy="690200"/>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no-NO" sz="4400">
                  <a:solidFill>
                    <a:schemeClr val="lt1"/>
                  </a:solidFill>
                  <a:latin typeface="Arial"/>
                  <a:ea typeface="Arial"/>
                  <a:cs typeface="Arial"/>
                  <a:sym typeface="Arial"/>
                </a:rPr>
                <a:t> </a:t>
              </a:r>
              <a:endParaRPr/>
            </a:p>
          </p:txBody>
        </p:sp>
        <p:sp>
          <p:nvSpPr>
            <p:cNvPr id="544" name="Google Shape;544;p24"/>
            <p:cNvSpPr/>
            <p:nvPr/>
          </p:nvSpPr>
          <p:spPr>
            <a:xfrm rot="10800000">
              <a:off x="791909" y="1380401"/>
              <a:ext cx="2375729" cy="690200"/>
            </a:xfrm>
            <a:prstGeom prst="trapezoid">
              <a:avLst>
                <a:gd name="adj" fmla="val 57368"/>
              </a:avLst>
            </a:prstGeom>
            <a:solidFill>
              <a:srgbClr val="B2D4D7">
                <a:alpha val="6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4"/>
            <p:cNvSpPr txBox="1"/>
            <p:nvPr/>
          </p:nvSpPr>
          <p:spPr>
            <a:xfrm>
              <a:off x="1207662" y="1380401"/>
              <a:ext cx="1544224" cy="690200"/>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no-NO" sz="4400">
                  <a:solidFill>
                    <a:schemeClr val="dk1"/>
                  </a:solidFill>
                  <a:latin typeface="Arial"/>
                  <a:ea typeface="Arial"/>
                  <a:cs typeface="Arial"/>
                  <a:sym typeface="Arial"/>
                </a:rPr>
                <a:t> </a:t>
              </a:r>
              <a:endParaRPr/>
            </a:p>
          </p:txBody>
        </p:sp>
        <p:sp>
          <p:nvSpPr>
            <p:cNvPr id="546" name="Google Shape;546;p24"/>
            <p:cNvSpPr/>
            <p:nvPr/>
          </p:nvSpPr>
          <p:spPr>
            <a:xfrm rot="10800000">
              <a:off x="1187864" y="2070601"/>
              <a:ext cx="1583819" cy="690200"/>
            </a:xfrm>
            <a:prstGeom prst="trapezoid">
              <a:avLst>
                <a:gd name="adj" fmla="val 57368"/>
              </a:avLst>
            </a:prstGeom>
            <a:solidFill>
              <a:srgbClr val="727476">
                <a:alpha val="60000"/>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4"/>
            <p:cNvSpPr txBox="1"/>
            <p:nvPr/>
          </p:nvSpPr>
          <p:spPr>
            <a:xfrm>
              <a:off x="1465033" y="2070601"/>
              <a:ext cx="1029482" cy="690200"/>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Clr>
                  <a:schemeClr val="dk1"/>
                </a:buClr>
                <a:buSzPts val="4400"/>
                <a:buFont typeface="Arial"/>
                <a:buNone/>
              </a:pPr>
              <a:r>
                <a:rPr lang="no-NO" sz="4400">
                  <a:solidFill>
                    <a:schemeClr val="dk1"/>
                  </a:solidFill>
                  <a:latin typeface="Arial"/>
                  <a:ea typeface="Arial"/>
                  <a:cs typeface="Arial"/>
                  <a:sym typeface="Arial"/>
                </a:rPr>
                <a:t> </a:t>
              </a:r>
              <a:endParaRPr/>
            </a:p>
          </p:txBody>
        </p:sp>
        <p:sp>
          <p:nvSpPr>
            <p:cNvPr id="548" name="Google Shape;548;p24"/>
            <p:cNvSpPr/>
            <p:nvPr/>
          </p:nvSpPr>
          <p:spPr>
            <a:xfrm rot="10800000">
              <a:off x="1583819" y="2760802"/>
              <a:ext cx="791909" cy="690200"/>
            </a:xfrm>
            <a:prstGeom prst="trapezoid">
              <a:avLst>
                <a:gd name="adj" fmla="val 57368"/>
              </a:avLst>
            </a:prstGeom>
            <a:solidFill>
              <a:srgbClr val="8A8B8D">
                <a:alpha val="49803"/>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4"/>
            <p:cNvSpPr txBox="1"/>
            <p:nvPr/>
          </p:nvSpPr>
          <p:spPr>
            <a:xfrm>
              <a:off x="1583819" y="2760802"/>
              <a:ext cx="791909" cy="690200"/>
            </a:xfrm>
            <a:prstGeom prst="rect">
              <a:avLst/>
            </a:prstGeom>
            <a:noFill/>
            <a:ln>
              <a:noFill/>
            </a:ln>
          </p:spPr>
          <p:txBody>
            <a:bodyPr spcFirstLastPara="1" wrap="square" lIns="55875" tIns="55875" rIns="55875" bIns="55875" anchor="ctr" anchorCtr="0">
              <a:noAutofit/>
            </a:bodyPr>
            <a:lstStyle/>
            <a:p>
              <a:pPr marL="0" marR="0" lvl="0" indent="0" algn="ctr" rtl="0">
                <a:lnSpc>
                  <a:spcPct val="90000"/>
                </a:lnSpc>
                <a:spcBef>
                  <a:spcPts val="0"/>
                </a:spcBef>
                <a:spcAft>
                  <a:spcPts val="0"/>
                </a:spcAft>
                <a:buClr>
                  <a:schemeClr val="lt1"/>
                </a:buClr>
                <a:buSzPts val="4400"/>
                <a:buFont typeface="Arial"/>
                <a:buNone/>
              </a:pPr>
              <a:r>
                <a:rPr lang="no-NO" sz="4400">
                  <a:solidFill>
                    <a:schemeClr val="lt1"/>
                  </a:solidFill>
                  <a:latin typeface="Arial"/>
                  <a:ea typeface="Arial"/>
                  <a:cs typeface="Arial"/>
                  <a:sym typeface="Arial"/>
                </a:rPr>
                <a:t> </a:t>
              </a:r>
              <a:endParaRPr/>
            </a:p>
          </p:txBody>
        </p:sp>
      </p:grpSp>
      <p:sp>
        <p:nvSpPr>
          <p:cNvPr id="550" name="Google Shape;550;p24"/>
          <p:cNvSpPr/>
          <p:nvPr/>
        </p:nvSpPr>
        <p:spPr>
          <a:xfrm>
            <a:off x="4392235" y="2147174"/>
            <a:ext cx="1241131" cy="25635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551" name="Google Shape;551;p24"/>
          <p:cNvSpPr/>
          <p:nvPr/>
        </p:nvSpPr>
        <p:spPr>
          <a:xfrm>
            <a:off x="4645480" y="2841466"/>
            <a:ext cx="1370730" cy="25635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552" name="Google Shape;552;p24"/>
          <p:cNvSpPr/>
          <p:nvPr/>
        </p:nvSpPr>
        <p:spPr>
          <a:xfrm>
            <a:off x="4478093" y="3555566"/>
            <a:ext cx="1900069" cy="25635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553" name="Google Shape;553;p24"/>
          <p:cNvSpPr/>
          <p:nvPr/>
        </p:nvSpPr>
        <p:spPr>
          <a:xfrm>
            <a:off x="5633366" y="4161304"/>
            <a:ext cx="957467" cy="25635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554" name="Google Shape;554;p24"/>
          <p:cNvSpPr/>
          <p:nvPr/>
        </p:nvSpPr>
        <p:spPr>
          <a:xfrm>
            <a:off x="4197129" y="1461684"/>
            <a:ext cx="1080868" cy="256359"/>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555" name="Google Shape;555;p24"/>
          <p:cNvSpPr txBox="1"/>
          <p:nvPr/>
        </p:nvSpPr>
        <p:spPr>
          <a:xfrm>
            <a:off x="243569" y="1430128"/>
            <a:ext cx="3001299" cy="33155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400">
                <a:solidFill>
                  <a:schemeClr val="dk1"/>
                </a:solidFill>
                <a:latin typeface="Arial"/>
                <a:ea typeface="Arial"/>
                <a:cs typeface="Arial"/>
                <a:sym typeface="Arial"/>
              </a:rPr>
              <a:t>Prøv først å fjerne feilfellen. </a:t>
            </a:r>
            <a:endParaRPr/>
          </a:p>
          <a:p>
            <a:pPr marL="0" marR="0" lvl="0" indent="0" algn="l" rtl="0">
              <a:spcBef>
                <a:spcPts val="0"/>
              </a:spcBef>
              <a:spcAft>
                <a:spcPts val="0"/>
              </a:spcAft>
              <a:buNone/>
            </a:pPr>
            <a:endParaRPr sz="1200">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no-NO" sz="1400">
                <a:solidFill>
                  <a:schemeClr val="dk1"/>
                </a:solidFill>
                <a:latin typeface="Arial"/>
                <a:ea typeface="Arial"/>
                <a:cs typeface="Arial"/>
                <a:sym typeface="Arial"/>
              </a:rPr>
              <a:t>Om det ikke er mulig: </a:t>
            </a:r>
            <a:endParaRPr/>
          </a:p>
          <a:p>
            <a:pPr marL="214313" marR="0" lvl="0" indent="-214313" algn="l" rtl="0">
              <a:lnSpc>
                <a:spcPct val="200000"/>
              </a:lnSpc>
              <a:spcBef>
                <a:spcPts val="0"/>
              </a:spcBef>
              <a:spcAft>
                <a:spcPts val="0"/>
              </a:spcAft>
              <a:buClr>
                <a:schemeClr val="dk1"/>
              </a:buClr>
              <a:buSzPts val="1200"/>
              <a:buFont typeface="Arial"/>
              <a:buChar char="-"/>
            </a:pPr>
            <a:r>
              <a:rPr lang="no-NO" sz="1200">
                <a:solidFill>
                  <a:schemeClr val="dk1"/>
                </a:solidFill>
                <a:latin typeface="Arial"/>
                <a:ea typeface="Arial"/>
                <a:cs typeface="Arial"/>
                <a:sym typeface="Arial"/>
              </a:rPr>
              <a:t>Kan vi erstatte eksisterende løsning? </a:t>
            </a:r>
            <a:endParaRPr/>
          </a:p>
          <a:p>
            <a:pPr marL="214313" marR="0" lvl="0" indent="-214313" algn="l" rtl="0">
              <a:lnSpc>
                <a:spcPct val="200000"/>
              </a:lnSpc>
              <a:spcBef>
                <a:spcPts val="0"/>
              </a:spcBef>
              <a:spcAft>
                <a:spcPts val="0"/>
              </a:spcAft>
              <a:buClr>
                <a:schemeClr val="dk1"/>
              </a:buClr>
              <a:buSzPts val="1200"/>
              <a:buFont typeface="Arial"/>
              <a:buChar char="-"/>
            </a:pPr>
            <a:r>
              <a:rPr lang="no-NO" sz="1200">
                <a:solidFill>
                  <a:schemeClr val="dk1"/>
                </a:solidFill>
                <a:latin typeface="Arial"/>
                <a:ea typeface="Arial"/>
                <a:cs typeface="Arial"/>
                <a:sym typeface="Arial"/>
              </a:rPr>
              <a:t>Kan vi finne en bedre teknisk løsning? </a:t>
            </a:r>
            <a:endParaRPr/>
          </a:p>
          <a:p>
            <a:pPr marL="214313" marR="0" lvl="0" indent="-214313" algn="l" rtl="0">
              <a:lnSpc>
                <a:spcPct val="200000"/>
              </a:lnSpc>
              <a:spcBef>
                <a:spcPts val="0"/>
              </a:spcBef>
              <a:spcAft>
                <a:spcPts val="0"/>
              </a:spcAft>
              <a:buClr>
                <a:schemeClr val="dk1"/>
              </a:buClr>
              <a:buSzPts val="1200"/>
              <a:buFont typeface="Arial"/>
              <a:buChar char="-"/>
            </a:pPr>
            <a:r>
              <a:rPr lang="no-NO" sz="1200">
                <a:solidFill>
                  <a:schemeClr val="dk1"/>
                </a:solidFill>
                <a:latin typeface="Arial"/>
                <a:ea typeface="Arial"/>
                <a:cs typeface="Arial"/>
                <a:sym typeface="Arial"/>
              </a:rPr>
              <a:t>Kan vi organisere arbeidet annerledes? </a:t>
            </a:r>
            <a:endParaRPr/>
          </a:p>
          <a:p>
            <a:pPr marL="0" marR="0" lvl="0" indent="0" algn="l" rtl="0">
              <a:spcBef>
                <a:spcPts val="0"/>
              </a:spcBef>
              <a:spcAft>
                <a:spcPts val="0"/>
              </a:spcAft>
              <a:buNone/>
            </a:pPr>
            <a:endParaRPr sz="1013">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no-NO" sz="1200" i="1">
                <a:solidFill>
                  <a:schemeClr val="dk1"/>
                </a:solidFill>
                <a:latin typeface="Arial"/>
                <a:ea typeface="Arial"/>
                <a:cs typeface="Arial"/>
                <a:sym typeface="Arial"/>
              </a:rPr>
              <a:t>Tiltak på individnivå er mest sårbare for feil og feilhandlinger.</a:t>
            </a:r>
            <a:endParaRPr/>
          </a:p>
          <a:p>
            <a:pPr marL="0" marR="0" lvl="0" indent="0" algn="l" rtl="0">
              <a:lnSpc>
                <a:spcPct val="150000"/>
              </a:lnSpc>
              <a:spcBef>
                <a:spcPts val="0"/>
              </a:spcBef>
              <a:spcAft>
                <a:spcPts val="0"/>
              </a:spcAft>
              <a:buNone/>
            </a:pPr>
            <a:endParaRPr sz="1013">
              <a:solidFill>
                <a:schemeClr val="dk1"/>
              </a:solidFill>
              <a:latin typeface="Arial"/>
              <a:ea typeface="Arial"/>
              <a:cs typeface="Arial"/>
              <a:sym typeface="Arial"/>
            </a:endParaRPr>
          </a:p>
        </p:txBody>
      </p:sp>
      <p:sp>
        <p:nvSpPr>
          <p:cNvPr id="556" name="Google Shape;556;p24"/>
          <p:cNvSpPr txBox="1"/>
          <p:nvPr/>
        </p:nvSpPr>
        <p:spPr>
          <a:xfrm>
            <a:off x="226304" y="490651"/>
            <a:ext cx="750453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dirty="0">
                <a:solidFill>
                  <a:schemeClr val="dk2"/>
                </a:solidFill>
                <a:latin typeface="Arial"/>
                <a:ea typeface="Arial"/>
                <a:cs typeface="Arial"/>
                <a:sym typeface="Arial"/>
              </a:rPr>
              <a:t>HVORDAN LÆRE FRA VANLIG ARBEID:</a:t>
            </a:r>
            <a:endParaRPr dirty="0"/>
          </a:p>
          <a:p>
            <a:pPr marL="0" marR="0" lvl="0" indent="0" algn="l" rtl="0">
              <a:spcBef>
                <a:spcPts val="0"/>
              </a:spcBef>
              <a:spcAft>
                <a:spcPts val="0"/>
              </a:spcAft>
              <a:buNone/>
            </a:pPr>
            <a:r>
              <a:rPr lang="no-NO" sz="2000" b="1" dirty="0">
                <a:solidFill>
                  <a:schemeClr val="dk2"/>
                </a:solidFill>
                <a:latin typeface="Arial"/>
                <a:ea typeface="Arial"/>
                <a:cs typeface="Arial"/>
                <a:sym typeface="Arial"/>
              </a:rPr>
              <a:t>Bruk tiltakshierarkiet aktivt</a:t>
            </a:r>
            <a:endParaRPr sz="2000" b="1" dirty="0"/>
          </a:p>
        </p:txBody>
      </p:sp>
      <p:cxnSp>
        <p:nvCxnSpPr>
          <p:cNvPr id="557" name="Google Shape;557;p24"/>
          <p:cNvCxnSpPr/>
          <p:nvPr/>
        </p:nvCxnSpPr>
        <p:spPr>
          <a:xfrm rot="10800000" flipH="1">
            <a:off x="8647719" y="1251052"/>
            <a:ext cx="24652" cy="3451003"/>
          </a:xfrm>
          <a:prstGeom prst="straightConnector1">
            <a:avLst/>
          </a:prstGeom>
          <a:noFill/>
          <a:ln w="28575" cap="flat" cmpd="sng">
            <a:solidFill>
              <a:schemeClr val="accent1"/>
            </a:solidFill>
            <a:prstDash val="solid"/>
            <a:miter lim="800000"/>
            <a:headEnd type="none" w="sm" len="sm"/>
            <a:tailEnd type="triangle" w="med" len="med"/>
          </a:ln>
        </p:spPr>
      </p:cxnSp>
      <p:sp>
        <p:nvSpPr>
          <p:cNvPr id="558" name="Google Shape;558;p24"/>
          <p:cNvSpPr txBox="1"/>
          <p:nvPr/>
        </p:nvSpPr>
        <p:spPr>
          <a:xfrm>
            <a:off x="8371748" y="2882700"/>
            <a:ext cx="519694" cy="24820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013">
                <a:solidFill>
                  <a:schemeClr val="dk1"/>
                </a:solidFill>
                <a:latin typeface="Arial"/>
                <a:ea typeface="Arial"/>
                <a:cs typeface="Arial"/>
                <a:sym typeface="Arial"/>
              </a:rPr>
              <a:t>Effekt</a:t>
            </a:r>
            <a:endParaRPr/>
          </a:p>
        </p:txBody>
      </p:sp>
      <p:sp>
        <p:nvSpPr>
          <p:cNvPr id="559" name="Google Shape;559;p24"/>
          <p:cNvSpPr txBox="1"/>
          <p:nvPr/>
        </p:nvSpPr>
        <p:spPr>
          <a:xfrm rot="5400000">
            <a:off x="8583677" y="4411616"/>
            <a:ext cx="402674"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050">
                <a:solidFill>
                  <a:schemeClr val="dk1"/>
                </a:solidFill>
                <a:latin typeface="Arial"/>
                <a:ea typeface="Arial"/>
                <a:cs typeface="Arial"/>
                <a:sym typeface="Arial"/>
              </a:rPr>
              <a:t>Lav</a:t>
            </a:r>
            <a:endParaRPr/>
          </a:p>
        </p:txBody>
      </p:sp>
      <p:sp>
        <p:nvSpPr>
          <p:cNvPr id="560" name="Google Shape;560;p24"/>
          <p:cNvSpPr txBox="1"/>
          <p:nvPr/>
        </p:nvSpPr>
        <p:spPr>
          <a:xfrm rot="5400000">
            <a:off x="8616321" y="1307558"/>
            <a:ext cx="431528"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050">
                <a:solidFill>
                  <a:schemeClr val="dk1"/>
                </a:solidFill>
                <a:latin typeface="Arial"/>
                <a:ea typeface="Arial"/>
                <a:cs typeface="Arial"/>
                <a:sym typeface="Arial"/>
              </a:rPr>
              <a:t>Høy</a:t>
            </a:r>
            <a:endParaRPr/>
          </a:p>
        </p:txBody>
      </p:sp>
      <p:sp>
        <p:nvSpPr>
          <p:cNvPr id="561" name="Google Shape;561;p24"/>
          <p:cNvSpPr txBox="1"/>
          <p:nvPr/>
        </p:nvSpPr>
        <p:spPr>
          <a:xfrm>
            <a:off x="4197129" y="1479590"/>
            <a:ext cx="1079863" cy="25391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no-NO" sz="1050">
                <a:solidFill>
                  <a:schemeClr val="lt1"/>
                </a:solidFill>
                <a:latin typeface="Arial"/>
                <a:ea typeface="Arial"/>
                <a:cs typeface="Arial"/>
                <a:sym typeface="Arial"/>
              </a:rPr>
              <a:t>ELIMINASJON</a:t>
            </a:r>
            <a:endParaRPr/>
          </a:p>
        </p:txBody>
      </p:sp>
      <p:sp>
        <p:nvSpPr>
          <p:cNvPr id="562" name="Google Shape;562;p24"/>
          <p:cNvSpPr txBox="1"/>
          <p:nvPr/>
        </p:nvSpPr>
        <p:spPr>
          <a:xfrm>
            <a:off x="4392237" y="2155772"/>
            <a:ext cx="1241130" cy="25391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no-NO" sz="1050">
                <a:solidFill>
                  <a:schemeClr val="lt1"/>
                </a:solidFill>
                <a:latin typeface="Arial"/>
                <a:ea typeface="Arial"/>
                <a:cs typeface="Arial"/>
                <a:sym typeface="Arial"/>
              </a:rPr>
              <a:t>SUBSTITUSJON</a:t>
            </a:r>
            <a:endParaRPr/>
          </a:p>
        </p:txBody>
      </p:sp>
      <p:sp>
        <p:nvSpPr>
          <p:cNvPr id="563" name="Google Shape;563;p24"/>
          <p:cNvSpPr txBox="1"/>
          <p:nvPr/>
        </p:nvSpPr>
        <p:spPr>
          <a:xfrm>
            <a:off x="4645478" y="2850065"/>
            <a:ext cx="1370730" cy="25391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no-NO" sz="1050">
                <a:solidFill>
                  <a:schemeClr val="lt1"/>
                </a:solidFill>
                <a:latin typeface="Arial"/>
                <a:ea typeface="Arial"/>
                <a:cs typeface="Arial"/>
                <a:sym typeface="Arial"/>
              </a:rPr>
              <a:t>TEKNISKE TILTAK</a:t>
            </a:r>
            <a:endParaRPr/>
          </a:p>
        </p:txBody>
      </p:sp>
      <p:sp>
        <p:nvSpPr>
          <p:cNvPr id="564" name="Google Shape;564;p24"/>
          <p:cNvSpPr txBox="1"/>
          <p:nvPr/>
        </p:nvSpPr>
        <p:spPr>
          <a:xfrm>
            <a:off x="4392236" y="3568622"/>
            <a:ext cx="1985926" cy="25391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no-NO" sz="1050">
                <a:solidFill>
                  <a:schemeClr val="lt1"/>
                </a:solidFill>
                <a:latin typeface="Arial"/>
                <a:ea typeface="Arial"/>
                <a:cs typeface="Arial"/>
                <a:sym typeface="Arial"/>
              </a:rPr>
              <a:t>ORGANISATORISKE TILTAK</a:t>
            </a:r>
            <a:endParaRPr/>
          </a:p>
        </p:txBody>
      </p:sp>
      <p:sp>
        <p:nvSpPr>
          <p:cNvPr id="565" name="Google Shape;565;p24"/>
          <p:cNvSpPr txBox="1"/>
          <p:nvPr/>
        </p:nvSpPr>
        <p:spPr>
          <a:xfrm>
            <a:off x="5543551" y="4179210"/>
            <a:ext cx="1047282" cy="25391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no-NO" sz="1050">
                <a:solidFill>
                  <a:schemeClr val="lt1"/>
                </a:solidFill>
                <a:latin typeface="Arial"/>
                <a:ea typeface="Arial"/>
                <a:cs typeface="Arial"/>
                <a:sym typeface="Arial"/>
              </a:rPr>
              <a:t>PERSONLIG</a:t>
            </a:r>
            <a:endParaRPr/>
          </a:p>
        </p:txBody>
      </p:sp>
      <p:sp>
        <p:nvSpPr>
          <p:cNvPr id="566" name="Google Shape;566;p24"/>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5"/>
          <p:cNvSpPr txBox="1">
            <a:spLocks noGrp="1"/>
          </p:cNvSpPr>
          <p:nvPr>
            <p:ph type="sldNum" idx="12"/>
          </p:nvPr>
        </p:nvSpPr>
        <p:spPr>
          <a:xfrm>
            <a:off x="741888" y="5869955"/>
            <a:ext cx="183945" cy="163219"/>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25</a:t>
            </a:fld>
            <a:r>
              <a:rPr lang="no-NO"/>
              <a:t>  |  </a:t>
            </a:r>
            <a:endParaRPr/>
          </a:p>
        </p:txBody>
      </p:sp>
      <p:sp>
        <p:nvSpPr>
          <p:cNvPr id="573" name="Google Shape;573;p25"/>
          <p:cNvSpPr txBox="1"/>
          <p:nvPr/>
        </p:nvSpPr>
        <p:spPr>
          <a:xfrm>
            <a:off x="226304" y="476936"/>
            <a:ext cx="582752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b="1">
                <a:solidFill>
                  <a:schemeClr val="dk2"/>
                </a:solidFill>
                <a:latin typeface="Arial"/>
                <a:ea typeface="Arial"/>
                <a:cs typeface="Arial"/>
                <a:sym typeface="Arial"/>
              </a:rPr>
              <a:t>OPPSUMMERING</a:t>
            </a:r>
            <a:endParaRPr/>
          </a:p>
        </p:txBody>
      </p:sp>
      <p:sp>
        <p:nvSpPr>
          <p:cNvPr id="574" name="Google Shape;574;p25"/>
          <p:cNvSpPr txBox="1"/>
          <p:nvPr/>
        </p:nvSpPr>
        <p:spPr>
          <a:xfrm>
            <a:off x="684841" y="1457465"/>
            <a:ext cx="2096459"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900">
                <a:solidFill>
                  <a:schemeClr val="dk1"/>
                </a:solidFill>
                <a:latin typeface="Arial"/>
                <a:ea typeface="Arial"/>
                <a:cs typeface="Arial"/>
                <a:sym typeface="Arial"/>
              </a:rPr>
              <a:t>Sikkerheten i industrien har forbedret seg over tid, men forbedringen har avtatt og kurven flater ut. </a:t>
            </a:r>
            <a:endParaRPr/>
          </a:p>
        </p:txBody>
      </p:sp>
      <p:sp>
        <p:nvSpPr>
          <p:cNvPr id="575" name="Google Shape;575;p25"/>
          <p:cNvSpPr txBox="1"/>
          <p:nvPr/>
        </p:nvSpPr>
        <p:spPr>
          <a:xfrm>
            <a:off x="3442536" y="1457466"/>
            <a:ext cx="22419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900">
                <a:solidFill>
                  <a:schemeClr val="dk1"/>
                </a:solidFill>
                <a:latin typeface="Arial"/>
                <a:ea typeface="Arial"/>
                <a:cs typeface="Arial"/>
                <a:sym typeface="Arial"/>
              </a:rPr>
              <a:t>Alle mennesker gjør feil. Våre valg og handlinger påvirkes av forholdene rundt oss. Vi må fokusere på systemene rundt menneskene  </a:t>
            </a:r>
            <a:endParaRPr/>
          </a:p>
        </p:txBody>
      </p:sp>
      <p:sp>
        <p:nvSpPr>
          <p:cNvPr id="576" name="Google Shape;576;p25"/>
          <p:cNvSpPr txBox="1"/>
          <p:nvPr/>
        </p:nvSpPr>
        <p:spPr>
          <a:xfrm>
            <a:off x="6220542" y="2740856"/>
            <a:ext cx="207209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900">
                <a:solidFill>
                  <a:schemeClr val="dk1"/>
                </a:solidFill>
                <a:latin typeface="Arial"/>
                <a:ea typeface="Arial"/>
                <a:cs typeface="Arial"/>
                <a:sym typeface="Arial"/>
              </a:rPr>
              <a:t>Arbeid utføres under varierende forhold, vi gjør tilpasninger for å løse jobben. Gapet mellom prosedyrer og praksis øker risiko for hendelser.</a:t>
            </a:r>
            <a:endParaRPr sz="900">
              <a:solidFill>
                <a:schemeClr val="dk1"/>
              </a:solidFill>
              <a:latin typeface="Arial"/>
              <a:ea typeface="Arial"/>
              <a:cs typeface="Arial"/>
              <a:sym typeface="Arial"/>
            </a:endParaRPr>
          </a:p>
        </p:txBody>
      </p:sp>
      <p:sp>
        <p:nvSpPr>
          <p:cNvPr id="577" name="Google Shape;577;p25"/>
          <p:cNvSpPr txBox="1"/>
          <p:nvPr/>
        </p:nvSpPr>
        <p:spPr>
          <a:xfrm>
            <a:off x="3438217" y="2731164"/>
            <a:ext cx="2246303"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900">
                <a:solidFill>
                  <a:schemeClr val="dk1"/>
                </a:solidFill>
                <a:latin typeface="Arial"/>
                <a:ea typeface="Arial"/>
                <a:cs typeface="Arial"/>
                <a:sym typeface="Arial"/>
              </a:rPr>
              <a:t>Feilfeller er forhold som gjør det vanskelig å etterleve krav og prosedyrer, og jobbe sikkert. Vi må forstå hvordan arbeid foregår og hva som gjør det vanskelig. </a:t>
            </a:r>
            <a:endParaRPr/>
          </a:p>
        </p:txBody>
      </p:sp>
      <p:sp>
        <p:nvSpPr>
          <p:cNvPr id="578" name="Google Shape;578;p25"/>
          <p:cNvSpPr txBox="1"/>
          <p:nvPr/>
        </p:nvSpPr>
        <p:spPr>
          <a:xfrm>
            <a:off x="681902" y="2739357"/>
            <a:ext cx="23900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900">
                <a:solidFill>
                  <a:schemeClr val="dk1"/>
                </a:solidFill>
                <a:latin typeface="Arial"/>
                <a:ea typeface="Arial"/>
                <a:cs typeface="Arial"/>
                <a:sym typeface="Arial"/>
              </a:rPr>
              <a:t>Mange av feilfellene som blir synlige etter en hendelse, er også til stede når jobben går bra. Vi må lære fra vanlig arbeid før det skjer en hendelse. </a:t>
            </a:r>
            <a:endParaRPr/>
          </a:p>
        </p:txBody>
      </p:sp>
      <p:sp>
        <p:nvSpPr>
          <p:cNvPr id="579" name="Google Shape;579;p25"/>
          <p:cNvSpPr txBox="1"/>
          <p:nvPr/>
        </p:nvSpPr>
        <p:spPr>
          <a:xfrm>
            <a:off x="3438217" y="4011033"/>
            <a:ext cx="2314795"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900">
                <a:solidFill>
                  <a:schemeClr val="dk1"/>
                </a:solidFill>
                <a:latin typeface="Arial"/>
                <a:ea typeface="Arial"/>
                <a:cs typeface="Arial"/>
                <a:sym typeface="Arial"/>
              </a:rPr>
              <a:t>Se læring og forbedring i et system-perspektiv og bruk tiltakshierarkiet aktivt i håndtering av feilfeller. Tiltak på individnivå er mest sårbare for feil og feilhandlinger.</a:t>
            </a:r>
            <a:endParaRPr/>
          </a:p>
        </p:txBody>
      </p:sp>
      <p:sp>
        <p:nvSpPr>
          <p:cNvPr id="580" name="Google Shape;580;p25"/>
          <p:cNvSpPr/>
          <p:nvPr/>
        </p:nvSpPr>
        <p:spPr>
          <a:xfrm>
            <a:off x="684841" y="998225"/>
            <a:ext cx="1871505"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1. Krav og regler er ikke nok</a:t>
            </a:r>
            <a:endParaRPr/>
          </a:p>
        </p:txBody>
      </p:sp>
      <p:sp>
        <p:nvSpPr>
          <p:cNvPr id="581" name="Google Shape;581;p25"/>
          <p:cNvSpPr/>
          <p:nvPr/>
        </p:nvSpPr>
        <p:spPr>
          <a:xfrm>
            <a:off x="3442535" y="998225"/>
            <a:ext cx="1871505"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2. Mennesker gjør feil</a:t>
            </a:r>
            <a:endParaRPr/>
          </a:p>
        </p:txBody>
      </p:sp>
      <p:sp>
        <p:nvSpPr>
          <p:cNvPr id="582" name="Google Shape;582;p25"/>
          <p:cNvSpPr/>
          <p:nvPr/>
        </p:nvSpPr>
        <p:spPr>
          <a:xfrm>
            <a:off x="6218078" y="2281617"/>
            <a:ext cx="1867188"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4. Variasjon i</a:t>
            </a:r>
            <a:endParaRPr/>
          </a:p>
          <a:p>
            <a:pPr marL="0" marR="0" lvl="0" indent="0" algn="ctr" rtl="0">
              <a:spcBef>
                <a:spcPts val="0"/>
              </a:spcBef>
              <a:spcAft>
                <a:spcPts val="0"/>
              </a:spcAft>
              <a:buNone/>
            </a:pPr>
            <a:r>
              <a:rPr lang="no-NO" sz="1050">
                <a:solidFill>
                  <a:schemeClr val="lt1"/>
                </a:solidFill>
                <a:latin typeface="Arial"/>
                <a:ea typeface="Arial"/>
                <a:cs typeface="Arial"/>
                <a:sym typeface="Arial"/>
              </a:rPr>
              <a:t>arbeid er naturlig</a:t>
            </a:r>
            <a:endParaRPr/>
          </a:p>
        </p:txBody>
      </p:sp>
      <p:sp>
        <p:nvSpPr>
          <p:cNvPr id="583" name="Google Shape;583;p25"/>
          <p:cNvSpPr/>
          <p:nvPr/>
        </p:nvSpPr>
        <p:spPr>
          <a:xfrm>
            <a:off x="3442535" y="2283324"/>
            <a:ext cx="1867188"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5. Identifiser feilfellene</a:t>
            </a:r>
            <a:endParaRPr/>
          </a:p>
        </p:txBody>
      </p:sp>
      <p:sp>
        <p:nvSpPr>
          <p:cNvPr id="584" name="Google Shape;584;p25"/>
          <p:cNvSpPr/>
          <p:nvPr/>
        </p:nvSpPr>
        <p:spPr>
          <a:xfrm>
            <a:off x="680137" y="2281617"/>
            <a:ext cx="1867188"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6. Lær fra vanlig arbeid</a:t>
            </a:r>
            <a:endParaRPr/>
          </a:p>
        </p:txBody>
      </p:sp>
      <p:sp>
        <p:nvSpPr>
          <p:cNvPr id="585" name="Google Shape;585;p25"/>
          <p:cNvSpPr/>
          <p:nvPr/>
        </p:nvSpPr>
        <p:spPr>
          <a:xfrm>
            <a:off x="680137" y="3561523"/>
            <a:ext cx="1871505"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7. Bruk åpen dialog</a:t>
            </a:r>
            <a:endParaRPr/>
          </a:p>
        </p:txBody>
      </p:sp>
      <p:sp>
        <p:nvSpPr>
          <p:cNvPr id="586" name="Google Shape;586;p25"/>
          <p:cNvSpPr/>
          <p:nvPr/>
        </p:nvSpPr>
        <p:spPr>
          <a:xfrm>
            <a:off x="3438218" y="3559665"/>
            <a:ext cx="1871505"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8. Bruk tiltakshierarkiet</a:t>
            </a:r>
            <a:endParaRPr/>
          </a:p>
        </p:txBody>
      </p:sp>
      <p:sp>
        <p:nvSpPr>
          <p:cNvPr id="587" name="Google Shape;587;p25"/>
          <p:cNvSpPr txBox="1"/>
          <p:nvPr/>
        </p:nvSpPr>
        <p:spPr>
          <a:xfrm>
            <a:off x="680137" y="4021457"/>
            <a:ext cx="2314795"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900">
                <a:solidFill>
                  <a:schemeClr val="dk1"/>
                </a:solidFill>
                <a:latin typeface="Arial"/>
                <a:ea typeface="Arial"/>
                <a:cs typeface="Arial"/>
                <a:sym typeface="Arial"/>
              </a:rPr>
              <a:t>Bruk åpen dialog for å identifisere og forstå feilfeller. Vær til stede, still åpne spørsmål og fokuser på læring. Responder konstruktivt på avvik og uønskede situasjoner.</a:t>
            </a:r>
            <a:endParaRPr/>
          </a:p>
        </p:txBody>
      </p:sp>
      <p:cxnSp>
        <p:nvCxnSpPr>
          <p:cNvPr id="588" name="Google Shape;588;p25"/>
          <p:cNvCxnSpPr>
            <a:stCxn id="580" idx="3"/>
            <a:endCxn id="581" idx="1"/>
          </p:cNvCxnSpPr>
          <p:nvPr/>
        </p:nvCxnSpPr>
        <p:spPr>
          <a:xfrm>
            <a:off x="2556346" y="1196141"/>
            <a:ext cx="886200" cy="0"/>
          </a:xfrm>
          <a:prstGeom prst="straightConnector1">
            <a:avLst/>
          </a:prstGeom>
          <a:noFill/>
          <a:ln w="19050" cap="flat" cmpd="sng">
            <a:solidFill>
              <a:schemeClr val="accent1"/>
            </a:solidFill>
            <a:prstDash val="solid"/>
            <a:miter lim="800000"/>
            <a:headEnd type="none" w="sm" len="sm"/>
            <a:tailEnd type="none" w="sm" len="sm"/>
          </a:ln>
        </p:spPr>
      </p:cxnSp>
      <p:cxnSp>
        <p:nvCxnSpPr>
          <p:cNvPr id="589" name="Google Shape;589;p25"/>
          <p:cNvCxnSpPr>
            <a:stCxn id="581" idx="3"/>
          </p:cNvCxnSpPr>
          <p:nvPr/>
        </p:nvCxnSpPr>
        <p:spPr>
          <a:xfrm rot="10800000" flipH="1">
            <a:off x="5314040" y="1195841"/>
            <a:ext cx="3409800" cy="300"/>
          </a:xfrm>
          <a:prstGeom prst="straightConnector1">
            <a:avLst/>
          </a:prstGeom>
          <a:noFill/>
          <a:ln w="19050" cap="flat" cmpd="sng">
            <a:solidFill>
              <a:schemeClr val="accent1"/>
            </a:solidFill>
            <a:prstDash val="solid"/>
            <a:miter lim="800000"/>
            <a:headEnd type="none" w="sm" len="sm"/>
            <a:tailEnd type="none" w="sm" len="sm"/>
          </a:ln>
        </p:spPr>
      </p:cxnSp>
      <p:cxnSp>
        <p:nvCxnSpPr>
          <p:cNvPr id="590" name="Google Shape;590;p25"/>
          <p:cNvCxnSpPr>
            <a:stCxn id="583" idx="3"/>
            <a:endCxn id="582" idx="1"/>
          </p:cNvCxnSpPr>
          <p:nvPr/>
        </p:nvCxnSpPr>
        <p:spPr>
          <a:xfrm rot="10800000" flipH="1">
            <a:off x="5309723" y="2479440"/>
            <a:ext cx="908400" cy="1800"/>
          </a:xfrm>
          <a:prstGeom prst="straightConnector1">
            <a:avLst/>
          </a:prstGeom>
          <a:noFill/>
          <a:ln w="19050" cap="flat" cmpd="sng">
            <a:solidFill>
              <a:schemeClr val="accent1"/>
            </a:solidFill>
            <a:prstDash val="solid"/>
            <a:miter lim="800000"/>
            <a:headEnd type="none" w="sm" len="sm"/>
            <a:tailEnd type="none" w="sm" len="sm"/>
          </a:ln>
        </p:spPr>
      </p:cxnSp>
      <p:sp>
        <p:nvSpPr>
          <p:cNvPr id="591" name="Google Shape;591;p25"/>
          <p:cNvSpPr/>
          <p:nvPr/>
        </p:nvSpPr>
        <p:spPr>
          <a:xfrm>
            <a:off x="8723938" y="1195702"/>
            <a:ext cx="84782" cy="1282007"/>
          </a:xfrm>
          <a:prstGeom prst="rightBracket">
            <a:avLst>
              <a:gd name="adj" fmla="val 8333"/>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dk1"/>
              </a:solidFill>
              <a:latin typeface="Arial"/>
              <a:ea typeface="Arial"/>
              <a:cs typeface="Arial"/>
              <a:sym typeface="Arial"/>
            </a:endParaRPr>
          </a:p>
        </p:txBody>
      </p:sp>
      <p:cxnSp>
        <p:nvCxnSpPr>
          <p:cNvPr id="592" name="Google Shape;592;p25"/>
          <p:cNvCxnSpPr>
            <a:stCxn id="582" idx="3"/>
            <a:endCxn id="591" idx="1"/>
          </p:cNvCxnSpPr>
          <p:nvPr/>
        </p:nvCxnSpPr>
        <p:spPr>
          <a:xfrm rot="10800000" flipH="1">
            <a:off x="8085266" y="2477733"/>
            <a:ext cx="638700" cy="1800"/>
          </a:xfrm>
          <a:prstGeom prst="straightConnector1">
            <a:avLst/>
          </a:prstGeom>
          <a:noFill/>
          <a:ln w="19050" cap="flat" cmpd="sng">
            <a:solidFill>
              <a:schemeClr val="accent1"/>
            </a:solidFill>
            <a:prstDash val="solid"/>
            <a:miter lim="800000"/>
            <a:headEnd type="none" w="sm" len="sm"/>
            <a:tailEnd type="none" w="sm" len="sm"/>
          </a:ln>
        </p:spPr>
      </p:cxnSp>
      <p:sp>
        <p:nvSpPr>
          <p:cNvPr id="593" name="Google Shape;593;p25"/>
          <p:cNvSpPr/>
          <p:nvPr/>
        </p:nvSpPr>
        <p:spPr>
          <a:xfrm>
            <a:off x="304455" y="2477710"/>
            <a:ext cx="161411" cy="1281728"/>
          </a:xfrm>
          <a:prstGeom prst="leftBracket">
            <a:avLst>
              <a:gd name="adj" fmla="val 8333"/>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dk1"/>
              </a:solidFill>
              <a:latin typeface="Arial"/>
              <a:ea typeface="Arial"/>
              <a:cs typeface="Arial"/>
              <a:sym typeface="Arial"/>
            </a:endParaRPr>
          </a:p>
        </p:txBody>
      </p:sp>
      <p:cxnSp>
        <p:nvCxnSpPr>
          <p:cNvPr id="594" name="Google Shape;594;p25"/>
          <p:cNvCxnSpPr>
            <a:stCxn id="584" idx="3"/>
            <a:endCxn id="583" idx="1"/>
          </p:cNvCxnSpPr>
          <p:nvPr/>
        </p:nvCxnSpPr>
        <p:spPr>
          <a:xfrm>
            <a:off x="2547325" y="2479533"/>
            <a:ext cx="895200" cy="1800"/>
          </a:xfrm>
          <a:prstGeom prst="straightConnector1">
            <a:avLst/>
          </a:prstGeom>
          <a:noFill/>
          <a:ln w="19050" cap="flat" cmpd="sng">
            <a:solidFill>
              <a:schemeClr val="accent1"/>
            </a:solidFill>
            <a:prstDash val="solid"/>
            <a:miter lim="800000"/>
            <a:headEnd type="none" w="sm" len="sm"/>
            <a:tailEnd type="none" w="sm" len="sm"/>
          </a:ln>
        </p:spPr>
      </p:cxnSp>
      <p:cxnSp>
        <p:nvCxnSpPr>
          <p:cNvPr id="595" name="Google Shape;595;p25"/>
          <p:cNvCxnSpPr>
            <a:stCxn id="596" idx="3"/>
            <a:endCxn id="591" idx="0"/>
          </p:cNvCxnSpPr>
          <p:nvPr/>
        </p:nvCxnSpPr>
        <p:spPr>
          <a:xfrm rot="10800000" flipH="1">
            <a:off x="8089583" y="1195841"/>
            <a:ext cx="634500" cy="300"/>
          </a:xfrm>
          <a:prstGeom prst="straightConnector1">
            <a:avLst/>
          </a:prstGeom>
          <a:noFill/>
          <a:ln w="12700" cap="flat" cmpd="sng">
            <a:solidFill>
              <a:schemeClr val="accent1"/>
            </a:solidFill>
            <a:prstDash val="solid"/>
            <a:miter lim="800000"/>
            <a:headEnd type="none" w="sm" len="sm"/>
            <a:tailEnd type="triangle" w="med" len="med"/>
          </a:ln>
        </p:spPr>
      </p:cxnSp>
      <p:cxnSp>
        <p:nvCxnSpPr>
          <p:cNvPr id="597" name="Google Shape;597;p25"/>
          <p:cNvCxnSpPr>
            <a:stCxn id="591" idx="1"/>
          </p:cNvCxnSpPr>
          <p:nvPr/>
        </p:nvCxnSpPr>
        <p:spPr>
          <a:xfrm rot="10800000">
            <a:off x="8460838" y="2477709"/>
            <a:ext cx="263100" cy="0"/>
          </a:xfrm>
          <a:prstGeom prst="straightConnector1">
            <a:avLst/>
          </a:prstGeom>
          <a:noFill/>
          <a:ln w="12700" cap="flat" cmpd="sng">
            <a:solidFill>
              <a:schemeClr val="accent1"/>
            </a:solidFill>
            <a:prstDash val="solid"/>
            <a:miter lim="800000"/>
            <a:headEnd type="none" w="sm" len="sm"/>
            <a:tailEnd type="triangle" w="med" len="med"/>
          </a:ln>
        </p:spPr>
      </p:cxnSp>
      <p:cxnSp>
        <p:nvCxnSpPr>
          <p:cNvPr id="598" name="Google Shape;598;p25"/>
          <p:cNvCxnSpPr>
            <a:stCxn id="584" idx="1"/>
            <a:endCxn id="593" idx="0"/>
          </p:cNvCxnSpPr>
          <p:nvPr/>
        </p:nvCxnSpPr>
        <p:spPr>
          <a:xfrm rot="10800000">
            <a:off x="465937" y="2477733"/>
            <a:ext cx="214200" cy="1800"/>
          </a:xfrm>
          <a:prstGeom prst="straightConnector1">
            <a:avLst/>
          </a:prstGeom>
          <a:noFill/>
          <a:ln w="12700" cap="flat" cmpd="sng">
            <a:solidFill>
              <a:schemeClr val="accent1"/>
            </a:solidFill>
            <a:prstDash val="solid"/>
            <a:miter lim="800000"/>
            <a:headEnd type="none" w="sm" len="sm"/>
            <a:tailEnd type="triangle" w="med" len="med"/>
          </a:ln>
        </p:spPr>
      </p:cxnSp>
      <p:sp>
        <p:nvSpPr>
          <p:cNvPr id="596" name="Google Shape;596;p25"/>
          <p:cNvSpPr/>
          <p:nvPr/>
        </p:nvSpPr>
        <p:spPr>
          <a:xfrm>
            <a:off x="6218078" y="998225"/>
            <a:ext cx="1871505"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3. Skyldfokus hindrer læring</a:t>
            </a:r>
            <a:endParaRPr/>
          </a:p>
        </p:txBody>
      </p:sp>
      <p:sp>
        <p:nvSpPr>
          <p:cNvPr id="599" name="Google Shape;599;p25"/>
          <p:cNvSpPr txBox="1"/>
          <p:nvPr/>
        </p:nvSpPr>
        <p:spPr>
          <a:xfrm>
            <a:off x="6218078" y="1457465"/>
            <a:ext cx="233156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900">
                <a:solidFill>
                  <a:schemeClr val="dk1"/>
                </a:solidFill>
                <a:latin typeface="Arial"/>
                <a:ea typeface="Arial"/>
                <a:cs typeface="Arial"/>
                <a:sym typeface="Arial"/>
              </a:rPr>
              <a:t>Fokus på skyld svekker tillit og øker frykt for konsekvenser. Det gjør at folk unngår å si fra om ting, og vi blir mindre kjent med forhold som krever forbedring.</a:t>
            </a:r>
            <a:endParaRPr/>
          </a:p>
        </p:txBody>
      </p:sp>
      <p:cxnSp>
        <p:nvCxnSpPr>
          <p:cNvPr id="600" name="Google Shape;600;p25"/>
          <p:cNvCxnSpPr>
            <a:endCxn id="584" idx="1"/>
          </p:cNvCxnSpPr>
          <p:nvPr/>
        </p:nvCxnSpPr>
        <p:spPr>
          <a:xfrm>
            <a:off x="465937" y="2479533"/>
            <a:ext cx="214200" cy="0"/>
          </a:xfrm>
          <a:prstGeom prst="straightConnector1">
            <a:avLst/>
          </a:prstGeom>
          <a:noFill/>
          <a:ln w="19050" cap="flat" cmpd="sng">
            <a:solidFill>
              <a:schemeClr val="accent1"/>
            </a:solidFill>
            <a:prstDash val="solid"/>
            <a:miter lim="800000"/>
            <a:headEnd type="none" w="sm" len="sm"/>
            <a:tailEnd type="none" w="sm" len="sm"/>
          </a:ln>
        </p:spPr>
      </p:cxnSp>
      <p:cxnSp>
        <p:nvCxnSpPr>
          <p:cNvPr id="601" name="Google Shape;601;p25"/>
          <p:cNvCxnSpPr>
            <a:stCxn id="593" idx="2"/>
          </p:cNvCxnSpPr>
          <p:nvPr/>
        </p:nvCxnSpPr>
        <p:spPr>
          <a:xfrm>
            <a:off x="465866" y="3759438"/>
            <a:ext cx="122400" cy="0"/>
          </a:xfrm>
          <a:prstGeom prst="straightConnector1">
            <a:avLst/>
          </a:prstGeom>
          <a:noFill/>
          <a:ln w="12700" cap="flat" cmpd="sng">
            <a:solidFill>
              <a:schemeClr val="accent1"/>
            </a:solidFill>
            <a:prstDash val="solid"/>
            <a:miter lim="800000"/>
            <a:headEnd type="none" w="sm" len="sm"/>
            <a:tailEnd type="triangle" w="med" len="med"/>
          </a:ln>
        </p:spPr>
      </p:cxnSp>
      <p:cxnSp>
        <p:nvCxnSpPr>
          <p:cNvPr id="602" name="Google Shape;602;p25"/>
          <p:cNvCxnSpPr>
            <a:stCxn id="593" idx="2"/>
            <a:endCxn id="585" idx="1"/>
          </p:cNvCxnSpPr>
          <p:nvPr/>
        </p:nvCxnSpPr>
        <p:spPr>
          <a:xfrm>
            <a:off x="465866" y="3759438"/>
            <a:ext cx="214200" cy="0"/>
          </a:xfrm>
          <a:prstGeom prst="straightConnector1">
            <a:avLst/>
          </a:prstGeom>
          <a:noFill/>
          <a:ln w="19050" cap="flat" cmpd="sng">
            <a:solidFill>
              <a:schemeClr val="accent1"/>
            </a:solidFill>
            <a:prstDash val="solid"/>
            <a:miter lim="800000"/>
            <a:headEnd type="none" w="sm" len="sm"/>
            <a:tailEnd type="none" w="sm" len="sm"/>
          </a:ln>
        </p:spPr>
      </p:cxnSp>
      <p:cxnSp>
        <p:nvCxnSpPr>
          <p:cNvPr id="603" name="Google Shape;603;p25"/>
          <p:cNvCxnSpPr>
            <a:stCxn id="585" idx="3"/>
            <a:endCxn id="586" idx="1"/>
          </p:cNvCxnSpPr>
          <p:nvPr/>
        </p:nvCxnSpPr>
        <p:spPr>
          <a:xfrm rot="10800000" flipH="1">
            <a:off x="2551642" y="3757639"/>
            <a:ext cx="886500" cy="1800"/>
          </a:xfrm>
          <a:prstGeom prst="straightConnector1">
            <a:avLst/>
          </a:prstGeom>
          <a:noFill/>
          <a:ln w="19050" cap="flat" cmpd="sng">
            <a:solidFill>
              <a:schemeClr val="accent1"/>
            </a:solidFill>
            <a:prstDash val="solid"/>
            <a:miter lim="800000"/>
            <a:headEnd type="none" w="sm" len="sm"/>
            <a:tailEnd type="none" w="sm" len="sm"/>
          </a:ln>
        </p:spPr>
      </p:cxnSp>
      <p:sp>
        <p:nvSpPr>
          <p:cNvPr id="604" name="Google Shape;604;p25"/>
          <p:cNvSpPr txBox="1"/>
          <p:nvPr/>
        </p:nvSpPr>
        <p:spPr>
          <a:xfrm>
            <a:off x="6457951" y="4767264"/>
            <a:ext cx="2057400" cy="273844"/>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no-NO" sz="900">
                <a:solidFill>
                  <a:srgbClr val="888888"/>
                </a:solidFill>
                <a:latin typeface="Arial"/>
                <a:ea typeface="Arial"/>
                <a:cs typeface="Arial"/>
                <a:sym typeface="Arial"/>
              </a:rPr>
              <a:t>25</a:t>
            </a:fld>
            <a:endParaRPr sz="900">
              <a:solidFill>
                <a:srgbClr val="888888"/>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6"/>
          <p:cNvSpPr txBox="1"/>
          <p:nvPr/>
        </p:nvSpPr>
        <p:spPr>
          <a:xfrm>
            <a:off x="4572000" y="885645"/>
            <a:ext cx="4177664" cy="8890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200">
                <a:solidFill>
                  <a:schemeClr val="dk1"/>
                </a:solidFill>
                <a:latin typeface="Arial"/>
                <a:ea typeface="Arial"/>
                <a:cs typeface="Arial"/>
                <a:sym typeface="Arial"/>
              </a:rPr>
              <a:t>Bli bedre kjent med variasjonen i arbeidet, slik at dere kan identifisere feilfeller og redusere gapet fra prosedyre til praksis. </a:t>
            </a:r>
            <a:endParaRPr/>
          </a:p>
        </p:txBody>
      </p:sp>
      <p:grpSp>
        <p:nvGrpSpPr>
          <p:cNvPr id="610" name="Google Shape;610;p26"/>
          <p:cNvGrpSpPr/>
          <p:nvPr/>
        </p:nvGrpSpPr>
        <p:grpSpPr>
          <a:xfrm>
            <a:off x="258479" y="1015691"/>
            <a:ext cx="4177664" cy="3112118"/>
            <a:chOff x="344638" y="1354255"/>
            <a:chExt cx="5570219" cy="4149490"/>
          </a:xfrm>
        </p:grpSpPr>
        <p:sp>
          <p:nvSpPr>
            <p:cNvPr id="611" name="Google Shape;611;p26"/>
            <p:cNvSpPr/>
            <p:nvPr/>
          </p:nvSpPr>
          <p:spPr>
            <a:xfrm>
              <a:off x="344638" y="1354255"/>
              <a:ext cx="5570219" cy="41494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pic>
          <p:nvPicPr>
            <p:cNvPr id="612" name="Google Shape;612;p26" descr="Et bilde som inneholder lampe, lys&#10;&#10;Automatisk generert beskrivelse"/>
            <p:cNvPicPr preferRelativeResize="0"/>
            <p:nvPr/>
          </p:nvPicPr>
          <p:blipFill rotWithShape="1">
            <a:blip r:embed="rId3">
              <a:alphaModFix/>
            </a:blip>
            <a:srcRect/>
            <a:stretch/>
          </p:blipFill>
          <p:spPr>
            <a:xfrm>
              <a:off x="901366" y="1522266"/>
              <a:ext cx="3757088" cy="3108218"/>
            </a:xfrm>
            <a:prstGeom prst="rect">
              <a:avLst/>
            </a:prstGeom>
            <a:noFill/>
            <a:ln>
              <a:noFill/>
            </a:ln>
          </p:spPr>
        </p:pic>
        <p:cxnSp>
          <p:nvCxnSpPr>
            <p:cNvPr id="613" name="Google Shape;613;p26"/>
            <p:cNvCxnSpPr/>
            <p:nvPr/>
          </p:nvCxnSpPr>
          <p:spPr>
            <a:xfrm rot="10800000">
              <a:off x="4646773" y="2861947"/>
              <a:ext cx="0" cy="1479076"/>
            </a:xfrm>
            <a:prstGeom prst="straightConnector1">
              <a:avLst/>
            </a:prstGeom>
            <a:noFill/>
            <a:ln w="19050" cap="flat" cmpd="sng">
              <a:solidFill>
                <a:schemeClr val="accent2"/>
              </a:solidFill>
              <a:prstDash val="dash"/>
              <a:miter lim="800000"/>
              <a:headEnd type="none" w="sm" len="sm"/>
              <a:tailEnd type="triangle" w="med" len="med"/>
            </a:ln>
          </p:spPr>
        </p:cxnSp>
        <p:sp>
          <p:nvSpPr>
            <p:cNvPr id="614" name="Google Shape;614;p26"/>
            <p:cNvSpPr/>
            <p:nvPr/>
          </p:nvSpPr>
          <p:spPr>
            <a:xfrm>
              <a:off x="901366" y="3822408"/>
              <a:ext cx="4874082" cy="1282585"/>
            </a:xfrm>
            <a:custGeom>
              <a:avLst/>
              <a:gdLst/>
              <a:ahLst/>
              <a:cxnLst/>
              <a:rect l="l" t="t" r="r" b="b"/>
              <a:pathLst>
                <a:path w="3827417" h="1501538" extrusionOk="0">
                  <a:moveTo>
                    <a:pt x="0" y="950675"/>
                  </a:moveTo>
                  <a:cubicBezTo>
                    <a:pt x="225334" y="435780"/>
                    <a:pt x="450669" y="-79114"/>
                    <a:pt x="679269" y="10149"/>
                  </a:cubicBezTo>
                  <a:cubicBezTo>
                    <a:pt x="907869" y="99412"/>
                    <a:pt x="1160417" y="1451418"/>
                    <a:pt x="1371600" y="1486252"/>
                  </a:cubicBezTo>
                  <a:cubicBezTo>
                    <a:pt x="1582783" y="1521086"/>
                    <a:pt x="1770017" y="216978"/>
                    <a:pt x="1946366" y="219155"/>
                  </a:cubicBezTo>
                  <a:cubicBezTo>
                    <a:pt x="2122715" y="221332"/>
                    <a:pt x="2238104" y="1444887"/>
                    <a:pt x="2429692" y="1499315"/>
                  </a:cubicBezTo>
                  <a:cubicBezTo>
                    <a:pt x="2621280" y="1553743"/>
                    <a:pt x="2921726" y="591446"/>
                    <a:pt x="3095897" y="545726"/>
                  </a:cubicBezTo>
                  <a:cubicBezTo>
                    <a:pt x="3270068" y="500006"/>
                    <a:pt x="3352800" y="1150972"/>
                    <a:pt x="3474720" y="1224995"/>
                  </a:cubicBezTo>
                  <a:cubicBezTo>
                    <a:pt x="3596640" y="1299018"/>
                    <a:pt x="3757748" y="1039938"/>
                    <a:pt x="3827417" y="989864"/>
                  </a:cubicBezTo>
                </a:path>
              </a:pathLst>
            </a:custGeom>
            <a:noFill/>
            <a:ln w="19050" cap="flat" cmpd="sng">
              <a:solidFill>
                <a:schemeClr val="dk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615" name="Google Shape;615;p26"/>
            <p:cNvSpPr/>
            <p:nvPr/>
          </p:nvSpPr>
          <p:spPr>
            <a:xfrm>
              <a:off x="4253275" y="4207197"/>
              <a:ext cx="938340" cy="808913"/>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pic>
          <p:nvPicPr>
            <p:cNvPr id="616" name="Google Shape;616;p26" descr="Advarsel kontur"/>
            <p:cNvPicPr preferRelativeResize="0"/>
            <p:nvPr/>
          </p:nvPicPr>
          <p:blipFill rotWithShape="1">
            <a:blip r:embed="rId4">
              <a:alphaModFix/>
            </a:blip>
            <a:srcRect/>
            <a:stretch/>
          </p:blipFill>
          <p:spPr>
            <a:xfrm>
              <a:off x="4253275" y="4081456"/>
              <a:ext cx="938340" cy="1024305"/>
            </a:xfrm>
            <a:prstGeom prst="rect">
              <a:avLst/>
            </a:prstGeom>
            <a:noFill/>
            <a:ln>
              <a:noFill/>
            </a:ln>
          </p:spPr>
        </p:pic>
        <p:sp>
          <p:nvSpPr>
            <p:cNvPr id="617" name="Google Shape;617;p26"/>
            <p:cNvSpPr/>
            <p:nvPr/>
          </p:nvSpPr>
          <p:spPr>
            <a:xfrm rot="3734451">
              <a:off x="4753154" y="3997383"/>
              <a:ext cx="1126358" cy="75989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grpSp>
      <p:sp>
        <p:nvSpPr>
          <p:cNvPr id="618" name="Google Shape;618;p26"/>
          <p:cNvSpPr txBox="1"/>
          <p:nvPr/>
        </p:nvSpPr>
        <p:spPr>
          <a:xfrm>
            <a:off x="4626710" y="1895474"/>
            <a:ext cx="4277012" cy="2551083"/>
          </a:xfrm>
          <a:prstGeom prst="rect">
            <a:avLst/>
          </a:prstGeom>
          <a:noFill/>
          <a:ln>
            <a:noFill/>
          </a:ln>
        </p:spPr>
        <p:txBody>
          <a:bodyPr spcFirstLastPara="1" wrap="square" lIns="91425" tIns="45700" rIns="91425" bIns="45700" anchor="t" anchorCtr="0">
            <a:spAutoFit/>
          </a:bodyPr>
          <a:lstStyle/>
          <a:p>
            <a:pPr marL="128588" marR="0" lvl="0" indent="-128588" algn="l" rtl="0">
              <a:lnSpc>
                <a:spcPct val="150000"/>
              </a:lnSpc>
              <a:spcBef>
                <a:spcPts val="0"/>
              </a:spcBef>
              <a:spcAft>
                <a:spcPts val="0"/>
              </a:spcAft>
              <a:buClr>
                <a:srgbClr val="333333"/>
              </a:buClr>
              <a:buSzPts val="1200"/>
              <a:buFont typeface="Arial"/>
              <a:buChar char="•"/>
            </a:pPr>
            <a:r>
              <a:rPr lang="no-NO" sz="1200">
                <a:solidFill>
                  <a:srgbClr val="333333"/>
                </a:solidFill>
                <a:latin typeface="Arial"/>
                <a:ea typeface="Arial"/>
                <a:cs typeface="Arial"/>
                <a:sym typeface="Arial"/>
              </a:rPr>
              <a:t>Vær tilstede og vær nysgjerrig​</a:t>
            </a:r>
            <a:endParaRPr/>
          </a:p>
          <a:p>
            <a:pPr marL="128588" marR="0" lvl="0" indent="-128588" algn="l" rtl="0">
              <a:lnSpc>
                <a:spcPct val="150000"/>
              </a:lnSpc>
              <a:spcBef>
                <a:spcPts val="0"/>
              </a:spcBef>
              <a:spcAft>
                <a:spcPts val="0"/>
              </a:spcAft>
              <a:buClr>
                <a:srgbClr val="333333"/>
              </a:buClr>
              <a:buSzPts val="1200"/>
              <a:buFont typeface="Arial"/>
              <a:buChar char="•"/>
            </a:pPr>
            <a:r>
              <a:rPr lang="no-NO" sz="1200">
                <a:solidFill>
                  <a:srgbClr val="333333"/>
                </a:solidFill>
                <a:latin typeface="Arial"/>
                <a:ea typeface="Arial"/>
                <a:cs typeface="Arial"/>
                <a:sym typeface="Arial"/>
              </a:rPr>
              <a:t>Bygg tillit ​</a:t>
            </a:r>
            <a:endParaRPr/>
          </a:p>
          <a:p>
            <a:pPr marL="128588" marR="0" lvl="0" indent="-128588" algn="l" rtl="0">
              <a:lnSpc>
                <a:spcPct val="150000"/>
              </a:lnSpc>
              <a:spcBef>
                <a:spcPts val="0"/>
              </a:spcBef>
              <a:spcAft>
                <a:spcPts val="0"/>
              </a:spcAft>
              <a:buClr>
                <a:srgbClr val="333333"/>
              </a:buClr>
              <a:buSzPts val="1200"/>
              <a:buFont typeface="Arial"/>
              <a:buChar char="•"/>
            </a:pPr>
            <a:r>
              <a:rPr lang="no-NO" sz="1200">
                <a:solidFill>
                  <a:srgbClr val="333333"/>
                </a:solidFill>
                <a:latin typeface="Arial"/>
                <a:ea typeface="Arial"/>
                <a:cs typeface="Arial"/>
                <a:sym typeface="Arial"/>
              </a:rPr>
              <a:t>Still åpne spørsmål</a:t>
            </a:r>
            <a:endParaRPr/>
          </a:p>
          <a:p>
            <a:pPr marL="128588" marR="0" lvl="0" indent="-128588" algn="l" rtl="0">
              <a:lnSpc>
                <a:spcPct val="150000"/>
              </a:lnSpc>
              <a:spcBef>
                <a:spcPts val="0"/>
              </a:spcBef>
              <a:spcAft>
                <a:spcPts val="0"/>
              </a:spcAft>
              <a:buClr>
                <a:srgbClr val="333333"/>
              </a:buClr>
              <a:buSzPts val="1200"/>
              <a:buFont typeface="Arial"/>
              <a:buChar char="•"/>
            </a:pPr>
            <a:r>
              <a:rPr lang="no-NO" sz="1200">
                <a:solidFill>
                  <a:srgbClr val="333333"/>
                </a:solidFill>
                <a:latin typeface="Arial"/>
                <a:ea typeface="Arial"/>
                <a:cs typeface="Arial"/>
                <a:sym typeface="Arial"/>
              </a:rPr>
              <a:t>Inviter flere til å være med i samtalen​</a:t>
            </a:r>
            <a:endParaRPr/>
          </a:p>
          <a:p>
            <a:pPr marL="128588" marR="0" lvl="0" indent="-128588" algn="l" rtl="0">
              <a:lnSpc>
                <a:spcPct val="150000"/>
              </a:lnSpc>
              <a:spcBef>
                <a:spcPts val="0"/>
              </a:spcBef>
              <a:spcAft>
                <a:spcPts val="0"/>
              </a:spcAft>
              <a:buClr>
                <a:srgbClr val="333333"/>
              </a:buClr>
              <a:buSzPts val="1200"/>
              <a:buFont typeface="Arial"/>
              <a:buChar char="•"/>
            </a:pPr>
            <a:r>
              <a:rPr lang="no-NO" sz="1200">
                <a:solidFill>
                  <a:srgbClr val="333333"/>
                </a:solidFill>
                <a:latin typeface="Arial"/>
                <a:ea typeface="Arial"/>
                <a:cs typeface="Arial"/>
                <a:sym typeface="Arial"/>
              </a:rPr>
              <a:t>Forstå hva som foregår​</a:t>
            </a:r>
            <a:endParaRPr/>
          </a:p>
          <a:p>
            <a:pPr marL="128588" marR="0" lvl="0" indent="-128588" algn="l" rtl="0">
              <a:lnSpc>
                <a:spcPct val="150000"/>
              </a:lnSpc>
              <a:spcBef>
                <a:spcPts val="0"/>
              </a:spcBef>
              <a:spcAft>
                <a:spcPts val="0"/>
              </a:spcAft>
              <a:buClr>
                <a:srgbClr val="333333"/>
              </a:buClr>
              <a:buSzPts val="1200"/>
              <a:buFont typeface="Arial"/>
              <a:buChar char="•"/>
            </a:pPr>
            <a:r>
              <a:rPr lang="no-NO" sz="1200">
                <a:solidFill>
                  <a:srgbClr val="333333"/>
                </a:solidFill>
                <a:latin typeface="Arial"/>
                <a:ea typeface="Arial"/>
                <a:cs typeface="Arial"/>
                <a:sym typeface="Arial"/>
              </a:rPr>
              <a:t>Lær å gjenkjenne tegn på ting som krever oppmerksomhet​</a:t>
            </a:r>
            <a:endParaRPr/>
          </a:p>
          <a:p>
            <a:pPr marL="128588" marR="0" lvl="0" indent="-128588" algn="l" rtl="0">
              <a:lnSpc>
                <a:spcPct val="150000"/>
              </a:lnSpc>
              <a:spcBef>
                <a:spcPts val="0"/>
              </a:spcBef>
              <a:spcAft>
                <a:spcPts val="0"/>
              </a:spcAft>
              <a:buClr>
                <a:srgbClr val="333333"/>
              </a:buClr>
              <a:buSzPts val="1200"/>
              <a:buFont typeface="Arial"/>
              <a:buChar char="•"/>
            </a:pPr>
            <a:r>
              <a:rPr lang="no-NO" sz="1200">
                <a:solidFill>
                  <a:srgbClr val="333333"/>
                </a:solidFill>
                <a:latin typeface="Arial"/>
                <a:ea typeface="Arial"/>
                <a:cs typeface="Arial"/>
                <a:sym typeface="Arial"/>
              </a:rPr>
              <a:t>Responder konstruktivt på avvik og uønskede tilstander</a:t>
            </a:r>
            <a:endParaRPr/>
          </a:p>
          <a:p>
            <a:pPr marL="128588" marR="0" lvl="0" indent="-128588" algn="l" rtl="0">
              <a:lnSpc>
                <a:spcPct val="150000"/>
              </a:lnSpc>
              <a:spcBef>
                <a:spcPts val="0"/>
              </a:spcBef>
              <a:spcAft>
                <a:spcPts val="0"/>
              </a:spcAft>
              <a:buClr>
                <a:srgbClr val="333333"/>
              </a:buClr>
              <a:buSzPts val="1200"/>
              <a:buFont typeface="Arial"/>
              <a:buChar char="•"/>
            </a:pPr>
            <a:r>
              <a:rPr lang="no-NO" sz="1200">
                <a:solidFill>
                  <a:srgbClr val="333333"/>
                </a:solidFill>
                <a:latin typeface="Arial"/>
                <a:ea typeface="Arial"/>
                <a:cs typeface="Arial"/>
                <a:sym typeface="Arial"/>
              </a:rPr>
              <a:t>Forbedre </a:t>
            </a:r>
            <a:r>
              <a:rPr lang="no-NO" sz="1200" u="sng">
                <a:solidFill>
                  <a:srgbClr val="333333"/>
                </a:solidFill>
                <a:latin typeface="Arial"/>
                <a:ea typeface="Arial"/>
                <a:cs typeface="Arial"/>
                <a:sym typeface="Arial"/>
              </a:rPr>
              <a:t>sammen</a:t>
            </a:r>
            <a:r>
              <a:rPr lang="no-NO" sz="1200">
                <a:solidFill>
                  <a:srgbClr val="333333"/>
                </a:solidFill>
                <a:latin typeface="Arial"/>
                <a:ea typeface="Arial"/>
                <a:cs typeface="Arial"/>
                <a:sym typeface="Arial"/>
              </a:rPr>
              <a:t>​</a:t>
            </a:r>
            <a:endParaRPr/>
          </a:p>
          <a:p>
            <a:pPr marL="128588" marR="0" lvl="0" indent="-128588" algn="l" rtl="0">
              <a:lnSpc>
                <a:spcPct val="150000"/>
              </a:lnSpc>
              <a:spcBef>
                <a:spcPts val="0"/>
              </a:spcBef>
              <a:spcAft>
                <a:spcPts val="0"/>
              </a:spcAft>
              <a:buClr>
                <a:srgbClr val="333333"/>
              </a:buClr>
              <a:buSzPts val="1200"/>
              <a:buFont typeface="Arial"/>
              <a:buChar char="•"/>
            </a:pPr>
            <a:r>
              <a:rPr lang="no-NO" sz="1200">
                <a:solidFill>
                  <a:srgbClr val="333333"/>
                </a:solidFill>
                <a:latin typeface="Arial"/>
                <a:ea typeface="Arial"/>
                <a:cs typeface="Arial"/>
                <a:sym typeface="Arial"/>
              </a:rPr>
              <a:t>Del læring ​</a:t>
            </a:r>
            <a:endParaRPr/>
          </a:p>
        </p:txBody>
      </p:sp>
      <p:sp>
        <p:nvSpPr>
          <p:cNvPr id="619" name="Google Shape;619;p26"/>
          <p:cNvSpPr txBox="1"/>
          <p:nvPr/>
        </p:nvSpPr>
        <p:spPr>
          <a:xfrm>
            <a:off x="226304" y="476936"/>
            <a:ext cx="582752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b="1">
                <a:solidFill>
                  <a:schemeClr val="dk2"/>
                </a:solidFill>
                <a:latin typeface="Arial"/>
                <a:ea typeface="Arial"/>
                <a:cs typeface="Arial"/>
                <a:sym typeface="Arial"/>
              </a:rPr>
              <a:t>OPPSUMMERING</a:t>
            </a:r>
            <a:endParaRPr/>
          </a:p>
        </p:txBody>
      </p:sp>
      <p:sp>
        <p:nvSpPr>
          <p:cNvPr id="620" name="Google Shape;620;p26"/>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27"/>
          <p:cNvPicPr preferRelativeResize="0"/>
          <p:nvPr/>
        </p:nvPicPr>
        <p:blipFill rotWithShape="1">
          <a:blip r:embed="rId3">
            <a:alphaModFix/>
          </a:blip>
          <a:srcRect/>
          <a:stretch/>
        </p:blipFill>
        <p:spPr>
          <a:xfrm>
            <a:off x="6080701" y="45051"/>
            <a:ext cx="3019662" cy="3734469"/>
          </a:xfrm>
          <a:prstGeom prst="rect">
            <a:avLst/>
          </a:prstGeom>
          <a:noFill/>
          <a:ln w="15875" cap="flat" cmpd="sng">
            <a:solidFill>
              <a:schemeClr val="lt1"/>
            </a:solidFill>
            <a:prstDash val="solid"/>
            <a:round/>
            <a:headEnd type="none" w="sm" len="sm"/>
            <a:tailEnd type="none" w="sm" len="sm"/>
          </a:ln>
        </p:spPr>
      </p:pic>
      <p:sp>
        <p:nvSpPr>
          <p:cNvPr id="626" name="Google Shape;626;p27"/>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27</a:t>
            </a:fld>
            <a:r>
              <a:rPr lang="no-NO"/>
              <a:t>  </a:t>
            </a:r>
            <a:endParaRPr/>
          </a:p>
        </p:txBody>
      </p:sp>
      <p:pic>
        <p:nvPicPr>
          <p:cNvPr id="627" name="Google Shape;627;p27" descr="Et bilde som inneholder person, innendørs, vindu&#10;&#10;Automatisk generert beskrivelse"/>
          <p:cNvPicPr preferRelativeResize="0"/>
          <p:nvPr/>
        </p:nvPicPr>
        <p:blipFill rotWithShape="1">
          <a:blip r:embed="rId4">
            <a:alphaModFix/>
          </a:blip>
          <a:srcRect/>
          <a:stretch/>
        </p:blipFill>
        <p:spPr>
          <a:xfrm>
            <a:off x="3745710" y="36195"/>
            <a:ext cx="1807776" cy="1880518"/>
          </a:xfrm>
          <a:prstGeom prst="rect">
            <a:avLst/>
          </a:prstGeom>
          <a:noFill/>
          <a:ln>
            <a:noFill/>
          </a:ln>
        </p:spPr>
      </p:pic>
      <p:sp>
        <p:nvSpPr>
          <p:cNvPr id="628" name="Google Shape;628;p27"/>
          <p:cNvSpPr txBox="1"/>
          <p:nvPr/>
        </p:nvSpPr>
        <p:spPr>
          <a:xfrm>
            <a:off x="939019" y="3970915"/>
            <a:ext cx="78117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000" b="1">
                <a:solidFill>
                  <a:schemeClr val="dk2"/>
                </a:solidFill>
                <a:latin typeface="Arial"/>
                <a:ea typeface="Arial"/>
                <a:cs typeface="Arial"/>
                <a:sym typeface="Arial"/>
              </a:rPr>
              <a:t>Fix the work, not the worker! / Fiks arbeidet, ikke menneskene!</a:t>
            </a:r>
            <a:endParaRPr/>
          </a:p>
        </p:txBody>
      </p:sp>
      <p:cxnSp>
        <p:nvCxnSpPr>
          <p:cNvPr id="629" name="Google Shape;629;p27"/>
          <p:cNvCxnSpPr/>
          <p:nvPr/>
        </p:nvCxnSpPr>
        <p:spPr>
          <a:xfrm>
            <a:off x="939019" y="4378569"/>
            <a:ext cx="949569" cy="0"/>
          </a:xfrm>
          <a:prstGeom prst="straightConnector1">
            <a:avLst/>
          </a:prstGeom>
          <a:noFill/>
          <a:ln w="12700" cap="flat" cmpd="sng">
            <a:solidFill>
              <a:schemeClr val="accent6"/>
            </a:solidFill>
            <a:prstDash val="solid"/>
            <a:miter lim="800000"/>
            <a:headEnd type="none" w="sm" len="sm"/>
            <a:tailEnd type="none" w="sm" len="sm"/>
          </a:ln>
        </p:spPr>
      </p:cxnSp>
      <p:pic>
        <p:nvPicPr>
          <p:cNvPr id="630" name="Google Shape;630;p27" descr="Et bilde som inneholder person, innendørs, blå, fresemaskin&#10;&#10;Automatisk generert beskrivelse"/>
          <p:cNvPicPr preferRelativeResize="0"/>
          <p:nvPr/>
        </p:nvPicPr>
        <p:blipFill rotWithShape="1">
          <a:blip r:embed="rId5">
            <a:alphaModFix/>
          </a:blip>
          <a:srcRect/>
          <a:stretch/>
        </p:blipFill>
        <p:spPr>
          <a:xfrm>
            <a:off x="43637" y="44676"/>
            <a:ext cx="3663180" cy="1872038"/>
          </a:xfrm>
          <a:prstGeom prst="rect">
            <a:avLst/>
          </a:prstGeom>
          <a:noFill/>
          <a:ln>
            <a:noFill/>
          </a:ln>
        </p:spPr>
      </p:pic>
      <p:pic>
        <p:nvPicPr>
          <p:cNvPr id="631" name="Google Shape;631;p27"/>
          <p:cNvPicPr preferRelativeResize="0"/>
          <p:nvPr/>
        </p:nvPicPr>
        <p:blipFill rotWithShape="1">
          <a:blip r:embed="rId6">
            <a:alphaModFix/>
          </a:blip>
          <a:srcRect/>
          <a:stretch/>
        </p:blipFill>
        <p:spPr>
          <a:xfrm>
            <a:off x="43637" y="1954710"/>
            <a:ext cx="2738257" cy="1824810"/>
          </a:xfrm>
          <a:prstGeom prst="rect">
            <a:avLst/>
          </a:prstGeom>
          <a:noFill/>
          <a:ln>
            <a:noFill/>
          </a:ln>
        </p:spPr>
      </p:pic>
      <p:pic>
        <p:nvPicPr>
          <p:cNvPr id="632" name="Google Shape;632;p27" descr="Linjebygg scaffolding services"/>
          <p:cNvPicPr preferRelativeResize="0"/>
          <p:nvPr/>
        </p:nvPicPr>
        <p:blipFill rotWithShape="1">
          <a:blip r:embed="rId7">
            <a:alphaModFix/>
          </a:blip>
          <a:srcRect/>
          <a:stretch/>
        </p:blipFill>
        <p:spPr>
          <a:xfrm>
            <a:off x="3742564" y="44676"/>
            <a:ext cx="2305811" cy="1872037"/>
          </a:xfrm>
          <a:prstGeom prst="rect">
            <a:avLst/>
          </a:prstGeom>
          <a:noFill/>
          <a:ln w="15875" cap="flat" cmpd="sng">
            <a:solidFill>
              <a:schemeClr val="lt1"/>
            </a:solidFill>
            <a:prstDash val="solid"/>
            <a:round/>
            <a:headEnd type="none" w="sm" len="sm"/>
            <a:tailEnd type="none" w="sm" len="sm"/>
          </a:ln>
        </p:spPr>
      </p:pic>
      <p:pic>
        <p:nvPicPr>
          <p:cNvPr id="633" name="Google Shape;633;p27" descr="Kan være et bilde av 2 personer og innendørs"/>
          <p:cNvPicPr preferRelativeResize="0"/>
          <p:nvPr/>
        </p:nvPicPr>
        <p:blipFill rotWithShape="1">
          <a:blip r:embed="rId8">
            <a:alphaModFix/>
          </a:blip>
          <a:srcRect/>
          <a:stretch/>
        </p:blipFill>
        <p:spPr>
          <a:xfrm>
            <a:off x="2822654" y="1954709"/>
            <a:ext cx="3225722" cy="1828418"/>
          </a:xfrm>
          <a:prstGeom prst="rect">
            <a:avLst/>
          </a:prstGeom>
          <a:noFill/>
          <a:ln w="15875" cap="flat" cmpd="sng">
            <a:solidFill>
              <a:schemeClr val="lt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 descr="No photo description available."/>
          <p:cNvPicPr preferRelativeResize="0"/>
          <p:nvPr/>
        </p:nvPicPr>
        <p:blipFill rotWithShape="1">
          <a:blip r:embed="rId3">
            <a:alphaModFix/>
          </a:blip>
          <a:srcRect/>
          <a:stretch/>
        </p:blipFill>
        <p:spPr>
          <a:xfrm>
            <a:off x="5127173" y="0"/>
            <a:ext cx="4016827" cy="5143500"/>
          </a:xfrm>
          <a:prstGeom prst="rect">
            <a:avLst/>
          </a:prstGeom>
          <a:noFill/>
          <a:ln>
            <a:noFill/>
          </a:ln>
        </p:spPr>
      </p:pic>
      <p:grpSp>
        <p:nvGrpSpPr>
          <p:cNvPr id="188" name="Google Shape;188;p3"/>
          <p:cNvGrpSpPr/>
          <p:nvPr/>
        </p:nvGrpSpPr>
        <p:grpSpPr>
          <a:xfrm>
            <a:off x="326847" y="2050726"/>
            <a:ext cx="4689057" cy="2381810"/>
            <a:chOff x="418864" y="2395634"/>
            <a:chExt cx="6252076" cy="3175746"/>
          </a:xfrm>
        </p:grpSpPr>
        <p:sp>
          <p:nvSpPr>
            <p:cNvPr id="189" name="Google Shape;189;p3"/>
            <p:cNvSpPr txBox="1"/>
            <p:nvPr/>
          </p:nvSpPr>
          <p:spPr>
            <a:xfrm rot="-5400000">
              <a:off x="-69903" y="3899683"/>
              <a:ext cx="1308478" cy="330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013">
                  <a:solidFill>
                    <a:schemeClr val="dk1"/>
                  </a:solidFill>
                  <a:latin typeface="Arial"/>
                  <a:ea typeface="Arial"/>
                  <a:cs typeface="Arial"/>
                  <a:sym typeface="Arial"/>
                </a:rPr>
                <a:t>HENDELSER</a:t>
              </a:r>
              <a:endParaRPr/>
            </a:p>
          </p:txBody>
        </p:sp>
        <p:sp>
          <p:nvSpPr>
            <p:cNvPr id="190" name="Google Shape;190;p3"/>
            <p:cNvSpPr txBox="1"/>
            <p:nvPr/>
          </p:nvSpPr>
          <p:spPr>
            <a:xfrm>
              <a:off x="3465550" y="5240435"/>
              <a:ext cx="528349" cy="3309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013">
                  <a:solidFill>
                    <a:schemeClr val="dk1"/>
                  </a:solidFill>
                  <a:latin typeface="Arial"/>
                  <a:ea typeface="Arial"/>
                  <a:cs typeface="Arial"/>
                  <a:sym typeface="Arial"/>
                </a:rPr>
                <a:t>TID</a:t>
              </a:r>
              <a:endParaRPr/>
            </a:p>
          </p:txBody>
        </p:sp>
        <p:cxnSp>
          <p:nvCxnSpPr>
            <p:cNvPr id="191" name="Google Shape;191;p3"/>
            <p:cNvCxnSpPr/>
            <p:nvPr/>
          </p:nvCxnSpPr>
          <p:spPr>
            <a:xfrm>
              <a:off x="821912" y="2873829"/>
              <a:ext cx="0" cy="2366606"/>
            </a:xfrm>
            <a:prstGeom prst="straightConnector1">
              <a:avLst/>
            </a:prstGeom>
            <a:noFill/>
            <a:ln w="12700" cap="flat" cmpd="sng">
              <a:solidFill>
                <a:schemeClr val="accent1"/>
              </a:solidFill>
              <a:prstDash val="solid"/>
              <a:miter lim="800000"/>
              <a:headEnd type="none" w="sm" len="sm"/>
              <a:tailEnd type="none" w="sm" len="sm"/>
            </a:ln>
          </p:spPr>
        </p:cxnSp>
        <p:cxnSp>
          <p:nvCxnSpPr>
            <p:cNvPr id="192" name="Google Shape;192;p3"/>
            <p:cNvCxnSpPr/>
            <p:nvPr/>
          </p:nvCxnSpPr>
          <p:spPr>
            <a:xfrm rot="10800000">
              <a:off x="817954" y="5240435"/>
              <a:ext cx="5757299" cy="0"/>
            </a:xfrm>
            <a:prstGeom prst="straightConnector1">
              <a:avLst/>
            </a:prstGeom>
            <a:noFill/>
            <a:ln w="12700" cap="flat" cmpd="sng">
              <a:solidFill>
                <a:schemeClr val="accent1"/>
              </a:solidFill>
              <a:prstDash val="solid"/>
              <a:miter lim="800000"/>
              <a:headEnd type="none" w="sm" len="sm"/>
              <a:tailEnd type="none" w="sm" len="sm"/>
            </a:ln>
          </p:spPr>
        </p:cxnSp>
        <p:graphicFrame>
          <p:nvGraphicFramePr>
            <p:cNvPr id="193" name="Google Shape;193;p3"/>
            <p:cNvGraphicFramePr/>
            <p:nvPr/>
          </p:nvGraphicFramePr>
          <p:xfrm>
            <a:off x="776340" y="2395634"/>
            <a:ext cx="5894599" cy="2844800"/>
          </p:xfrm>
          <a:graphic>
            <a:graphicData uri="http://schemas.openxmlformats.org/drawingml/2006/chart">
              <c:chart xmlns:c="http://schemas.openxmlformats.org/drawingml/2006/chart" xmlns:r="http://schemas.openxmlformats.org/officeDocument/2006/relationships" r:id="rId4"/>
            </a:graphicData>
          </a:graphic>
        </p:graphicFrame>
      </p:grpSp>
      <p:sp>
        <p:nvSpPr>
          <p:cNvPr id="194" name="Google Shape;194;p3"/>
          <p:cNvSpPr txBox="1"/>
          <p:nvPr/>
        </p:nvSpPr>
        <p:spPr>
          <a:xfrm>
            <a:off x="384913" y="769708"/>
            <a:ext cx="4420949" cy="1090491"/>
          </a:xfrm>
          <a:prstGeom prst="rect">
            <a:avLst/>
          </a:prstGeom>
          <a:noFill/>
          <a:ln>
            <a:noFill/>
          </a:ln>
        </p:spPr>
        <p:txBody>
          <a:bodyPr spcFirstLastPara="1" wrap="square" lIns="91425" tIns="45700" rIns="91425" bIns="45700" anchor="t" anchorCtr="0">
            <a:spAutoFit/>
          </a:bodyPr>
          <a:lstStyle/>
          <a:p>
            <a:pPr marL="0" marR="0" lvl="0" indent="0" algn="l" rtl="0">
              <a:lnSpc>
                <a:spcPct val="174285"/>
              </a:lnSpc>
              <a:spcBef>
                <a:spcPts val="0"/>
              </a:spcBef>
              <a:spcAft>
                <a:spcPts val="0"/>
              </a:spcAft>
              <a:buNone/>
            </a:pPr>
            <a:r>
              <a:rPr lang="no-NO" sz="1575">
                <a:solidFill>
                  <a:schemeClr val="dk1"/>
                </a:solidFill>
                <a:latin typeface="Arial"/>
                <a:ea typeface="Arial"/>
                <a:cs typeface="Arial"/>
                <a:sym typeface="Arial"/>
              </a:rPr>
              <a:t>Sikkerheten i industrien har over tid blitt bedre og bedre, men forbedringen har avtatt og kurven flater ut.</a:t>
            </a:r>
            <a:endParaRPr/>
          </a:p>
        </p:txBody>
      </p:sp>
      <p:pic>
        <p:nvPicPr>
          <p:cNvPr id="195" name="Google Shape;195;p3"/>
          <p:cNvPicPr preferRelativeResize="0"/>
          <p:nvPr/>
        </p:nvPicPr>
        <p:blipFill rotWithShape="1">
          <a:blip r:embed="rId5">
            <a:alphaModFix/>
          </a:blip>
          <a:srcRect/>
          <a:stretch/>
        </p:blipFill>
        <p:spPr>
          <a:xfrm>
            <a:off x="6971051" y="-5959"/>
            <a:ext cx="2181113" cy="822387"/>
          </a:xfrm>
          <a:prstGeom prst="rect">
            <a:avLst/>
          </a:prstGeom>
          <a:noFill/>
          <a:ln>
            <a:noFill/>
          </a:ln>
        </p:spPr>
      </p:pic>
      <p:sp>
        <p:nvSpPr>
          <p:cNvPr id="196" name="Google Shape;196;p3"/>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grpSp>
        <p:nvGrpSpPr>
          <p:cNvPr id="202" name="Google Shape;202;p4"/>
          <p:cNvGrpSpPr/>
          <p:nvPr/>
        </p:nvGrpSpPr>
        <p:grpSpPr>
          <a:xfrm>
            <a:off x="420669" y="281659"/>
            <a:ext cx="674830" cy="674830"/>
            <a:chOff x="420669" y="281659"/>
            <a:chExt cx="674830" cy="674830"/>
          </a:xfrm>
        </p:grpSpPr>
        <p:sp>
          <p:nvSpPr>
            <p:cNvPr id="203" name="Google Shape;203;p4"/>
            <p:cNvSpPr/>
            <p:nvPr/>
          </p:nvSpPr>
          <p:spPr>
            <a:xfrm>
              <a:off x="420669" y="281659"/>
              <a:ext cx="674830" cy="67483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04" name="Google Shape;204;p4"/>
            <p:cNvPicPr preferRelativeResize="0"/>
            <p:nvPr/>
          </p:nvPicPr>
          <p:blipFill rotWithShape="1">
            <a:blip r:embed="rId3">
              <a:alphaModFix/>
            </a:blip>
            <a:srcRect/>
            <a:stretch/>
          </p:blipFill>
          <p:spPr>
            <a:xfrm>
              <a:off x="489197" y="350187"/>
              <a:ext cx="539503" cy="539503"/>
            </a:xfrm>
            <a:prstGeom prst="rect">
              <a:avLst/>
            </a:prstGeom>
            <a:noFill/>
            <a:ln>
              <a:noFill/>
            </a:ln>
          </p:spPr>
        </p:pic>
      </p:grpSp>
      <p:sp>
        <p:nvSpPr>
          <p:cNvPr id="205" name="Google Shape;205;p4"/>
          <p:cNvSpPr txBox="1"/>
          <p:nvPr/>
        </p:nvSpPr>
        <p:spPr>
          <a:xfrm>
            <a:off x="405002" y="1825037"/>
            <a:ext cx="3494490" cy="16619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550" i="1">
                <a:solidFill>
                  <a:schemeClr val="dk1"/>
                </a:solidFill>
                <a:latin typeface="Arial"/>
                <a:ea typeface="Arial"/>
                <a:cs typeface="Arial"/>
                <a:sym typeface="Arial"/>
              </a:rPr>
              <a:t>Hvorfor er ikke </a:t>
            </a:r>
            <a:endParaRPr/>
          </a:p>
          <a:p>
            <a:pPr marL="0" marR="0" lvl="0" indent="0" algn="l" rtl="0">
              <a:spcBef>
                <a:spcPts val="0"/>
              </a:spcBef>
              <a:spcAft>
                <a:spcPts val="0"/>
              </a:spcAft>
              <a:buNone/>
            </a:pPr>
            <a:r>
              <a:rPr lang="no-NO" sz="2550" i="1">
                <a:solidFill>
                  <a:schemeClr val="dk1"/>
                </a:solidFill>
                <a:latin typeface="Arial"/>
                <a:ea typeface="Arial"/>
                <a:cs typeface="Arial"/>
                <a:sym typeface="Arial"/>
              </a:rPr>
              <a:t>krav og regler nok </a:t>
            </a:r>
            <a:endParaRPr/>
          </a:p>
          <a:p>
            <a:pPr marL="0" marR="0" lvl="0" indent="0" algn="l" rtl="0">
              <a:spcBef>
                <a:spcPts val="0"/>
              </a:spcBef>
              <a:spcAft>
                <a:spcPts val="0"/>
              </a:spcAft>
              <a:buNone/>
            </a:pPr>
            <a:r>
              <a:rPr lang="no-NO" sz="2550" i="1">
                <a:solidFill>
                  <a:schemeClr val="dk1"/>
                </a:solidFill>
                <a:latin typeface="Arial"/>
                <a:ea typeface="Arial"/>
                <a:cs typeface="Arial"/>
                <a:sym typeface="Arial"/>
              </a:rPr>
              <a:t>for å oppnå god sikkerhet?</a:t>
            </a:r>
            <a:endParaRPr/>
          </a:p>
        </p:txBody>
      </p:sp>
      <p:pic>
        <p:nvPicPr>
          <p:cNvPr id="206" name="Google Shape;206;p4"/>
          <p:cNvPicPr preferRelativeResize="0"/>
          <p:nvPr/>
        </p:nvPicPr>
        <p:blipFill rotWithShape="1">
          <a:blip r:embed="rId4">
            <a:alphaModFix/>
          </a:blip>
          <a:srcRect/>
          <a:stretch/>
        </p:blipFill>
        <p:spPr>
          <a:xfrm>
            <a:off x="4499778" y="1652147"/>
            <a:ext cx="2213256" cy="2502118"/>
          </a:xfrm>
          <a:prstGeom prst="rect">
            <a:avLst/>
          </a:prstGeom>
          <a:noFill/>
          <a:ln>
            <a:noFill/>
          </a:ln>
        </p:spPr>
      </p:pic>
      <p:sp>
        <p:nvSpPr>
          <p:cNvPr id="207" name="Google Shape;207;p4"/>
          <p:cNvSpPr txBox="1"/>
          <p:nvPr/>
        </p:nvSpPr>
        <p:spPr>
          <a:xfrm>
            <a:off x="1181840" y="480574"/>
            <a:ext cx="156559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b="1">
                <a:solidFill>
                  <a:schemeClr val="dk2"/>
                </a:solidFill>
                <a:latin typeface="Arial"/>
                <a:ea typeface="Arial"/>
                <a:cs typeface="Arial"/>
                <a:sym typeface="Arial"/>
              </a:rPr>
              <a:t>REFLEKSJON</a:t>
            </a:r>
            <a:endParaRPr sz="1200" b="1">
              <a:solidFill>
                <a:schemeClr val="dk2"/>
              </a:solidFill>
              <a:latin typeface="Arial"/>
              <a:ea typeface="Arial"/>
              <a:cs typeface="Arial"/>
              <a:sym typeface="Arial"/>
            </a:endParaRPr>
          </a:p>
        </p:txBody>
      </p:sp>
      <p:pic>
        <p:nvPicPr>
          <p:cNvPr id="208" name="Google Shape;208;p4"/>
          <p:cNvPicPr preferRelativeResize="0"/>
          <p:nvPr/>
        </p:nvPicPr>
        <p:blipFill rotWithShape="1">
          <a:blip r:embed="rId5">
            <a:alphaModFix/>
          </a:blip>
          <a:srcRect/>
          <a:stretch/>
        </p:blipFill>
        <p:spPr>
          <a:xfrm>
            <a:off x="7026698" y="1759707"/>
            <a:ext cx="1637607" cy="2416866"/>
          </a:xfrm>
          <a:prstGeom prst="rect">
            <a:avLst/>
          </a:prstGeom>
          <a:noFill/>
          <a:ln>
            <a:noFill/>
          </a:ln>
        </p:spPr>
      </p:pic>
      <p:sp>
        <p:nvSpPr>
          <p:cNvPr id="209" name="Google Shape;209;p4"/>
          <p:cNvSpPr/>
          <p:nvPr/>
        </p:nvSpPr>
        <p:spPr>
          <a:xfrm>
            <a:off x="4438186" y="1652147"/>
            <a:ext cx="2294750" cy="2499697"/>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210" name="Google Shape;210;p4"/>
          <p:cNvSpPr/>
          <p:nvPr/>
        </p:nvSpPr>
        <p:spPr>
          <a:xfrm>
            <a:off x="6952171" y="1652147"/>
            <a:ext cx="1842424" cy="2499697"/>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211" name="Google Shape;211;p4"/>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5" descr="Rope access during Wind turbine maintenance Smøla"/>
          <p:cNvPicPr preferRelativeResize="0"/>
          <p:nvPr/>
        </p:nvPicPr>
        <p:blipFill rotWithShape="1">
          <a:blip r:embed="rId3">
            <a:alphaModFix/>
          </a:blip>
          <a:srcRect/>
          <a:stretch/>
        </p:blipFill>
        <p:spPr>
          <a:xfrm>
            <a:off x="4814327" y="-1"/>
            <a:ext cx="4329673" cy="5143501"/>
          </a:xfrm>
          <a:prstGeom prst="rect">
            <a:avLst/>
          </a:prstGeom>
          <a:noFill/>
          <a:ln>
            <a:noFill/>
          </a:ln>
        </p:spPr>
      </p:pic>
      <p:sp>
        <p:nvSpPr>
          <p:cNvPr id="217" name="Google Shape;217;p5"/>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5</a:t>
            </a:fld>
            <a:r>
              <a:rPr lang="no-NO"/>
              <a:t>   </a:t>
            </a:r>
            <a:endParaRPr/>
          </a:p>
        </p:txBody>
      </p:sp>
      <p:sp>
        <p:nvSpPr>
          <p:cNvPr id="218" name="Google Shape;218;p5"/>
          <p:cNvSpPr txBox="1"/>
          <p:nvPr/>
        </p:nvSpPr>
        <p:spPr>
          <a:xfrm>
            <a:off x="349778" y="1016044"/>
            <a:ext cx="4222222" cy="88909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200">
                <a:solidFill>
                  <a:schemeClr val="dk1"/>
                </a:solidFill>
                <a:latin typeface="Arial"/>
                <a:ea typeface="Arial"/>
                <a:cs typeface="Arial"/>
                <a:sym typeface="Arial"/>
              </a:rPr>
              <a:t>Proaktiv ledelse og sikkerhet baserer seg på fagfeltet </a:t>
            </a:r>
            <a:endParaRPr/>
          </a:p>
          <a:p>
            <a:pPr marL="0" marR="0" lvl="0" indent="0" algn="l" rtl="0">
              <a:lnSpc>
                <a:spcPct val="150000"/>
              </a:lnSpc>
              <a:spcBef>
                <a:spcPts val="0"/>
              </a:spcBef>
              <a:spcAft>
                <a:spcPts val="0"/>
              </a:spcAft>
              <a:buNone/>
            </a:pPr>
            <a:r>
              <a:rPr lang="no-NO" sz="1200">
                <a:solidFill>
                  <a:schemeClr val="dk1"/>
                </a:solidFill>
                <a:latin typeface="Arial"/>
                <a:ea typeface="Arial"/>
                <a:cs typeface="Arial"/>
                <a:sym typeface="Arial"/>
              </a:rPr>
              <a:t>Human Organisational Performance (HOP), og er en videreutvikling av måten vi jobber med sikkerhet på i dag.</a:t>
            </a:r>
            <a:endParaRPr/>
          </a:p>
        </p:txBody>
      </p:sp>
      <p:sp>
        <p:nvSpPr>
          <p:cNvPr id="219" name="Google Shape;219;p5"/>
          <p:cNvSpPr txBox="1"/>
          <p:nvPr/>
        </p:nvSpPr>
        <p:spPr>
          <a:xfrm>
            <a:off x="393372" y="2260046"/>
            <a:ext cx="4134900" cy="16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a:solidFill>
                  <a:schemeClr val="dk1"/>
                </a:solidFill>
                <a:latin typeface="Arial"/>
                <a:ea typeface="Arial"/>
                <a:cs typeface="Arial"/>
                <a:sym typeface="Arial"/>
              </a:rPr>
              <a:t>Kjerneprinsippene i HOP:</a:t>
            </a:r>
            <a:endParaRPr/>
          </a:p>
          <a:p>
            <a:pPr marL="0" marR="0" lvl="0" indent="0" algn="l" rtl="0">
              <a:spcBef>
                <a:spcPts val="0"/>
              </a:spcBef>
              <a:spcAft>
                <a:spcPts val="0"/>
              </a:spcAft>
              <a:buNone/>
            </a:pPr>
            <a:endParaRPr sz="750">
              <a:solidFill>
                <a:schemeClr val="dk1"/>
              </a:solidFill>
              <a:latin typeface="Arial"/>
              <a:ea typeface="Arial"/>
              <a:cs typeface="Arial"/>
              <a:sym typeface="Arial"/>
            </a:endParaRPr>
          </a:p>
          <a:p>
            <a:pPr marL="171450" marR="0" lvl="0" indent="-171450" algn="l" rtl="0">
              <a:lnSpc>
                <a:spcPct val="150000"/>
              </a:lnSpc>
              <a:spcBef>
                <a:spcPts val="0"/>
              </a:spcBef>
              <a:spcAft>
                <a:spcPts val="0"/>
              </a:spcAft>
              <a:buClr>
                <a:schemeClr val="dk1"/>
              </a:buClr>
              <a:buSzPts val="1200"/>
              <a:buFont typeface="Arial"/>
              <a:buAutoNum type="arabicPeriod"/>
            </a:pPr>
            <a:r>
              <a:rPr lang="no-NO" sz="1200">
                <a:solidFill>
                  <a:schemeClr val="dk1"/>
                </a:solidFill>
              </a:rPr>
              <a:t>Det er vanlig å gjøre feil</a:t>
            </a:r>
            <a:endParaRPr sz="1200">
              <a:solidFill>
                <a:schemeClr val="dk1"/>
              </a:solidFill>
            </a:endParaRPr>
          </a:p>
          <a:p>
            <a:pPr marL="171450" marR="0" lvl="0" indent="-171450" algn="l" rtl="0">
              <a:lnSpc>
                <a:spcPct val="150000"/>
              </a:lnSpc>
              <a:spcBef>
                <a:spcPts val="0"/>
              </a:spcBef>
              <a:spcAft>
                <a:spcPts val="0"/>
              </a:spcAft>
              <a:buClr>
                <a:schemeClr val="dk1"/>
              </a:buClr>
              <a:buSzPts val="1200"/>
              <a:buFont typeface="Arial"/>
              <a:buAutoNum type="arabicPeriod"/>
            </a:pPr>
            <a:r>
              <a:rPr lang="no-NO" sz="1200">
                <a:solidFill>
                  <a:schemeClr val="dk1"/>
                </a:solidFill>
              </a:rPr>
              <a:t>Skyld løser ingenting</a:t>
            </a:r>
            <a:endParaRPr/>
          </a:p>
          <a:p>
            <a:pPr marL="171450" marR="0" lvl="0" indent="-171450" algn="l" rtl="0">
              <a:lnSpc>
                <a:spcPct val="150000"/>
              </a:lnSpc>
              <a:spcBef>
                <a:spcPts val="0"/>
              </a:spcBef>
              <a:spcAft>
                <a:spcPts val="0"/>
              </a:spcAft>
              <a:buClr>
                <a:schemeClr val="dk1"/>
              </a:buClr>
              <a:buSzPts val="1200"/>
              <a:buFont typeface="Arial"/>
              <a:buAutoNum type="arabicPeriod"/>
            </a:pPr>
            <a:r>
              <a:rPr lang="no-NO" sz="1200">
                <a:solidFill>
                  <a:schemeClr val="dk1"/>
                </a:solidFill>
                <a:latin typeface="Arial"/>
                <a:ea typeface="Arial"/>
                <a:cs typeface="Arial"/>
                <a:sym typeface="Arial"/>
              </a:rPr>
              <a:t>Omstendigheter former atferd</a:t>
            </a:r>
            <a:endParaRPr/>
          </a:p>
          <a:p>
            <a:pPr marL="171450" marR="0" lvl="0" indent="-171450" algn="l" rtl="0">
              <a:lnSpc>
                <a:spcPct val="150000"/>
              </a:lnSpc>
              <a:spcBef>
                <a:spcPts val="0"/>
              </a:spcBef>
              <a:spcAft>
                <a:spcPts val="0"/>
              </a:spcAft>
              <a:buClr>
                <a:schemeClr val="dk1"/>
              </a:buClr>
              <a:buSzPts val="1200"/>
              <a:buFont typeface="Arial"/>
              <a:buAutoNum type="arabicPeriod"/>
            </a:pPr>
            <a:r>
              <a:rPr lang="no-NO" sz="1200">
                <a:solidFill>
                  <a:schemeClr val="dk1"/>
                </a:solidFill>
                <a:latin typeface="Arial"/>
                <a:ea typeface="Arial"/>
                <a:cs typeface="Arial"/>
                <a:sym typeface="Arial"/>
              </a:rPr>
              <a:t>Læring er nøkkelen til forbedring</a:t>
            </a:r>
            <a:endParaRPr/>
          </a:p>
          <a:p>
            <a:pPr marL="171450" marR="0" lvl="0" indent="-171450" algn="l" rtl="0">
              <a:lnSpc>
                <a:spcPct val="150000"/>
              </a:lnSpc>
              <a:spcBef>
                <a:spcPts val="0"/>
              </a:spcBef>
              <a:spcAft>
                <a:spcPts val="0"/>
              </a:spcAft>
              <a:buClr>
                <a:schemeClr val="dk1"/>
              </a:buClr>
              <a:buSzPts val="1200"/>
              <a:buFont typeface="Arial"/>
              <a:buAutoNum type="arabicPeriod"/>
            </a:pPr>
            <a:r>
              <a:rPr lang="no-NO" sz="1200">
                <a:solidFill>
                  <a:schemeClr val="dk1"/>
                </a:solidFill>
                <a:latin typeface="Arial"/>
                <a:ea typeface="Arial"/>
                <a:cs typeface="Arial"/>
                <a:sym typeface="Arial"/>
              </a:rPr>
              <a:t>Måten ledere responderer på betyr mye</a:t>
            </a:r>
            <a:endParaRPr/>
          </a:p>
        </p:txBody>
      </p:sp>
      <p:sp>
        <p:nvSpPr>
          <p:cNvPr id="220" name="Google Shape;220;p5"/>
          <p:cNvSpPr txBox="1"/>
          <p:nvPr/>
        </p:nvSpPr>
        <p:spPr>
          <a:xfrm>
            <a:off x="349778" y="646418"/>
            <a:ext cx="10791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b="1">
                <a:solidFill>
                  <a:schemeClr val="dk2"/>
                </a:solidFill>
                <a:latin typeface="Arial"/>
                <a:ea typeface="Arial"/>
                <a:cs typeface="Arial"/>
                <a:sym typeface="Arial"/>
              </a:rPr>
              <a:t>BAKGRUNN</a:t>
            </a:r>
            <a:endParaRPr sz="1050" b="1">
              <a:solidFill>
                <a:schemeClr val="dk2"/>
              </a:solidFill>
              <a:latin typeface="Arial"/>
              <a:ea typeface="Arial"/>
              <a:cs typeface="Arial"/>
              <a:sym typeface="Arial"/>
            </a:endParaRPr>
          </a:p>
        </p:txBody>
      </p:sp>
      <p:pic>
        <p:nvPicPr>
          <p:cNvPr id="221" name="Google Shape;221;p5"/>
          <p:cNvPicPr preferRelativeResize="0"/>
          <p:nvPr/>
        </p:nvPicPr>
        <p:blipFill rotWithShape="1">
          <a:blip r:embed="rId4">
            <a:alphaModFix/>
          </a:blip>
          <a:srcRect/>
          <a:stretch/>
        </p:blipFill>
        <p:spPr>
          <a:xfrm>
            <a:off x="6971051" y="-5959"/>
            <a:ext cx="2181113" cy="8223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6"/>
          <p:cNvSpPr/>
          <p:nvPr/>
        </p:nvSpPr>
        <p:spPr>
          <a:xfrm>
            <a:off x="490583" y="1633286"/>
            <a:ext cx="1313724" cy="312277"/>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Ikke dønn til stede</a:t>
            </a:r>
            <a:endParaRPr/>
          </a:p>
        </p:txBody>
      </p:sp>
      <p:sp>
        <p:nvSpPr>
          <p:cNvPr id="228" name="Google Shape;228;p6"/>
          <p:cNvSpPr/>
          <p:nvPr/>
        </p:nvSpPr>
        <p:spPr>
          <a:xfrm>
            <a:off x="1989274" y="1638843"/>
            <a:ext cx="1313725" cy="3117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Erfaring</a:t>
            </a:r>
            <a:endParaRPr/>
          </a:p>
        </p:txBody>
      </p:sp>
      <p:sp>
        <p:nvSpPr>
          <p:cNvPr id="229" name="Google Shape;229;p6"/>
          <p:cNvSpPr/>
          <p:nvPr/>
        </p:nvSpPr>
        <p:spPr>
          <a:xfrm>
            <a:off x="490582" y="2197221"/>
            <a:ext cx="1313725" cy="3117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Holdninger</a:t>
            </a:r>
            <a:endParaRPr/>
          </a:p>
        </p:txBody>
      </p:sp>
      <p:sp>
        <p:nvSpPr>
          <p:cNvPr id="230" name="Google Shape;230;p6"/>
          <p:cNvSpPr/>
          <p:nvPr/>
        </p:nvSpPr>
        <p:spPr>
          <a:xfrm>
            <a:off x="1989274" y="2195965"/>
            <a:ext cx="1313725" cy="3117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Risikooppfatning</a:t>
            </a:r>
            <a:endParaRPr/>
          </a:p>
        </p:txBody>
      </p:sp>
      <p:sp>
        <p:nvSpPr>
          <p:cNvPr id="231" name="Google Shape;231;p6"/>
          <p:cNvSpPr/>
          <p:nvPr/>
        </p:nvSpPr>
        <p:spPr>
          <a:xfrm>
            <a:off x="499244" y="2758960"/>
            <a:ext cx="1313725" cy="3117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Feiltolkning</a:t>
            </a:r>
            <a:endParaRPr/>
          </a:p>
        </p:txBody>
      </p:sp>
      <p:sp>
        <p:nvSpPr>
          <p:cNvPr id="232" name="Google Shape;232;p6"/>
          <p:cNvSpPr/>
          <p:nvPr/>
        </p:nvSpPr>
        <p:spPr>
          <a:xfrm>
            <a:off x="1997936" y="2758960"/>
            <a:ext cx="1313725" cy="3117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Dårlig samarbeid</a:t>
            </a:r>
            <a:endParaRPr/>
          </a:p>
        </p:txBody>
      </p:sp>
      <p:sp>
        <p:nvSpPr>
          <p:cNvPr id="233" name="Google Shape;233;p6"/>
          <p:cNvSpPr/>
          <p:nvPr/>
        </p:nvSpPr>
        <p:spPr>
          <a:xfrm>
            <a:off x="3496629" y="1630104"/>
            <a:ext cx="1313725" cy="3117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Tar snarveier</a:t>
            </a:r>
            <a:endParaRPr/>
          </a:p>
        </p:txBody>
      </p:sp>
      <p:sp>
        <p:nvSpPr>
          <p:cNvPr id="234" name="Google Shape;234;p6"/>
          <p:cNvSpPr/>
          <p:nvPr/>
        </p:nvSpPr>
        <p:spPr>
          <a:xfrm>
            <a:off x="3496629" y="2195965"/>
            <a:ext cx="1313725" cy="3117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 Mangel på hvile</a:t>
            </a:r>
            <a:endParaRPr/>
          </a:p>
        </p:txBody>
      </p:sp>
      <p:sp>
        <p:nvSpPr>
          <p:cNvPr id="235" name="Google Shape;235;p6"/>
          <p:cNvSpPr/>
          <p:nvPr/>
        </p:nvSpPr>
        <p:spPr>
          <a:xfrm>
            <a:off x="3496629" y="2757704"/>
            <a:ext cx="1313725" cy="3117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Kjedsomhet</a:t>
            </a:r>
            <a:endParaRPr/>
          </a:p>
        </p:txBody>
      </p:sp>
      <p:sp>
        <p:nvSpPr>
          <p:cNvPr id="236" name="Google Shape;236;p6"/>
          <p:cNvSpPr txBox="1"/>
          <p:nvPr/>
        </p:nvSpPr>
        <p:spPr>
          <a:xfrm>
            <a:off x="400281" y="3714148"/>
            <a:ext cx="4560636" cy="76501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013" i="1">
                <a:solidFill>
                  <a:schemeClr val="dk1"/>
                </a:solidFill>
                <a:latin typeface="Arial"/>
                <a:ea typeface="Arial"/>
                <a:cs typeface="Arial"/>
                <a:sym typeface="Arial"/>
              </a:rPr>
              <a:t>Når vi snakker om årsaker til at krav og prosedyrer ikke blir fulgt eller at det skjer feil, snakker vi ofte om forhold som dreier seg om enkeltpersonene som utfører arbeidet.</a:t>
            </a:r>
            <a:endParaRPr/>
          </a:p>
        </p:txBody>
      </p:sp>
      <p:cxnSp>
        <p:nvCxnSpPr>
          <p:cNvPr id="237" name="Google Shape;237;p6"/>
          <p:cNvCxnSpPr/>
          <p:nvPr/>
        </p:nvCxnSpPr>
        <p:spPr>
          <a:xfrm>
            <a:off x="499246" y="3504664"/>
            <a:ext cx="320264" cy="0"/>
          </a:xfrm>
          <a:prstGeom prst="straightConnector1">
            <a:avLst/>
          </a:prstGeom>
          <a:noFill/>
          <a:ln w="15875" cap="flat" cmpd="sng">
            <a:solidFill>
              <a:schemeClr val="accent6"/>
            </a:solidFill>
            <a:prstDash val="solid"/>
            <a:miter lim="800000"/>
            <a:headEnd type="none" w="sm" len="sm"/>
            <a:tailEnd type="none" w="sm" len="sm"/>
          </a:ln>
        </p:spPr>
      </p:cxnSp>
      <p:sp>
        <p:nvSpPr>
          <p:cNvPr id="238" name="Google Shape;238;p6"/>
          <p:cNvSpPr txBox="1"/>
          <p:nvPr/>
        </p:nvSpPr>
        <p:spPr>
          <a:xfrm>
            <a:off x="400281" y="608455"/>
            <a:ext cx="431811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000" b="1" dirty="0">
                <a:solidFill>
                  <a:schemeClr val="dk2"/>
                </a:solidFill>
                <a:latin typeface="Arial"/>
                <a:ea typeface="Arial"/>
                <a:cs typeface="Arial"/>
                <a:sym typeface="Arial"/>
              </a:rPr>
              <a:t>Vi har en tendens til </a:t>
            </a:r>
            <a:endParaRPr b="1" dirty="0"/>
          </a:p>
          <a:p>
            <a:pPr marL="0" marR="0" lvl="0" indent="0" algn="l" rtl="0">
              <a:spcBef>
                <a:spcPts val="0"/>
              </a:spcBef>
              <a:spcAft>
                <a:spcPts val="0"/>
              </a:spcAft>
              <a:buNone/>
            </a:pPr>
            <a:r>
              <a:rPr lang="no-NO" sz="2000" b="1" dirty="0">
                <a:solidFill>
                  <a:schemeClr val="dk2"/>
                </a:solidFill>
                <a:latin typeface="Arial"/>
                <a:ea typeface="Arial"/>
                <a:cs typeface="Arial"/>
                <a:sym typeface="Arial"/>
              </a:rPr>
              <a:t>å fokusere på enkeltpersoner</a:t>
            </a:r>
            <a:endParaRPr b="1" dirty="0"/>
          </a:p>
        </p:txBody>
      </p:sp>
      <p:pic>
        <p:nvPicPr>
          <p:cNvPr id="239" name="Google Shape;239;p6" descr="Kan være et bilde av 2 personer og innendørs"/>
          <p:cNvPicPr preferRelativeResize="0"/>
          <p:nvPr/>
        </p:nvPicPr>
        <p:blipFill rotWithShape="1">
          <a:blip r:embed="rId3">
            <a:alphaModFix/>
          </a:blip>
          <a:srcRect b="-115"/>
          <a:stretch/>
        </p:blipFill>
        <p:spPr>
          <a:xfrm>
            <a:off x="5256055" y="0"/>
            <a:ext cx="3887945" cy="5151751"/>
          </a:xfrm>
          <a:prstGeom prst="rect">
            <a:avLst/>
          </a:prstGeom>
          <a:noFill/>
          <a:ln>
            <a:noFill/>
          </a:ln>
        </p:spPr>
      </p:pic>
      <p:pic>
        <p:nvPicPr>
          <p:cNvPr id="240" name="Google Shape;240;p6"/>
          <p:cNvPicPr preferRelativeResize="0"/>
          <p:nvPr/>
        </p:nvPicPr>
        <p:blipFill rotWithShape="1">
          <a:blip r:embed="rId4">
            <a:alphaModFix/>
          </a:blip>
          <a:srcRect/>
          <a:stretch/>
        </p:blipFill>
        <p:spPr>
          <a:xfrm>
            <a:off x="6971051" y="-5959"/>
            <a:ext cx="2181113" cy="822387"/>
          </a:xfrm>
          <a:prstGeom prst="rect">
            <a:avLst/>
          </a:prstGeom>
          <a:noFill/>
          <a:ln>
            <a:noFill/>
          </a:ln>
        </p:spPr>
      </p:pic>
      <p:sp>
        <p:nvSpPr>
          <p:cNvPr id="241" name="Google Shape;241;p6"/>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7" descr="Et bilde som inneholder person, innendørs, bærbar PC&#10;&#10;Automatisk generert beskrivelse"/>
          <p:cNvPicPr preferRelativeResize="0"/>
          <p:nvPr/>
        </p:nvPicPr>
        <p:blipFill rotWithShape="1">
          <a:blip r:embed="rId3">
            <a:alphaModFix/>
          </a:blip>
          <a:srcRect/>
          <a:stretch/>
        </p:blipFill>
        <p:spPr>
          <a:xfrm>
            <a:off x="-1" y="-1"/>
            <a:ext cx="9143999" cy="5143501"/>
          </a:xfrm>
          <a:prstGeom prst="rect">
            <a:avLst/>
          </a:prstGeom>
          <a:noFill/>
          <a:ln>
            <a:noFill/>
          </a:ln>
        </p:spPr>
      </p:pic>
      <p:cxnSp>
        <p:nvCxnSpPr>
          <p:cNvPr id="248" name="Google Shape;248;p7"/>
          <p:cNvCxnSpPr/>
          <p:nvPr/>
        </p:nvCxnSpPr>
        <p:spPr>
          <a:xfrm>
            <a:off x="471022" y="3158389"/>
            <a:ext cx="7264004" cy="0"/>
          </a:xfrm>
          <a:prstGeom prst="straightConnector1">
            <a:avLst/>
          </a:prstGeom>
          <a:noFill/>
          <a:ln w="28575" cap="flat" cmpd="sng">
            <a:solidFill>
              <a:schemeClr val="dk2"/>
            </a:solidFill>
            <a:prstDash val="solid"/>
            <a:miter lim="800000"/>
            <a:headEnd type="none" w="sm" len="sm"/>
            <a:tailEnd type="none" w="sm" len="sm"/>
          </a:ln>
        </p:spPr>
      </p:cxnSp>
      <p:sp>
        <p:nvSpPr>
          <p:cNvPr id="249" name="Google Shape;249;p7"/>
          <p:cNvSpPr/>
          <p:nvPr/>
        </p:nvSpPr>
        <p:spPr>
          <a:xfrm>
            <a:off x="699735" y="3174719"/>
            <a:ext cx="6938193" cy="1397282"/>
          </a:xfrm>
          <a:prstGeom prst="rect">
            <a:avLst/>
          </a:prstGeom>
          <a:solidFill>
            <a:schemeClr val="lt1">
              <a:alpha val="8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250" name="Google Shape;250;p7"/>
          <p:cNvSpPr txBox="1"/>
          <p:nvPr/>
        </p:nvSpPr>
        <p:spPr>
          <a:xfrm>
            <a:off x="843828" y="3693767"/>
            <a:ext cx="6704454" cy="74610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500">
                <a:solidFill>
                  <a:schemeClr val="dk1"/>
                </a:solidFill>
                <a:latin typeface="Arial"/>
                <a:ea typeface="Arial"/>
                <a:cs typeface="Arial"/>
                <a:sym typeface="Arial"/>
              </a:rPr>
              <a:t>Vi må sørge for at vi har gode systemer som tar bort eller minimerer sjansen for feil, og som sikrer at konsekvensene av de feilene som skjer er minimale.</a:t>
            </a:r>
            <a:endParaRPr sz="1500" i="1">
              <a:solidFill>
                <a:schemeClr val="dk1"/>
              </a:solidFill>
              <a:latin typeface="Arial"/>
              <a:ea typeface="Arial"/>
              <a:cs typeface="Arial"/>
              <a:sym typeface="Arial"/>
            </a:endParaRPr>
          </a:p>
        </p:txBody>
      </p:sp>
      <p:sp>
        <p:nvSpPr>
          <p:cNvPr id="251" name="Google Shape;251;p7"/>
          <p:cNvSpPr/>
          <p:nvPr/>
        </p:nvSpPr>
        <p:spPr>
          <a:xfrm>
            <a:off x="471022" y="2775293"/>
            <a:ext cx="923105" cy="923104"/>
          </a:xfrm>
          <a:prstGeom prst="ellipse">
            <a:avLst/>
          </a:prstGeom>
          <a:solidFill>
            <a:schemeClr val="accent1"/>
          </a:solidFill>
          <a:ln w="127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pic>
        <p:nvPicPr>
          <p:cNvPr id="252" name="Google Shape;252;p7" descr="Åpent anførselstegn kontur"/>
          <p:cNvPicPr preferRelativeResize="0"/>
          <p:nvPr/>
        </p:nvPicPr>
        <p:blipFill rotWithShape="1">
          <a:blip r:embed="rId4">
            <a:alphaModFix/>
          </a:blip>
          <a:srcRect/>
          <a:stretch/>
        </p:blipFill>
        <p:spPr>
          <a:xfrm>
            <a:off x="589675" y="2893944"/>
            <a:ext cx="685800" cy="685800"/>
          </a:xfrm>
          <a:prstGeom prst="rect">
            <a:avLst/>
          </a:prstGeom>
          <a:noFill/>
          <a:ln>
            <a:noFill/>
          </a:ln>
        </p:spPr>
      </p:pic>
      <p:sp>
        <p:nvSpPr>
          <p:cNvPr id="253" name="Google Shape;253;p7"/>
          <p:cNvSpPr txBox="1"/>
          <p:nvPr/>
        </p:nvSpPr>
        <p:spPr>
          <a:xfrm>
            <a:off x="1411939" y="3239937"/>
            <a:ext cx="3716207" cy="45647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800">
                <a:solidFill>
                  <a:schemeClr val="dk2"/>
                </a:solidFill>
                <a:latin typeface="Arial"/>
                <a:ea typeface="Arial"/>
                <a:cs typeface="Arial"/>
                <a:sym typeface="Arial"/>
              </a:rPr>
              <a:t>ALLE MENNESKER GJØR FEIL</a:t>
            </a:r>
            <a:endParaRPr/>
          </a:p>
        </p:txBody>
      </p:sp>
      <p:sp>
        <p:nvSpPr>
          <p:cNvPr id="254" name="Google Shape;254;p7"/>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7</a:t>
            </a:fld>
            <a:endParaRPr/>
          </a:p>
        </p:txBody>
      </p:sp>
      <p:pic>
        <p:nvPicPr>
          <p:cNvPr id="255" name="Google Shape;255;p7"/>
          <p:cNvPicPr preferRelativeResize="0"/>
          <p:nvPr/>
        </p:nvPicPr>
        <p:blipFill rotWithShape="1">
          <a:blip r:embed="rId5">
            <a:alphaModFix/>
          </a:blip>
          <a:srcRect/>
          <a:stretch/>
        </p:blipFill>
        <p:spPr>
          <a:xfrm>
            <a:off x="6971051" y="-5959"/>
            <a:ext cx="2181113" cy="8223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cxnSp>
        <p:nvCxnSpPr>
          <p:cNvPr id="261" name="Google Shape;261;p8"/>
          <p:cNvCxnSpPr/>
          <p:nvPr/>
        </p:nvCxnSpPr>
        <p:spPr>
          <a:xfrm>
            <a:off x="499246" y="3393305"/>
            <a:ext cx="320264" cy="0"/>
          </a:xfrm>
          <a:prstGeom prst="straightConnector1">
            <a:avLst/>
          </a:prstGeom>
          <a:noFill/>
          <a:ln w="15875" cap="flat" cmpd="sng">
            <a:solidFill>
              <a:srgbClr val="FF1243"/>
            </a:solidFill>
            <a:prstDash val="solid"/>
            <a:miter lim="800000"/>
            <a:headEnd type="none" w="sm" len="sm"/>
            <a:tailEnd type="none" w="sm" len="sm"/>
          </a:ln>
        </p:spPr>
      </p:cxnSp>
      <p:sp>
        <p:nvSpPr>
          <p:cNvPr id="262" name="Google Shape;262;p8"/>
          <p:cNvSpPr/>
          <p:nvPr/>
        </p:nvSpPr>
        <p:spPr>
          <a:xfrm>
            <a:off x="3614632" y="1409942"/>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Mangler i dokumentasjon</a:t>
            </a:r>
            <a:endParaRPr/>
          </a:p>
        </p:txBody>
      </p:sp>
      <p:sp>
        <p:nvSpPr>
          <p:cNvPr id="263" name="Google Shape;263;p8"/>
          <p:cNvSpPr/>
          <p:nvPr/>
        </p:nvSpPr>
        <p:spPr>
          <a:xfrm>
            <a:off x="490582" y="1404385"/>
            <a:ext cx="1298246" cy="396525"/>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Uklarhet i </a:t>
            </a:r>
            <a:endParaRPr/>
          </a:p>
          <a:p>
            <a:pPr marL="0" marR="0" lvl="0" indent="0" algn="ctr" rtl="0">
              <a:spcBef>
                <a:spcPts val="0"/>
              </a:spcBef>
              <a:spcAft>
                <a:spcPts val="0"/>
              </a:spcAft>
              <a:buNone/>
            </a:pPr>
            <a:r>
              <a:rPr lang="no-NO" sz="1050">
                <a:solidFill>
                  <a:schemeClr val="lt1"/>
                </a:solidFill>
                <a:latin typeface="Arial"/>
                <a:ea typeface="Arial"/>
                <a:cs typeface="Arial"/>
                <a:sym typeface="Arial"/>
              </a:rPr>
              <a:t>roller / ansvar</a:t>
            </a:r>
            <a:endParaRPr/>
          </a:p>
        </p:txBody>
      </p:sp>
      <p:sp>
        <p:nvSpPr>
          <p:cNvPr id="264" name="Google Shape;264;p8"/>
          <p:cNvSpPr/>
          <p:nvPr/>
        </p:nvSpPr>
        <p:spPr>
          <a:xfrm>
            <a:off x="2048983" y="1409942"/>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Kompleks oppgave</a:t>
            </a:r>
            <a:endParaRPr/>
          </a:p>
        </p:txBody>
      </p:sp>
      <p:sp>
        <p:nvSpPr>
          <p:cNvPr id="265" name="Google Shape;265;p8"/>
          <p:cNvSpPr/>
          <p:nvPr/>
        </p:nvSpPr>
        <p:spPr>
          <a:xfrm>
            <a:off x="490582" y="2028277"/>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Lav bemanning</a:t>
            </a:r>
            <a:endParaRPr/>
          </a:p>
        </p:txBody>
      </p:sp>
      <p:sp>
        <p:nvSpPr>
          <p:cNvPr id="266" name="Google Shape;266;p8"/>
          <p:cNvSpPr/>
          <p:nvPr/>
        </p:nvSpPr>
        <p:spPr>
          <a:xfrm>
            <a:off x="3614632" y="2028406"/>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Uegnet verktøy eller utstyr</a:t>
            </a:r>
            <a:endParaRPr/>
          </a:p>
        </p:txBody>
      </p:sp>
      <p:sp>
        <p:nvSpPr>
          <p:cNvPr id="267" name="Google Shape;267;p8"/>
          <p:cNvSpPr/>
          <p:nvPr/>
        </p:nvSpPr>
        <p:spPr>
          <a:xfrm>
            <a:off x="2048983" y="2027020"/>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Manglende opplæring</a:t>
            </a:r>
            <a:endParaRPr/>
          </a:p>
        </p:txBody>
      </p:sp>
      <p:sp>
        <p:nvSpPr>
          <p:cNvPr id="268" name="Google Shape;268;p8"/>
          <p:cNvSpPr/>
          <p:nvPr/>
        </p:nvSpPr>
        <p:spPr>
          <a:xfrm>
            <a:off x="499245" y="2603818"/>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Mangelfull planlegging</a:t>
            </a:r>
            <a:endParaRPr/>
          </a:p>
        </p:txBody>
      </p:sp>
      <p:sp>
        <p:nvSpPr>
          <p:cNvPr id="269" name="Google Shape;269;p8"/>
          <p:cNvSpPr/>
          <p:nvPr/>
        </p:nvSpPr>
        <p:spPr>
          <a:xfrm>
            <a:off x="3623295" y="2603947"/>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Dårlig tilkomst</a:t>
            </a:r>
            <a:endParaRPr/>
          </a:p>
        </p:txBody>
      </p:sp>
      <p:sp>
        <p:nvSpPr>
          <p:cNvPr id="270" name="Google Shape;270;p8"/>
          <p:cNvSpPr/>
          <p:nvPr/>
        </p:nvSpPr>
        <p:spPr>
          <a:xfrm>
            <a:off x="2057645" y="2602561"/>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Problemer med kommunikasjon</a:t>
            </a:r>
            <a:endParaRPr/>
          </a:p>
        </p:txBody>
      </p:sp>
      <p:sp>
        <p:nvSpPr>
          <p:cNvPr id="271" name="Google Shape;271;p8"/>
          <p:cNvSpPr/>
          <p:nvPr/>
        </p:nvSpPr>
        <p:spPr>
          <a:xfrm>
            <a:off x="490582" y="3181495"/>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Dårlig tid</a:t>
            </a:r>
            <a:endParaRPr/>
          </a:p>
        </p:txBody>
      </p:sp>
      <p:sp>
        <p:nvSpPr>
          <p:cNvPr id="272" name="Google Shape;272;p8"/>
          <p:cNvSpPr/>
          <p:nvPr/>
        </p:nvSpPr>
        <p:spPr>
          <a:xfrm>
            <a:off x="3614632" y="3181624"/>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 Feil på </a:t>
            </a:r>
            <a:endParaRPr/>
          </a:p>
          <a:p>
            <a:pPr marL="0" marR="0" lvl="0" indent="0" algn="ctr" rtl="0">
              <a:spcBef>
                <a:spcPts val="0"/>
              </a:spcBef>
              <a:spcAft>
                <a:spcPts val="0"/>
              </a:spcAft>
              <a:buNone/>
            </a:pPr>
            <a:r>
              <a:rPr lang="no-NO" sz="1050">
                <a:solidFill>
                  <a:schemeClr val="lt1"/>
                </a:solidFill>
                <a:latin typeface="Arial"/>
                <a:ea typeface="Arial"/>
                <a:cs typeface="Arial"/>
                <a:sym typeface="Arial"/>
              </a:rPr>
              <a:t>utstyr / system</a:t>
            </a:r>
            <a:endParaRPr/>
          </a:p>
        </p:txBody>
      </p:sp>
      <p:sp>
        <p:nvSpPr>
          <p:cNvPr id="273" name="Google Shape;273;p8"/>
          <p:cNvSpPr/>
          <p:nvPr/>
        </p:nvSpPr>
        <p:spPr>
          <a:xfrm>
            <a:off x="2048983" y="3180238"/>
            <a:ext cx="1298246" cy="395831"/>
          </a:xfrm>
          <a:prstGeom prst="roundRect">
            <a:avLst>
              <a:gd name="adj" fmla="val 6774"/>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1050">
                <a:solidFill>
                  <a:schemeClr val="lt1"/>
                </a:solidFill>
                <a:latin typeface="Arial"/>
                <a:ea typeface="Arial"/>
                <a:cs typeface="Arial"/>
                <a:sym typeface="Arial"/>
              </a:rPr>
              <a:t> Mangel på hvile</a:t>
            </a:r>
            <a:endParaRPr/>
          </a:p>
        </p:txBody>
      </p:sp>
      <p:sp>
        <p:nvSpPr>
          <p:cNvPr id="274" name="Google Shape;274;p8"/>
          <p:cNvSpPr txBox="1"/>
          <p:nvPr/>
        </p:nvSpPr>
        <p:spPr>
          <a:xfrm>
            <a:off x="400281" y="608455"/>
            <a:ext cx="401668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2000" b="1" dirty="0">
                <a:solidFill>
                  <a:schemeClr val="dk2"/>
                </a:solidFill>
                <a:latin typeface="Arial"/>
                <a:ea typeface="Arial"/>
                <a:cs typeface="Arial"/>
                <a:sym typeface="Arial"/>
              </a:rPr>
              <a:t>Vi må fokusere mer på systemene rundt menneskene </a:t>
            </a:r>
            <a:endParaRPr dirty="0"/>
          </a:p>
        </p:txBody>
      </p:sp>
      <p:sp>
        <p:nvSpPr>
          <p:cNvPr id="275" name="Google Shape;275;p8"/>
          <p:cNvSpPr txBox="1"/>
          <p:nvPr/>
        </p:nvSpPr>
        <p:spPr>
          <a:xfrm>
            <a:off x="400281" y="3898385"/>
            <a:ext cx="4669742" cy="83933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no-NO" sz="1125" i="1">
                <a:solidFill>
                  <a:schemeClr val="dk1"/>
                </a:solidFill>
                <a:latin typeface="Arial"/>
                <a:ea typeface="Arial"/>
                <a:cs typeface="Arial"/>
                <a:sym typeface="Arial"/>
              </a:rPr>
              <a:t>Våre valg og handlinger påvirkes av forholdene rundt oss. Vi må forstå hvordan mennesker, teknologi, arbeidsprosesser og organisasjon fungerer sammen. Hvordan kan vi forbedre dette samspillet?</a:t>
            </a:r>
            <a:endParaRPr/>
          </a:p>
        </p:txBody>
      </p:sp>
      <p:cxnSp>
        <p:nvCxnSpPr>
          <p:cNvPr id="276" name="Google Shape;276;p8"/>
          <p:cNvCxnSpPr/>
          <p:nvPr/>
        </p:nvCxnSpPr>
        <p:spPr>
          <a:xfrm>
            <a:off x="499246" y="3815663"/>
            <a:ext cx="320264" cy="0"/>
          </a:xfrm>
          <a:prstGeom prst="straightConnector1">
            <a:avLst/>
          </a:prstGeom>
          <a:noFill/>
          <a:ln w="15875" cap="flat" cmpd="sng">
            <a:solidFill>
              <a:schemeClr val="accent6"/>
            </a:solidFill>
            <a:prstDash val="solid"/>
            <a:miter lim="800000"/>
            <a:headEnd type="none" w="sm" len="sm"/>
            <a:tailEnd type="none" w="sm" len="sm"/>
          </a:ln>
        </p:spPr>
      </p:cxnSp>
      <p:pic>
        <p:nvPicPr>
          <p:cNvPr id="277" name="Google Shape;277;p8" descr="No photo description available."/>
          <p:cNvPicPr preferRelativeResize="0"/>
          <p:nvPr/>
        </p:nvPicPr>
        <p:blipFill rotWithShape="1">
          <a:blip r:embed="rId3">
            <a:alphaModFix/>
          </a:blip>
          <a:srcRect/>
          <a:stretch/>
        </p:blipFill>
        <p:spPr>
          <a:xfrm>
            <a:off x="5202962" y="797859"/>
            <a:ext cx="3790352" cy="4196741"/>
          </a:xfrm>
          <a:prstGeom prst="rect">
            <a:avLst/>
          </a:prstGeom>
          <a:noFill/>
          <a:ln>
            <a:noFill/>
          </a:ln>
        </p:spPr>
      </p:pic>
      <p:sp>
        <p:nvSpPr>
          <p:cNvPr id="278" name="Google Shape;278;p8"/>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9"/>
          <p:cNvSpPr txBox="1">
            <a:spLocks noGrp="1"/>
          </p:cNvSpPr>
          <p:nvPr>
            <p:ph type="title" idx="4294967295"/>
          </p:nvPr>
        </p:nvSpPr>
        <p:spPr>
          <a:xfrm>
            <a:off x="630766" y="616967"/>
            <a:ext cx="4770438" cy="554037"/>
          </a:xfrm>
          <a:prstGeom prst="rect">
            <a:avLst/>
          </a:prstGeom>
          <a:noFill/>
          <a:ln>
            <a:noFill/>
          </a:ln>
        </p:spPr>
        <p:txBody>
          <a:bodyPr spcFirstLastPara="1" wrap="square" lIns="0" tIns="0" rIns="0" bIns="0" anchor="ctr" anchorCtr="0">
            <a:spAutoFit/>
          </a:bodyPr>
          <a:lstStyle/>
          <a:p>
            <a:pPr marL="0" lvl="0" indent="0" algn="l" rtl="0">
              <a:lnSpc>
                <a:spcPct val="90000"/>
              </a:lnSpc>
              <a:spcBef>
                <a:spcPts val="0"/>
              </a:spcBef>
              <a:spcAft>
                <a:spcPts val="0"/>
              </a:spcAft>
              <a:buClr>
                <a:schemeClr val="dk2"/>
              </a:buClr>
              <a:buSzPts val="2000"/>
              <a:buFont typeface="Arial"/>
              <a:buNone/>
            </a:pPr>
            <a:r>
              <a:rPr lang="no-NO" sz="2000"/>
              <a:t>Fokus på enkeltpersoner og skyld hindrer læring og forbedring</a:t>
            </a:r>
            <a:endParaRPr sz="3200"/>
          </a:p>
        </p:txBody>
      </p:sp>
      <p:grpSp>
        <p:nvGrpSpPr>
          <p:cNvPr id="285" name="Google Shape;285;p9"/>
          <p:cNvGrpSpPr/>
          <p:nvPr/>
        </p:nvGrpSpPr>
        <p:grpSpPr>
          <a:xfrm>
            <a:off x="355647" y="1446502"/>
            <a:ext cx="3890803" cy="2865134"/>
            <a:chOff x="474195" y="1928669"/>
            <a:chExt cx="5187737" cy="3820179"/>
          </a:xfrm>
        </p:grpSpPr>
        <p:sp>
          <p:nvSpPr>
            <p:cNvPr id="286" name="Google Shape;286;p9"/>
            <p:cNvSpPr/>
            <p:nvPr/>
          </p:nvSpPr>
          <p:spPr>
            <a:xfrm rot="-5400000">
              <a:off x="765949" y="5298092"/>
              <a:ext cx="228783" cy="426232"/>
            </a:xfrm>
            <a:prstGeom prst="rect">
              <a:avLst/>
            </a:prstGeom>
            <a:solidFill>
              <a:schemeClr val="lt1"/>
            </a:solidFill>
            <a:ln w="9525" cap="flat" cmpd="sng">
              <a:solidFill>
                <a:schemeClr val="accent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287" name="Google Shape;287;p9"/>
            <p:cNvSpPr/>
            <p:nvPr/>
          </p:nvSpPr>
          <p:spPr>
            <a:xfrm>
              <a:off x="474195" y="2735460"/>
              <a:ext cx="235132" cy="2890140"/>
            </a:xfrm>
            <a:prstGeom prst="rect">
              <a:avLst/>
            </a:prstGeom>
            <a:solidFill>
              <a:schemeClr val="lt1"/>
            </a:solidFill>
            <a:ln w="9525" cap="flat" cmpd="sng">
              <a:solidFill>
                <a:schemeClr val="accent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288" name="Google Shape;288;p9"/>
            <p:cNvSpPr/>
            <p:nvPr/>
          </p:nvSpPr>
          <p:spPr>
            <a:xfrm>
              <a:off x="1404265" y="2596977"/>
              <a:ext cx="484632" cy="2610733"/>
            </a:xfrm>
            <a:prstGeom prst="downArrow">
              <a:avLst>
                <a:gd name="adj1" fmla="val 50000"/>
                <a:gd name="adj2" fmla="val 40274"/>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289" name="Google Shape;289;p9"/>
            <p:cNvSpPr/>
            <p:nvPr/>
          </p:nvSpPr>
          <p:spPr>
            <a:xfrm>
              <a:off x="1087239" y="2278398"/>
              <a:ext cx="4574693" cy="668184"/>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825">
                  <a:solidFill>
                    <a:schemeClr val="lt1"/>
                  </a:solidFill>
                  <a:latin typeface="Arial"/>
                  <a:ea typeface="Arial"/>
                  <a:cs typeface="Arial"/>
                  <a:sym typeface="Arial"/>
                </a:rPr>
                <a:t>De som gjør jobben er et problem som må kontrolleres slik at </a:t>
              </a:r>
              <a:endParaRPr/>
            </a:p>
            <a:p>
              <a:pPr marL="0" marR="0" lvl="0" indent="0" algn="ctr" rtl="0">
                <a:spcBef>
                  <a:spcPts val="0"/>
                </a:spcBef>
                <a:spcAft>
                  <a:spcPts val="0"/>
                </a:spcAft>
                <a:buNone/>
              </a:pPr>
              <a:r>
                <a:rPr lang="no-NO" sz="825">
                  <a:solidFill>
                    <a:schemeClr val="lt1"/>
                  </a:solidFill>
                  <a:latin typeface="Arial"/>
                  <a:ea typeface="Arial"/>
                  <a:cs typeface="Arial"/>
                  <a:sym typeface="Arial"/>
                </a:rPr>
                <a:t>jobben blir gjort på en presis og sikker måte</a:t>
              </a:r>
              <a:endParaRPr/>
            </a:p>
          </p:txBody>
        </p:sp>
        <p:sp>
          <p:nvSpPr>
            <p:cNvPr id="290" name="Google Shape;290;p9"/>
            <p:cNvSpPr/>
            <p:nvPr/>
          </p:nvSpPr>
          <p:spPr>
            <a:xfrm>
              <a:off x="1087240" y="3264579"/>
              <a:ext cx="4574691" cy="786703"/>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825">
                  <a:solidFill>
                    <a:schemeClr val="lt1"/>
                  </a:solidFill>
                  <a:latin typeface="Arial"/>
                  <a:ea typeface="Arial"/>
                  <a:cs typeface="Arial"/>
                  <a:sym typeface="Arial"/>
                </a:rPr>
                <a:t>Fokus på enkeltpersoners valg og handlinger</a:t>
              </a:r>
              <a:endParaRPr/>
            </a:p>
            <a:p>
              <a:pPr marL="0" marR="0" lvl="0" indent="0" algn="ctr" rtl="0">
                <a:spcBef>
                  <a:spcPts val="0"/>
                </a:spcBef>
                <a:spcAft>
                  <a:spcPts val="0"/>
                </a:spcAft>
                <a:buNone/>
              </a:pPr>
              <a:r>
                <a:rPr lang="no-NO" sz="825">
                  <a:solidFill>
                    <a:schemeClr val="lt1"/>
                  </a:solidFill>
                  <a:latin typeface="Arial"/>
                  <a:ea typeface="Arial"/>
                  <a:cs typeface="Arial"/>
                  <a:sym typeface="Arial"/>
                </a:rPr>
                <a:t>-</a:t>
              </a:r>
              <a:endParaRPr/>
            </a:p>
            <a:p>
              <a:pPr marL="0" marR="0" lvl="0" indent="0" algn="ctr" rtl="0">
                <a:spcBef>
                  <a:spcPts val="0"/>
                </a:spcBef>
                <a:spcAft>
                  <a:spcPts val="0"/>
                </a:spcAft>
                <a:buNone/>
              </a:pPr>
              <a:r>
                <a:rPr lang="no-NO" sz="825">
                  <a:solidFill>
                    <a:schemeClr val="lt1"/>
                  </a:solidFill>
                  <a:latin typeface="Arial"/>
                  <a:ea typeface="Arial"/>
                  <a:cs typeface="Arial"/>
                  <a:sym typeface="Arial"/>
                </a:rPr>
                <a:t>Ved feil eller hendelser: Fokus på skyld og ansvar</a:t>
              </a:r>
              <a:endParaRPr/>
            </a:p>
          </p:txBody>
        </p:sp>
        <p:sp>
          <p:nvSpPr>
            <p:cNvPr id="291" name="Google Shape;291;p9"/>
            <p:cNvSpPr/>
            <p:nvPr/>
          </p:nvSpPr>
          <p:spPr>
            <a:xfrm>
              <a:off x="1086809" y="4369279"/>
              <a:ext cx="4574691" cy="530786"/>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825">
                  <a:solidFill>
                    <a:schemeClr val="lt1"/>
                  </a:solidFill>
                  <a:latin typeface="Arial"/>
                  <a:ea typeface="Arial"/>
                  <a:cs typeface="Arial"/>
                  <a:sym typeface="Arial"/>
                </a:rPr>
                <a:t>Svekket tillit og frykt for konsekvenser gir mindre</a:t>
              </a:r>
              <a:endParaRPr/>
            </a:p>
            <a:p>
              <a:pPr marL="0" marR="0" lvl="0" indent="0" algn="ctr" rtl="0">
                <a:spcBef>
                  <a:spcPts val="0"/>
                </a:spcBef>
                <a:spcAft>
                  <a:spcPts val="0"/>
                </a:spcAft>
                <a:buNone/>
              </a:pPr>
              <a:r>
                <a:rPr lang="no-NO" sz="825">
                  <a:solidFill>
                    <a:schemeClr val="lt1"/>
                  </a:solidFill>
                  <a:latin typeface="Arial"/>
                  <a:ea typeface="Arial"/>
                  <a:cs typeface="Arial"/>
                  <a:sym typeface="Arial"/>
                </a:rPr>
                <a:t>deling av informasjon og bekymringer</a:t>
              </a:r>
              <a:endParaRPr/>
            </a:p>
          </p:txBody>
        </p:sp>
        <p:sp>
          <p:nvSpPr>
            <p:cNvPr id="292" name="Google Shape;292;p9"/>
            <p:cNvSpPr/>
            <p:nvPr/>
          </p:nvSpPr>
          <p:spPr>
            <a:xfrm>
              <a:off x="1086809" y="5218062"/>
              <a:ext cx="4574691" cy="530786"/>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825">
                  <a:solidFill>
                    <a:schemeClr val="lt1"/>
                  </a:solidFill>
                  <a:latin typeface="Arial"/>
                  <a:ea typeface="Arial"/>
                  <a:cs typeface="Arial"/>
                  <a:sym typeface="Arial"/>
                </a:rPr>
                <a:t>Vi blir mindre kjent med forhold som krever forbedring, feilfeller oppdages ikke, og det fortsetter å skje feil og hendelser</a:t>
              </a:r>
              <a:endParaRPr/>
            </a:p>
          </p:txBody>
        </p:sp>
        <p:sp>
          <p:nvSpPr>
            <p:cNvPr id="293" name="Google Shape;293;p9"/>
            <p:cNvSpPr txBox="1"/>
            <p:nvPr/>
          </p:nvSpPr>
          <p:spPr>
            <a:xfrm>
              <a:off x="1087238" y="1928669"/>
              <a:ext cx="31136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a:solidFill>
                    <a:schemeClr val="dk1"/>
                  </a:solidFill>
                  <a:latin typeface="Arial"/>
                  <a:ea typeface="Arial"/>
                  <a:cs typeface="Arial"/>
                  <a:sym typeface="Arial"/>
                </a:rPr>
                <a:t>FRA REAKTIV SKYLDKULTUR</a:t>
              </a:r>
              <a:endParaRPr/>
            </a:p>
          </p:txBody>
        </p:sp>
        <p:sp>
          <p:nvSpPr>
            <p:cNvPr id="294" name="Google Shape;294;p9"/>
            <p:cNvSpPr/>
            <p:nvPr/>
          </p:nvSpPr>
          <p:spPr>
            <a:xfrm rot="-5400000">
              <a:off x="538188" y="2309466"/>
              <a:ext cx="484632" cy="612613"/>
            </a:xfrm>
            <a:prstGeom prst="downArrow">
              <a:avLst>
                <a:gd name="adj1" fmla="val 50000"/>
                <a:gd name="adj2" fmla="val 40274"/>
              </a:avLst>
            </a:prstGeom>
            <a:noFill/>
            <a:ln w="9525" cap="flat" cmpd="sng">
              <a:solidFill>
                <a:schemeClr val="accent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295" name="Google Shape;295;p9"/>
            <p:cNvSpPr/>
            <p:nvPr/>
          </p:nvSpPr>
          <p:spPr>
            <a:xfrm>
              <a:off x="480119" y="2718676"/>
              <a:ext cx="209329" cy="730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296" name="Google Shape;296;p9"/>
            <p:cNvSpPr/>
            <p:nvPr/>
          </p:nvSpPr>
          <p:spPr>
            <a:xfrm>
              <a:off x="669639" y="5426746"/>
              <a:ext cx="79375" cy="17800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grpSp>
      <p:grpSp>
        <p:nvGrpSpPr>
          <p:cNvPr id="297" name="Google Shape;297;p9"/>
          <p:cNvGrpSpPr/>
          <p:nvPr/>
        </p:nvGrpSpPr>
        <p:grpSpPr>
          <a:xfrm>
            <a:off x="4708834" y="1454265"/>
            <a:ext cx="3882706" cy="2857371"/>
            <a:chOff x="6278445" y="1939020"/>
            <a:chExt cx="5176941" cy="3809828"/>
          </a:xfrm>
        </p:grpSpPr>
        <p:sp>
          <p:nvSpPr>
            <p:cNvPr id="298" name="Google Shape;298;p9"/>
            <p:cNvSpPr/>
            <p:nvPr/>
          </p:nvSpPr>
          <p:spPr>
            <a:xfrm rot="-5400000">
              <a:off x="6570199" y="5298092"/>
              <a:ext cx="228783" cy="426232"/>
            </a:xfrm>
            <a:prstGeom prst="rect">
              <a:avLst/>
            </a:prstGeom>
            <a:solidFill>
              <a:schemeClr val="lt1"/>
            </a:solidFill>
            <a:ln w="9525" cap="flat" cmpd="sng">
              <a:solidFill>
                <a:schemeClr val="accent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299" name="Google Shape;299;p9"/>
            <p:cNvSpPr/>
            <p:nvPr/>
          </p:nvSpPr>
          <p:spPr>
            <a:xfrm>
              <a:off x="7202556" y="2607328"/>
              <a:ext cx="484632" cy="2610733"/>
            </a:xfrm>
            <a:prstGeom prst="downArrow">
              <a:avLst>
                <a:gd name="adj1" fmla="val 50000"/>
                <a:gd name="adj2" fmla="val 38329"/>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00" name="Google Shape;300;p9"/>
            <p:cNvSpPr/>
            <p:nvPr/>
          </p:nvSpPr>
          <p:spPr>
            <a:xfrm>
              <a:off x="6880694" y="2288749"/>
              <a:ext cx="4574692" cy="66818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825">
                  <a:solidFill>
                    <a:schemeClr val="lt1"/>
                  </a:solidFill>
                  <a:latin typeface="Arial"/>
                  <a:ea typeface="Arial"/>
                  <a:cs typeface="Arial"/>
                  <a:sym typeface="Arial"/>
                </a:rPr>
                <a:t>De som gjør jobben er en ressurs som bør benyttes slik at vi </a:t>
              </a:r>
              <a:endParaRPr/>
            </a:p>
            <a:p>
              <a:pPr marL="0" marR="0" lvl="0" indent="0" algn="ctr" rtl="0">
                <a:spcBef>
                  <a:spcPts val="0"/>
                </a:spcBef>
                <a:spcAft>
                  <a:spcPts val="0"/>
                </a:spcAft>
                <a:buNone/>
              </a:pPr>
              <a:r>
                <a:rPr lang="no-NO" sz="825">
                  <a:solidFill>
                    <a:schemeClr val="lt1"/>
                  </a:solidFill>
                  <a:latin typeface="Arial"/>
                  <a:ea typeface="Arial"/>
                  <a:cs typeface="Arial"/>
                  <a:sym typeface="Arial"/>
                </a:rPr>
                <a:t>finner en presis og sikker måte å gjøre jobben på </a:t>
              </a:r>
              <a:endParaRPr/>
            </a:p>
          </p:txBody>
        </p:sp>
        <p:sp>
          <p:nvSpPr>
            <p:cNvPr id="301" name="Google Shape;301;p9"/>
            <p:cNvSpPr/>
            <p:nvPr/>
          </p:nvSpPr>
          <p:spPr>
            <a:xfrm>
              <a:off x="6880266" y="3274930"/>
              <a:ext cx="4574690" cy="786703"/>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825">
                  <a:solidFill>
                    <a:schemeClr val="lt1"/>
                  </a:solidFill>
                  <a:latin typeface="Arial"/>
                  <a:ea typeface="Arial"/>
                  <a:cs typeface="Arial"/>
                  <a:sym typeface="Arial"/>
                </a:rPr>
                <a:t>Fokus på hva som påvirker våre valg og handlinger</a:t>
              </a:r>
              <a:endParaRPr/>
            </a:p>
            <a:p>
              <a:pPr marL="0" marR="0" lvl="0" indent="0" algn="ctr" rtl="0">
                <a:spcBef>
                  <a:spcPts val="0"/>
                </a:spcBef>
                <a:spcAft>
                  <a:spcPts val="0"/>
                </a:spcAft>
                <a:buNone/>
              </a:pPr>
              <a:r>
                <a:rPr lang="no-NO" sz="825">
                  <a:solidFill>
                    <a:schemeClr val="lt1"/>
                  </a:solidFill>
                  <a:latin typeface="Arial"/>
                  <a:ea typeface="Arial"/>
                  <a:cs typeface="Arial"/>
                  <a:sym typeface="Arial"/>
                </a:rPr>
                <a:t>-</a:t>
              </a:r>
              <a:endParaRPr/>
            </a:p>
            <a:p>
              <a:pPr marL="0" marR="0" lvl="0" indent="0" algn="ctr" rtl="0">
                <a:spcBef>
                  <a:spcPts val="0"/>
                </a:spcBef>
                <a:spcAft>
                  <a:spcPts val="0"/>
                </a:spcAft>
                <a:buNone/>
              </a:pPr>
              <a:r>
                <a:rPr lang="no-NO" sz="825">
                  <a:solidFill>
                    <a:schemeClr val="lt1"/>
                  </a:solidFill>
                  <a:latin typeface="Arial"/>
                  <a:ea typeface="Arial"/>
                  <a:cs typeface="Arial"/>
                  <a:sym typeface="Arial"/>
                </a:rPr>
                <a:t>Ved feil eller hendelser: Fokus på hvilke forhold som spilte inn (hvordan)</a:t>
              </a:r>
              <a:endParaRPr/>
            </a:p>
          </p:txBody>
        </p:sp>
        <p:sp>
          <p:nvSpPr>
            <p:cNvPr id="302" name="Google Shape;302;p9"/>
            <p:cNvSpPr/>
            <p:nvPr/>
          </p:nvSpPr>
          <p:spPr>
            <a:xfrm>
              <a:off x="6880266" y="4379630"/>
              <a:ext cx="4574690" cy="530786"/>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825">
                  <a:solidFill>
                    <a:schemeClr val="lt1"/>
                  </a:solidFill>
                  <a:latin typeface="Arial"/>
                  <a:ea typeface="Arial"/>
                  <a:cs typeface="Arial"/>
                  <a:sym typeface="Arial"/>
                </a:rPr>
                <a:t>Økt tillit og motivasjon styrker kulturen for å si fra og </a:t>
              </a:r>
              <a:endParaRPr/>
            </a:p>
            <a:p>
              <a:pPr marL="0" marR="0" lvl="0" indent="0" algn="ctr" rtl="0">
                <a:spcBef>
                  <a:spcPts val="0"/>
                </a:spcBef>
                <a:spcAft>
                  <a:spcPts val="0"/>
                </a:spcAft>
                <a:buNone/>
              </a:pPr>
              <a:r>
                <a:rPr lang="no-NO" sz="825">
                  <a:solidFill>
                    <a:schemeClr val="lt1"/>
                  </a:solidFill>
                  <a:latin typeface="Arial"/>
                  <a:ea typeface="Arial"/>
                  <a:cs typeface="Arial"/>
                  <a:sym typeface="Arial"/>
                </a:rPr>
                <a:t>dele informasjon og bekymringer  </a:t>
              </a:r>
              <a:endParaRPr/>
            </a:p>
          </p:txBody>
        </p:sp>
        <p:sp>
          <p:nvSpPr>
            <p:cNvPr id="303" name="Google Shape;303;p9"/>
            <p:cNvSpPr/>
            <p:nvPr/>
          </p:nvSpPr>
          <p:spPr>
            <a:xfrm>
              <a:off x="6880266" y="5218062"/>
              <a:ext cx="4574690" cy="530786"/>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o-NO" sz="825">
                  <a:solidFill>
                    <a:schemeClr val="lt1"/>
                  </a:solidFill>
                  <a:latin typeface="Arial"/>
                  <a:ea typeface="Arial"/>
                  <a:cs typeface="Arial"/>
                  <a:sym typeface="Arial"/>
                </a:rPr>
                <a:t>Vi blir bedre kjent med forhold som krever forbedring, feilfeller oppdages og håndteres, og det skjer derfor færre feil og hendelser</a:t>
              </a:r>
              <a:endParaRPr/>
            </a:p>
          </p:txBody>
        </p:sp>
        <p:sp>
          <p:nvSpPr>
            <p:cNvPr id="304" name="Google Shape;304;p9"/>
            <p:cNvSpPr txBox="1"/>
            <p:nvPr/>
          </p:nvSpPr>
          <p:spPr>
            <a:xfrm>
              <a:off x="6880266" y="1939020"/>
              <a:ext cx="34614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no-NO" sz="1200">
                  <a:solidFill>
                    <a:schemeClr val="dk1"/>
                  </a:solidFill>
                  <a:latin typeface="Arial"/>
                  <a:ea typeface="Arial"/>
                  <a:cs typeface="Arial"/>
                  <a:sym typeface="Arial"/>
                </a:rPr>
                <a:t>TIL PROAKTIV LÆRINGSKULTUR</a:t>
              </a:r>
              <a:endParaRPr/>
            </a:p>
          </p:txBody>
        </p:sp>
        <p:sp>
          <p:nvSpPr>
            <p:cNvPr id="305" name="Google Shape;305;p9"/>
            <p:cNvSpPr/>
            <p:nvPr/>
          </p:nvSpPr>
          <p:spPr>
            <a:xfrm>
              <a:off x="6278445" y="2735460"/>
              <a:ext cx="235132" cy="2890140"/>
            </a:xfrm>
            <a:prstGeom prst="rect">
              <a:avLst/>
            </a:prstGeom>
            <a:solidFill>
              <a:schemeClr val="lt1"/>
            </a:solidFill>
            <a:ln w="9525" cap="flat" cmpd="sng">
              <a:solidFill>
                <a:schemeClr val="accent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06" name="Google Shape;306;p9"/>
            <p:cNvSpPr/>
            <p:nvPr/>
          </p:nvSpPr>
          <p:spPr>
            <a:xfrm rot="-5400000">
              <a:off x="6342438" y="2309466"/>
              <a:ext cx="484632" cy="612613"/>
            </a:xfrm>
            <a:prstGeom prst="downArrow">
              <a:avLst>
                <a:gd name="adj1" fmla="val 50000"/>
                <a:gd name="adj2" fmla="val 40274"/>
              </a:avLst>
            </a:prstGeom>
            <a:noFill/>
            <a:ln w="9525" cap="flat" cmpd="sng">
              <a:solidFill>
                <a:schemeClr val="accent2"/>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07" name="Google Shape;307;p9"/>
            <p:cNvSpPr/>
            <p:nvPr/>
          </p:nvSpPr>
          <p:spPr>
            <a:xfrm>
              <a:off x="6284369" y="2718676"/>
              <a:ext cx="209329" cy="730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sp>
          <p:nvSpPr>
            <p:cNvPr id="308" name="Google Shape;308;p9"/>
            <p:cNvSpPr/>
            <p:nvPr/>
          </p:nvSpPr>
          <p:spPr>
            <a:xfrm>
              <a:off x="6473889" y="5426746"/>
              <a:ext cx="79375" cy="17800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a:solidFill>
                  <a:schemeClr val="lt1"/>
                </a:solidFill>
                <a:latin typeface="Arial"/>
                <a:ea typeface="Arial"/>
                <a:cs typeface="Arial"/>
                <a:sym typeface="Arial"/>
              </a:endParaRPr>
            </a:p>
          </p:txBody>
        </p:sp>
      </p:grpSp>
      <p:sp>
        <p:nvSpPr>
          <p:cNvPr id="309" name="Google Shape;309;p9"/>
          <p:cNvSpPr txBox="1">
            <a:spLocks noGrp="1"/>
          </p:cNvSpPr>
          <p:nvPr>
            <p:ph type="sldNum" idx="12"/>
          </p:nvPr>
        </p:nvSpPr>
        <p:spPr>
          <a:xfrm>
            <a:off x="6457951" y="4767264"/>
            <a:ext cx="2057400" cy="273844"/>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no-NO"/>
              <a:t>9</a:t>
            </a:fld>
            <a:endParaRPr/>
          </a:p>
        </p:txBody>
      </p:sp>
    </p:spTree>
  </p:cSld>
  <p:clrMapOvr>
    <a:masterClrMapping/>
  </p:clrMapOvr>
</p:sld>
</file>

<file path=ppt/theme/theme1.xml><?xml version="1.0" encoding="utf-8"?>
<a:theme xmlns:a="http://schemas.openxmlformats.org/drawingml/2006/main" name="Office-tema">
  <a:themeElements>
    <a:clrScheme name="Norsk industri ny">
      <a:dk1>
        <a:srgbClr val="000000"/>
      </a:dk1>
      <a:lt1>
        <a:srgbClr val="FFFFFF"/>
      </a:lt1>
      <a:dk2>
        <a:srgbClr val="00759A"/>
      </a:dk2>
      <a:lt2>
        <a:srgbClr val="9A9B9D"/>
      </a:lt2>
      <a:accent1>
        <a:srgbClr val="007599"/>
      </a:accent1>
      <a:accent2>
        <a:srgbClr val="83CDDA"/>
      </a:accent2>
      <a:accent3>
        <a:srgbClr val="008542"/>
      </a:accent3>
      <a:accent4>
        <a:srgbClr val="61C250"/>
      </a:accent4>
      <a:accent5>
        <a:srgbClr val="626365"/>
      </a:accent5>
      <a:accent6>
        <a:srgbClr val="E3B33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4509</Words>
  <Application>Microsoft Macintosh PowerPoint</Application>
  <PresentationFormat>Skjermfremvisning (16:9)</PresentationFormat>
  <Paragraphs>471</Paragraphs>
  <Slides>27</Slides>
  <Notes>27</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27</vt:i4>
      </vt:variant>
    </vt:vector>
  </HeadingPairs>
  <TitlesOfParts>
    <vt:vector size="32" baseType="lpstr">
      <vt:lpstr>Arial</vt:lpstr>
      <vt:lpstr>Calibri</vt:lpstr>
      <vt:lpstr>Courier New</vt:lpstr>
      <vt:lpstr>Noto Sans Symbols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Fokus på enkeltpersoner og skyld hindrer læring og forbedring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Lasse Kringen</dc:creator>
  <cp:lastModifiedBy>Anine Stiansen</cp:lastModifiedBy>
  <cp:revision>2</cp:revision>
  <dcterms:created xsi:type="dcterms:W3CDTF">2023-02-07T11:00:26Z</dcterms:created>
  <dcterms:modified xsi:type="dcterms:W3CDTF">2023-09-19T13:33:20Z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0x010100DA551E60BC54E54280C07AA436A30FCD</vt:lpwstr>
  </property>
</Properties>
</file>