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115"/>
  </p:notesMasterIdLst>
  <p:sldIdLst>
    <p:sldId id="258" r:id="rId8"/>
    <p:sldId id="575" r:id="rId9"/>
    <p:sldId id="608" r:id="rId10"/>
    <p:sldId id="427" r:id="rId11"/>
    <p:sldId id="459" r:id="rId12"/>
    <p:sldId id="381" r:id="rId13"/>
    <p:sldId id="483" r:id="rId14"/>
    <p:sldId id="538" r:id="rId15"/>
    <p:sldId id="491" r:id="rId16"/>
    <p:sldId id="460" r:id="rId17"/>
    <p:sldId id="532" r:id="rId18"/>
    <p:sldId id="461" r:id="rId19"/>
    <p:sldId id="462" r:id="rId20"/>
    <p:sldId id="463" r:id="rId21"/>
    <p:sldId id="464" r:id="rId22"/>
    <p:sldId id="472" r:id="rId23"/>
    <p:sldId id="465" r:id="rId24"/>
    <p:sldId id="366" r:id="rId25"/>
    <p:sldId id="363" r:id="rId26"/>
    <p:sldId id="386" r:id="rId27"/>
    <p:sldId id="370" r:id="rId28"/>
    <p:sldId id="367" r:id="rId29"/>
    <p:sldId id="368" r:id="rId30"/>
    <p:sldId id="382" r:id="rId31"/>
    <p:sldId id="383" r:id="rId32"/>
    <p:sldId id="384" r:id="rId33"/>
    <p:sldId id="385" r:id="rId34"/>
    <p:sldId id="474" r:id="rId35"/>
    <p:sldId id="473" r:id="rId36"/>
    <p:sldId id="376" r:id="rId37"/>
    <p:sldId id="377" r:id="rId38"/>
    <p:sldId id="547" r:id="rId39"/>
    <p:sldId id="576" r:id="rId40"/>
    <p:sldId id="424" r:id="rId41"/>
    <p:sldId id="571" r:id="rId42"/>
    <p:sldId id="570" r:id="rId43"/>
    <p:sldId id="580" r:id="rId44"/>
    <p:sldId id="577" r:id="rId45"/>
    <p:sldId id="572" r:id="rId46"/>
    <p:sldId id="578" r:id="rId47"/>
    <p:sldId id="579" r:id="rId48"/>
    <p:sldId id="568" r:id="rId49"/>
    <p:sldId id="389" r:id="rId50"/>
    <p:sldId id="581" r:id="rId51"/>
    <p:sldId id="262" r:id="rId52"/>
    <p:sldId id="380" r:id="rId53"/>
    <p:sldId id="587" r:id="rId54"/>
    <p:sldId id="582" r:id="rId55"/>
    <p:sldId id="500" r:id="rId56"/>
    <p:sldId id="552" r:id="rId57"/>
    <p:sldId id="505" r:id="rId58"/>
    <p:sldId id="556" r:id="rId59"/>
    <p:sldId id="604" r:id="rId60"/>
    <p:sldId id="557" r:id="rId61"/>
    <p:sldId id="583" r:id="rId62"/>
    <p:sldId id="584" r:id="rId63"/>
    <p:sldId id="585" r:id="rId64"/>
    <p:sldId id="607" r:id="rId65"/>
    <p:sldId id="586" r:id="rId66"/>
    <p:sldId id="589" r:id="rId67"/>
    <p:sldId id="590" r:id="rId68"/>
    <p:sldId id="591" r:id="rId69"/>
    <p:sldId id="602" r:id="rId70"/>
    <p:sldId id="592" r:id="rId71"/>
    <p:sldId id="600" r:id="rId72"/>
    <p:sldId id="594" r:id="rId73"/>
    <p:sldId id="603" r:id="rId74"/>
    <p:sldId id="512" r:id="rId75"/>
    <p:sldId id="513" r:id="rId76"/>
    <p:sldId id="605" r:id="rId77"/>
    <p:sldId id="545" r:id="rId78"/>
    <p:sldId id="595" r:id="rId79"/>
    <p:sldId id="596" r:id="rId80"/>
    <p:sldId id="601" r:id="rId81"/>
    <p:sldId id="597" r:id="rId82"/>
    <p:sldId id="599" r:id="rId83"/>
    <p:sldId id="562" r:id="rId84"/>
    <p:sldId id="484" r:id="rId85"/>
    <p:sldId id="297" r:id="rId86"/>
    <p:sldId id="261" r:id="rId87"/>
    <p:sldId id="433" r:id="rId88"/>
    <p:sldId id="478" r:id="rId89"/>
    <p:sldId id="485" r:id="rId90"/>
    <p:sldId id="480" r:id="rId91"/>
    <p:sldId id="486" r:id="rId92"/>
    <p:sldId id="425" r:id="rId93"/>
    <p:sldId id="450" r:id="rId94"/>
    <p:sldId id="451" r:id="rId95"/>
    <p:sldId id="452" r:id="rId96"/>
    <p:sldId id="543" r:id="rId97"/>
    <p:sldId id="524" r:id="rId98"/>
    <p:sldId id="528" r:id="rId99"/>
    <p:sldId id="515" r:id="rId100"/>
    <p:sldId id="514" r:id="rId101"/>
    <p:sldId id="323" r:id="rId102"/>
    <p:sldId id="456" r:id="rId103"/>
    <p:sldId id="529" r:id="rId104"/>
    <p:sldId id="320" r:id="rId105"/>
    <p:sldId id="533" r:id="rId106"/>
    <p:sldId id="544" r:id="rId107"/>
    <p:sldId id="413" r:id="rId108"/>
    <p:sldId id="537" r:id="rId109"/>
    <p:sldId id="510" r:id="rId110"/>
    <p:sldId id="506" r:id="rId111"/>
    <p:sldId id="507" r:id="rId112"/>
    <p:sldId id="508" r:id="rId113"/>
    <p:sldId id="455" r:id="rId1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5125" autoAdjust="0"/>
  </p:normalViewPr>
  <p:slideViewPr>
    <p:cSldViewPr snapToGrid="0">
      <p:cViewPr varScale="1">
        <p:scale>
          <a:sx n="108" d="100"/>
          <a:sy n="108" d="100"/>
        </p:scale>
        <p:origin x="732" y="114"/>
      </p:cViewPr>
      <p:guideLst/>
    </p:cSldViewPr>
  </p:slideViewPr>
  <p:outlineViewPr>
    <p:cViewPr>
      <p:scale>
        <a:sx n="33" d="100"/>
        <a:sy n="33" d="100"/>
      </p:scale>
      <p:origin x="0" y="-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viewProps" Target="viewProps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slide" Target="slides/slide95.xml"/><Relationship Id="rId110" Type="http://schemas.openxmlformats.org/officeDocument/2006/relationships/slide" Target="slides/slide103.xml"/><Relationship Id="rId11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707281-A7EA-4AD2-A72C-303BFF31A0B9}" type="doc">
      <dgm:prSet loTypeId="urn:microsoft.com/office/officeart/2008/layout/LinedList" loCatId="Inbox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0CD2B7B7-FC15-4F05-A374-0F89031E2928}">
      <dgm:prSet/>
      <dgm:spPr/>
      <dgm:t>
        <a:bodyPr/>
        <a:lstStyle/>
        <a:p>
          <a:r>
            <a:rPr lang="nb-NO" dirty="0"/>
            <a:t>…lederens plan eller angrepsmåte for hvordan kommunisere. </a:t>
          </a:r>
          <a:endParaRPr lang="en-US" dirty="0"/>
        </a:p>
      </dgm:t>
    </dgm:pt>
    <dgm:pt modelId="{0E48A730-0DF3-4167-B90D-2264211F1460}" type="parTrans" cxnId="{2E9DEF16-E3F8-45F7-84A4-2CDD2A75407F}">
      <dgm:prSet/>
      <dgm:spPr/>
      <dgm:t>
        <a:bodyPr/>
        <a:lstStyle/>
        <a:p>
          <a:endParaRPr lang="en-US"/>
        </a:p>
      </dgm:t>
    </dgm:pt>
    <dgm:pt modelId="{4C8050A5-D67A-41CF-9DFE-7FE49ED2D2CF}" type="sibTrans" cxnId="{2E9DEF16-E3F8-45F7-84A4-2CDD2A75407F}">
      <dgm:prSet/>
      <dgm:spPr/>
      <dgm:t>
        <a:bodyPr/>
        <a:lstStyle/>
        <a:p>
          <a:endParaRPr lang="en-US"/>
        </a:p>
      </dgm:t>
    </dgm:pt>
    <dgm:pt modelId="{A4163106-5A7A-4A41-88F8-2915E3FBA4DF}">
      <dgm:prSet/>
      <dgm:spPr/>
      <dgm:t>
        <a:bodyPr/>
        <a:lstStyle/>
        <a:p>
          <a:r>
            <a:rPr lang="nb-NO" dirty="0"/>
            <a:t>…mer om </a:t>
          </a:r>
          <a:r>
            <a:rPr lang="nb-NO" i="1" dirty="0"/>
            <a:t>hva som skal gjøres</a:t>
          </a:r>
          <a:r>
            <a:rPr lang="nb-NO" dirty="0"/>
            <a:t> enn om </a:t>
          </a:r>
          <a:r>
            <a:rPr lang="nb-NO" i="1" dirty="0"/>
            <a:t>hvordan noe skal gjøres</a:t>
          </a:r>
          <a:endParaRPr lang="en-US" dirty="0"/>
        </a:p>
      </dgm:t>
    </dgm:pt>
    <dgm:pt modelId="{3733F856-ACE2-48E4-8264-4DF86242C966}" type="parTrans" cxnId="{5278CA2C-F533-45C8-B3B6-BE9F1DBA8990}">
      <dgm:prSet/>
      <dgm:spPr/>
      <dgm:t>
        <a:bodyPr/>
        <a:lstStyle/>
        <a:p>
          <a:endParaRPr lang="en-US"/>
        </a:p>
      </dgm:t>
    </dgm:pt>
    <dgm:pt modelId="{6E8E0D82-5E21-4082-BE55-B49C63AECCBC}" type="sibTrans" cxnId="{5278CA2C-F533-45C8-B3B6-BE9F1DBA8990}">
      <dgm:prSet/>
      <dgm:spPr/>
      <dgm:t>
        <a:bodyPr/>
        <a:lstStyle/>
        <a:p>
          <a:endParaRPr lang="en-US"/>
        </a:p>
      </dgm:t>
    </dgm:pt>
    <dgm:pt modelId="{61D62A45-A1FE-4D17-8E3C-A5510A49F09B}" type="pres">
      <dgm:prSet presAssocID="{81707281-A7EA-4AD2-A72C-303BFF31A0B9}" presName="vert0" presStyleCnt="0">
        <dgm:presLayoutVars>
          <dgm:dir/>
          <dgm:animOne val="branch"/>
          <dgm:animLvl val="lvl"/>
        </dgm:presLayoutVars>
      </dgm:prSet>
      <dgm:spPr/>
    </dgm:pt>
    <dgm:pt modelId="{3E9F68C3-A73E-4484-A0E8-C06F7C862BFD}" type="pres">
      <dgm:prSet presAssocID="{0CD2B7B7-FC15-4F05-A374-0F89031E2928}" presName="thickLine" presStyleLbl="alignNode1" presStyleIdx="0" presStyleCnt="2"/>
      <dgm:spPr/>
    </dgm:pt>
    <dgm:pt modelId="{BAC3645E-3A0A-48BD-B826-A90F0BDC9BF2}" type="pres">
      <dgm:prSet presAssocID="{0CD2B7B7-FC15-4F05-A374-0F89031E2928}" presName="horz1" presStyleCnt="0"/>
      <dgm:spPr/>
    </dgm:pt>
    <dgm:pt modelId="{2242F551-C5F3-4552-A04B-0B2CB0A3FB21}" type="pres">
      <dgm:prSet presAssocID="{0CD2B7B7-FC15-4F05-A374-0F89031E2928}" presName="tx1" presStyleLbl="revTx" presStyleIdx="0" presStyleCnt="2"/>
      <dgm:spPr/>
    </dgm:pt>
    <dgm:pt modelId="{F2AB49FE-D462-4593-9D46-73BF584CEBFA}" type="pres">
      <dgm:prSet presAssocID="{0CD2B7B7-FC15-4F05-A374-0F89031E2928}" presName="vert1" presStyleCnt="0"/>
      <dgm:spPr/>
    </dgm:pt>
    <dgm:pt modelId="{58FCBFF2-7779-43DF-90F5-E352A64BA518}" type="pres">
      <dgm:prSet presAssocID="{A4163106-5A7A-4A41-88F8-2915E3FBA4DF}" presName="thickLine" presStyleLbl="alignNode1" presStyleIdx="1" presStyleCnt="2"/>
      <dgm:spPr/>
    </dgm:pt>
    <dgm:pt modelId="{CF35FD39-DF3E-45F0-930C-CFC1E09330D0}" type="pres">
      <dgm:prSet presAssocID="{A4163106-5A7A-4A41-88F8-2915E3FBA4DF}" presName="horz1" presStyleCnt="0"/>
      <dgm:spPr/>
    </dgm:pt>
    <dgm:pt modelId="{C7C374E2-7C4C-4F94-B932-91D9F732B78E}" type="pres">
      <dgm:prSet presAssocID="{A4163106-5A7A-4A41-88F8-2915E3FBA4DF}" presName="tx1" presStyleLbl="revTx" presStyleIdx="1" presStyleCnt="2"/>
      <dgm:spPr/>
    </dgm:pt>
    <dgm:pt modelId="{039D3B9D-8333-42AE-BDE0-61660DAA9C04}" type="pres">
      <dgm:prSet presAssocID="{A4163106-5A7A-4A41-88F8-2915E3FBA4DF}" presName="vert1" presStyleCnt="0"/>
      <dgm:spPr/>
    </dgm:pt>
  </dgm:ptLst>
  <dgm:cxnLst>
    <dgm:cxn modelId="{2E9DEF16-E3F8-45F7-84A4-2CDD2A75407F}" srcId="{81707281-A7EA-4AD2-A72C-303BFF31A0B9}" destId="{0CD2B7B7-FC15-4F05-A374-0F89031E2928}" srcOrd="0" destOrd="0" parTransId="{0E48A730-0DF3-4167-B90D-2264211F1460}" sibTransId="{4C8050A5-D67A-41CF-9DFE-7FE49ED2D2CF}"/>
    <dgm:cxn modelId="{5278CA2C-F533-45C8-B3B6-BE9F1DBA8990}" srcId="{81707281-A7EA-4AD2-A72C-303BFF31A0B9}" destId="{A4163106-5A7A-4A41-88F8-2915E3FBA4DF}" srcOrd="1" destOrd="0" parTransId="{3733F856-ACE2-48E4-8264-4DF86242C966}" sibTransId="{6E8E0D82-5E21-4082-BE55-B49C63AECCBC}"/>
    <dgm:cxn modelId="{6C1DCC85-65E6-4FA7-AF2F-62D1009EE7E4}" type="presOf" srcId="{81707281-A7EA-4AD2-A72C-303BFF31A0B9}" destId="{61D62A45-A1FE-4D17-8E3C-A5510A49F09B}" srcOrd="0" destOrd="0" presId="urn:microsoft.com/office/officeart/2008/layout/LinedList"/>
    <dgm:cxn modelId="{B6DFCFAF-3F1B-4800-8211-A589F326EB5E}" type="presOf" srcId="{0CD2B7B7-FC15-4F05-A374-0F89031E2928}" destId="{2242F551-C5F3-4552-A04B-0B2CB0A3FB21}" srcOrd="0" destOrd="0" presId="urn:microsoft.com/office/officeart/2008/layout/LinedList"/>
    <dgm:cxn modelId="{3FEFC5CF-4C0A-4FDF-A031-A4EAE5F2AB52}" type="presOf" srcId="{A4163106-5A7A-4A41-88F8-2915E3FBA4DF}" destId="{C7C374E2-7C4C-4F94-B932-91D9F732B78E}" srcOrd="0" destOrd="0" presId="urn:microsoft.com/office/officeart/2008/layout/LinedList"/>
    <dgm:cxn modelId="{376626DD-E85D-4121-B35C-1CA984765D9A}" type="presParOf" srcId="{61D62A45-A1FE-4D17-8E3C-A5510A49F09B}" destId="{3E9F68C3-A73E-4484-A0E8-C06F7C862BFD}" srcOrd="0" destOrd="0" presId="urn:microsoft.com/office/officeart/2008/layout/LinedList"/>
    <dgm:cxn modelId="{4B33A8DC-0161-4A21-91E0-85F5CBBBE0F8}" type="presParOf" srcId="{61D62A45-A1FE-4D17-8E3C-A5510A49F09B}" destId="{BAC3645E-3A0A-48BD-B826-A90F0BDC9BF2}" srcOrd="1" destOrd="0" presId="urn:microsoft.com/office/officeart/2008/layout/LinedList"/>
    <dgm:cxn modelId="{BF6DB203-CB2B-435F-8018-EC6AF0BF4129}" type="presParOf" srcId="{BAC3645E-3A0A-48BD-B826-A90F0BDC9BF2}" destId="{2242F551-C5F3-4552-A04B-0B2CB0A3FB21}" srcOrd="0" destOrd="0" presId="urn:microsoft.com/office/officeart/2008/layout/LinedList"/>
    <dgm:cxn modelId="{BA9F330A-1C42-46B2-8987-1870F9A9FE1F}" type="presParOf" srcId="{BAC3645E-3A0A-48BD-B826-A90F0BDC9BF2}" destId="{F2AB49FE-D462-4593-9D46-73BF584CEBFA}" srcOrd="1" destOrd="0" presId="urn:microsoft.com/office/officeart/2008/layout/LinedList"/>
    <dgm:cxn modelId="{26E6FB98-84B8-4F8A-827D-A3E11BA27943}" type="presParOf" srcId="{61D62A45-A1FE-4D17-8E3C-A5510A49F09B}" destId="{58FCBFF2-7779-43DF-90F5-E352A64BA518}" srcOrd="2" destOrd="0" presId="urn:microsoft.com/office/officeart/2008/layout/LinedList"/>
    <dgm:cxn modelId="{7644703C-07C4-4F67-98CD-BA7443F19771}" type="presParOf" srcId="{61D62A45-A1FE-4D17-8E3C-A5510A49F09B}" destId="{CF35FD39-DF3E-45F0-930C-CFC1E09330D0}" srcOrd="3" destOrd="0" presId="urn:microsoft.com/office/officeart/2008/layout/LinedList"/>
    <dgm:cxn modelId="{AE54F847-5C04-4D65-BFA8-330544D9AA26}" type="presParOf" srcId="{CF35FD39-DF3E-45F0-930C-CFC1E09330D0}" destId="{C7C374E2-7C4C-4F94-B932-91D9F732B78E}" srcOrd="0" destOrd="0" presId="urn:microsoft.com/office/officeart/2008/layout/LinedList"/>
    <dgm:cxn modelId="{1B44E1E9-26FE-44DF-A1C6-A0C1EF595046}" type="presParOf" srcId="{CF35FD39-DF3E-45F0-930C-CFC1E09330D0}" destId="{039D3B9D-8333-42AE-BDE0-61660DAA9C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F68C3-A73E-4484-A0E8-C06F7C862BFD}">
      <dsp:nvSpPr>
        <dsp:cNvPr id="0" name=""/>
        <dsp:cNvSpPr/>
      </dsp:nvSpPr>
      <dsp:spPr>
        <a:xfrm>
          <a:off x="0" y="0"/>
          <a:ext cx="62690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2F551-C5F3-4552-A04B-0B2CB0A3FB21}">
      <dsp:nvSpPr>
        <dsp:cNvPr id="0" name=""/>
        <dsp:cNvSpPr/>
      </dsp:nvSpPr>
      <dsp:spPr>
        <a:xfrm>
          <a:off x="0" y="0"/>
          <a:ext cx="6269038" cy="278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900" kern="1200" dirty="0"/>
            <a:t>…lederens plan eller angrepsmåte for hvordan kommunisere. </a:t>
          </a:r>
          <a:endParaRPr lang="en-US" sz="4900" kern="1200" dirty="0"/>
        </a:p>
      </dsp:txBody>
      <dsp:txXfrm>
        <a:off x="0" y="0"/>
        <a:ext cx="6269038" cy="2786062"/>
      </dsp:txXfrm>
    </dsp:sp>
    <dsp:sp modelId="{58FCBFF2-7779-43DF-90F5-E352A64BA518}">
      <dsp:nvSpPr>
        <dsp:cNvPr id="0" name=""/>
        <dsp:cNvSpPr/>
      </dsp:nvSpPr>
      <dsp:spPr>
        <a:xfrm>
          <a:off x="0" y="2786062"/>
          <a:ext cx="62690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374E2-7C4C-4F94-B932-91D9F732B78E}">
      <dsp:nvSpPr>
        <dsp:cNvPr id="0" name=""/>
        <dsp:cNvSpPr/>
      </dsp:nvSpPr>
      <dsp:spPr>
        <a:xfrm>
          <a:off x="0" y="2786062"/>
          <a:ext cx="6269038" cy="278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900" kern="1200" dirty="0"/>
            <a:t>…mer om </a:t>
          </a:r>
          <a:r>
            <a:rPr lang="nb-NO" sz="4900" i="1" kern="1200" dirty="0"/>
            <a:t>hva som skal gjøres</a:t>
          </a:r>
          <a:r>
            <a:rPr lang="nb-NO" sz="4900" kern="1200" dirty="0"/>
            <a:t> enn om </a:t>
          </a:r>
          <a:r>
            <a:rPr lang="nb-NO" sz="4900" i="1" kern="1200" dirty="0"/>
            <a:t>hvordan noe skal gjøres</a:t>
          </a:r>
          <a:endParaRPr lang="en-US" sz="4900" kern="1200" dirty="0"/>
        </a:p>
      </dsp:txBody>
      <dsp:txXfrm>
        <a:off x="0" y="2786062"/>
        <a:ext cx="6269038" cy="2786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1F020-1141-4331-B616-83D9DEF005D8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69B61-F5EE-4CD0-A053-E09EC9303D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485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1EE62A-ACF8-4BBA-A19F-62EC651C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B19D9E1-FC2D-45F6-AFC1-8BD315B88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1BA0EF-C224-44E0-A249-2513E880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C80B2D-14C3-4B3A-B3A5-FD68AD76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F6D38D-866A-4DD5-9A4E-CC563BE9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37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2F4179-04C4-4329-BDE3-8176A9E4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FC8D08D-CA49-4434-AE65-35F6BF030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A9431B-B546-4266-B993-24EA7474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D8A3532-49CA-4435-914C-9FAA5698E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3F814B-AFA8-43F6-A31F-3ACA00A9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658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638AB91-7A08-4D26-8569-0070AC6D1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790E186-C377-4984-938C-981B70980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5025FE-5498-44B9-8D39-D04B7701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8FB2829-FBA4-4B01-A90E-1F931AAA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D910D1-8F94-4281-879E-B4F1CC63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7450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BE04AA-A4E6-45CD-B75B-808FBBA3B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B268426-C179-42B3-B946-C2AA4EA17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19CFAC2-36F4-4A9E-BD68-CEA150D07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EEDFC90-315E-43FD-B582-462077EB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646644-7E64-493D-B797-099BEA44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53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37C510-107A-4062-8E79-ADC1289D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0637F7-8431-42AA-9E8E-03568E0C3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CDB90E-73B9-4887-9977-A85D90F6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EF93BB-1B51-46CA-BCFC-62A075E2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4C1DB94-3E74-466C-B6FD-22EA03EE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908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D456D5-ECBF-4943-A800-20DA3C5E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3D0BD35-FCF0-43A2-AE52-3BFC1311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71DF7A-A231-45F5-8EE7-F9C1F74E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D2B2F8-3767-45E6-BABD-39B80417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FD0C781-6F9A-4942-9CCF-6FE16910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373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647C3E-5BDF-45DD-93A5-8A951B06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52EDDD-3535-4A92-9D70-FC90E66E4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7B992ED-D1FA-4017-BB66-B187D91C9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47206F3-AB98-40F3-9A5C-0A315CCB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18AE4FD-AEF0-4AAE-9E77-8B7BCD26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B451E65-42D7-4A8B-A65F-3539EEBB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2619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187379-82A1-4233-B058-9FD5655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F30E706-F18F-4235-B68D-ACC8568EB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DEC4CBC-4B7C-4714-940D-8E3311194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B9ECE4A-6D46-4246-A382-736B2F7D2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F71024-3506-4768-90E6-019B80EB0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CBAB84D-29E4-445F-8E4B-FDEF3F0D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B73A986-8045-4A7B-A544-5FFA2535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CF5B104-D605-4FD0-BA1C-D09E7464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8617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200CA0-AA1B-4E84-9878-07873412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AFB10EA-43AA-4F12-84E0-40CAD11EC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CC250AC-2C41-47C0-ACB6-B9026D050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C97A5D1-9D11-414D-A5D1-CF59B79C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0947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F539F6B-23D6-48FF-A4E4-0DA835FA6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E7300CA-E7D7-4CB3-ADAD-B110846D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F364E2-6D50-4721-910F-3DAB9A99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496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F9A66-76E9-4F66-B8EA-7DF1726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02C531-08F4-420A-963E-C8AB4D6A2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F4C3E12-8DB8-46C3-8E94-D6D646979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62D222-FE3F-4C5A-A26A-E07756F2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4E37B64-5220-4121-8FEF-D3C2716F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7B6059A-3831-40DD-94A4-6CCFA733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40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905A47-5594-4C78-B21B-AEC94E62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71A262-AA98-4763-B6E0-CEAAEE10C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92CB5E-A03F-46E4-8DB6-40EC0CC2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85B06C-5A0B-470A-9F14-16A458740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0334BF-DA67-4AFA-B6F8-77422A74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4639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6C7EEF-6C5C-4961-ABAB-FEE46CAA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7F66CB-3933-4B78-993E-24BB006CE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497D4B6-1760-448F-9EA4-C177EF097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4ECEE6-458B-499E-B6DA-2CA08CD1C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B526397-CCE8-4898-83A8-81C2BDD8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8080C46-7728-4363-9B48-B5B990E1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6883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9BDB2C-41B2-4078-A389-0EA6FBD9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C0A08A8-7347-4D99-AC68-9938E3448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EFE0EF-03FA-42EF-90BA-A9E5DA703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5ABD15-788E-4913-A229-453E5D971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21DF86-2384-4334-83E2-BBA691FE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5285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6377351-0A94-4D8F-8B39-B9D77948B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F68FCA8-E0A3-4680-B17A-258C4E994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0B217A-89D8-4D2C-89B7-71B40777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59053-BF81-47B3-BD36-08103BAA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E934DA-8B35-4B73-87D8-29A920E4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82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1B33D07-31B8-43C7-A28A-5A77D290CCAC}"/>
              </a:ext>
            </a:extLst>
          </p:cNvPr>
          <p:cNvSpPr/>
          <p:nvPr/>
        </p:nvSpPr>
        <p:spPr>
          <a:xfrm>
            <a:off x="-61546" y="0"/>
            <a:ext cx="12379569" cy="6937131"/>
          </a:xfrm>
          <a:prstGeom prst="rect">
            <a:avLst/>
          </a:prstGeom>
          <a:solidFill>
            <a:srgbClr val="B70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A2E9ECC-5824-4C6F-90A8-AED33E57D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BDF085E-595F-48A2-BF41-FF2A0F579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EA9045-ECD5-4E15-B6DA-875C192F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3B2189-4E89-41A3-8D15-6968FC6D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65EB52-F974-4C27-9373-8ED37D16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F1602AD-9FC0-4029-AB04-3CB9B516ED2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43" y="6263909"/>
            <a:ext cx="933713" cy="45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62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5EC619-22D7-4B3C-861C-AA1C72F8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4B9E70-1B49-44C7-A27F-DD63ABA0C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580B3F-6765-4311-B3CC-6562AEC1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349347-CFBA-49F5-9101-1C4DAD5E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9C85E2-B1E8-4746-BC9D-B0155546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2899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ECCB4D-37FD-45DD-94A3-C853A9EBE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072988D-BED0-4B6B-833B-E079AD1A7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DF4177-2CA7-4516-8828-2DA1C1956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E27F79-B439-4172-8B8C-1B6356BE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764822-B882-4660-9BC1-44E1F155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6852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F9026F-9B1E-4AFA-B23B-25D1E645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814C3E-FF9F-491A-B405-AF815C4F7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6A0521A-81C6-4E12-93E3-836DF751D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8E4C54A-F1CF-4416-9AFB-D0BA540F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44D9AF9-5861-47B1-8E18-E6908867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C73E287-253B-4C97-9634-C496A3F8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333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ED80DC-08E7-43DE-B082-689EBF8FC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FA22771-4610-4581-831C-BBB6941A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1B8B1D3-E5E6-4142-8FFE-76DBE7C22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681E5A5-FEE7-4617-B4BF-DDDB5D2CBB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41EF575-C917-46FF-86D1-BD93BDEF4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7E0AF20-5B0D-4150-9C17-B9BCA7A5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0F03527-94C9-4860-AE27-E213235F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B6EC8C2-B9E0-4DEE-AA82-4A4C7EA9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167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004DD4-874E-4BAD-8338-BB8B793B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5B45D9-BDD9-4DE8-AD8D-4E2B30A6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9065B2C-2B33-433C-9770-ECF6BE21A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304EDE-2CEF-4A30-B48A-EFF4FC415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778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DB47946-3908-4B98-9992-F55D488FB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DEFBD1A-5F72-40E1-9906-2FBB2D08B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EFE354D-E7CC-4C2C-95A8-356728643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954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519155-90EE-4879-9CF1-CDA4D163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0E5327-B6E2-4295-A5CA-76AF05D6B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F8F309-0EA6-4DE6-878F-61E76D343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966F26A-04D2-41FB-A22A-AA1070514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CDBB8C-75F1-41D1-8B73-175A5472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0809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C562ED-C99D-4A17-871F-7B030BE8A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367105-F845-47C0-BE99-6B84EFB17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C7D0F87-2F37-4801-8035-2C752EBE8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5211198-7F8F-4B13-953A-5941E706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1BED8E-D005-4FA2-B5A5-261BD9E2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1275555-4E1B-4E87-91C5-7A446C12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8163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A271E3-2BC1-4C83-95C6-C9E4EC54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B687863-B43E-4C68-80AD-6A74CE457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AF03F48-2192-420C-9238-758968972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0C75A10-15DE-410A-83DF-1D8F3E6B1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AE4DA12-4719-4932-BC94-5849D14E3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53C09D0-93FA-4933-8DBC-783C6C70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2796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EFA1B9-7C6E-40E0-A7B3-C3E4A37B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B4EF9DB-B724-48A5-9042-7B2738F59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059471-C3EE-4874-80F1-415BAFCD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6C06C4-D8FF-49AC-9F7C-76E3366E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D23D67-B332-4734-A885-2B0DCD72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003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53C9A89-E209-4856-BAD9-A0891A5D0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4891054-D0C7-41A7-90B2-B0E0EA3E8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C03464A-B904-438C-896B-96A3F3BD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1FC96E-6E6D-4A64-9E52-ECD2FDEE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6D1675-C039-4ECA-9C13-9DB5392E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4770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D22D64-7200-46E7-90E0-AE94B79A8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385FA22-A16B-48C1-8EC6-D06847079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F8C82EB-CF57-4A23-AA46-2B854857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887FEF-3A77-4C43-A182-B011F489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D0405D-C8D4-4A75-9CD8-1AA8CCF1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373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20F615-0F3F-4107-A359-6612F8F4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BA5B7F-69DE-43DA-9960-C447C1AC0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09907C-04FE-46F7-B5D7-A641B7ED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802E8E-3CCC-45B1-B17B-F4761C48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663558-DB2F-40BE-98D9-25BF299B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853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E04DFB-6ED4-4499-8831-1A78C6E6D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6AAD0C-1EFD-4B45-8402-FB12128A8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DA0FBF-3D11-4301-B461-38AB6960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93AD41-4A02-4506-9C53-68FE8B1C3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B31ABE-7DBB-43BB-B4C9-5046E6102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7671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62BB9A-612E-4D26-9725-D2E4D5C3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2D90DC-111F-490E-BB4F-AC729AB85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7019EE0-1BDA-4186-B55C-1F869F8E3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47EE6F0-B739-435A-B4B6-F811155C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CE7A140-0481-4CDC-9AEC-3305FD23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4DEF1E9-2F17-42FB-B09B-E32D9038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1260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E9E368-A62A-436E-B7A4-1164C949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E7486F6-E0F8-4CDC-8007-A71557437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C66CE97-DF0C-48CE-B39C-518F5ED0D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5342DBA-BB49-484D-B012-723293943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7626D73-93AB-4FF6-B67C-7C0C6FE3E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9596238-DCF5-4535-AC86-0930368E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848FFAC-F233-4AC7-9DA6-89B7E957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3F0CDDC-5187-4976-8347-71207F90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1174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F4D080-5496-4E70-8341-40B5C8454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F9507D0-428E-4E11-8DB0-EDCAFC4A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D4E817B-68FD-4F09-AE75-0E2CAE34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11A37B8-DF31-480B-BEC4-51EC63E2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60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8B2A56-C107-499C-9E8A-A6CFA11EF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6BAF2C-E1E8-49B1-9A92-2FD84B321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285BF69-DF54-421A-9DA5-9097DE431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F637CD2-C672-4ECA-B918-B9D85A39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1D4D3B5-1882-4D3C-B01F-22102881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0228FC-DBCA-4FFF-90C1-13DF27D5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06294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29B8635-1939-44C7-86E1-64FEB5FA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CFA394-EDF6-43F0-87EC-B31B3257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6CA7D03-DDC6-46EB-8E03-AB1A7168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0743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E69BA4-EE6E-41A1-B203-7E9E5B39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82EF92-BA17-415D-BC0B-FECF21A85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99B5DC5-D9CF-469D-A387-B886786E3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0E1B757-E0BE-4C8B-9AC5-66427F2FB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9D1F4C8-4710-4D0D-A93B-E8346C73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04AE0A6-0D46-4CEF-9C0D-A29C8B10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7285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420C65-2B2B-4B10-A686-17993F59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6ED2838-755A-466C-A466-E13FD5422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0547638-F04D-4CB1-8E66-2A23CF1E7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58C4964-FA54-4FD0-AC56-1A614B87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C834BA5-0C0E-49EF-A8EB-5D60A609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2E63CB9-5C3F-41E8-A3A6-59A218D6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300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5BBD0C-7492-4E30-A6D2-3E09A620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54491DF-D3A0-4D36-AFF1-54D1F5CFC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EE837E-13F9-4BEB-A5A9-E2E6CEA4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C74B3D-E74F-49F9-9307-0B3E1B7F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F05CE7-150A-45D5-BDFC-7CBAFF39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4300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9EF5A84-F7FF-42C3-8461-EC365A366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B84CA31-6DBE-43D6-830C-0DBF3393E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A215D2B-ACC0-4DB7-839D-D1C6AEC2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B758FD-E040-48CB-98AB-25DE8E377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6FC300-4D81-4FC4-94C4-BAAE1930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20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5F0129-5757-45BD-AEC4-740E052B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0505593-9788-45D8-88D4-1A17D554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7806E7-4CD8-4035-912D-A94CE2935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C683FA2-F5AD-40AD-8C26-F19EED39B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24C3556-B55E-49F0-A9ED-6AABA2209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624CE51-2779-497E-82E9-00D6E167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F5963DD-0C3D-490B-8EB3-8527250E3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2027652-3EAF-42DF-979D-85EC6A23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85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345497-CB03-4EB5-968F-DD2F6FF20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D7B96C8-82A9-4DB1-9EA8-C1E4FE32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A11EB8-607E-48E4-89C0-9A7DD6B4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D92AF7-9409-4612-9A17-A6604B2C7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21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93C2543-5B37-45D8-B4E5-99595A61F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124B725-4C15-4168-B5B7-E9B7A484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9103A2A-5EF9-46DE-8012-8CEAD177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267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CE82BE-BFD8-4DDA-A94B-97AD8B59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B6D099-5763-4729-836D-D1AFFA43A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E7F4AF3-D7C0-4B0C-8B9B-C563F8E72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2FA5B7C-5B67-4F60-B3BA-985A9963F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4F66794-698C-4FAB-AE80-07CA99D0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1DCEC3C-8258-49E3-BAAC-82D20920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354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BA5FD2-A5ED-40CA-B780-01F80248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4D76C72-8C7F-430B-880A-C5E107131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84BA229-EF73-4131-B5F2-2E419EFAB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B4D6F5D-8050-4055-846B-461CA240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632A6FD-C9F4-4483-9486-A49F5071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4C634C7-E3F8-4A7E-BB19-854F8D3C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3EEE-F6D6-4168-A8DC-95C7FDF9C2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556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87643CC-3E27-4695-B363-6A2C28270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75A293F-0B62-466B-ABB0-2CF179D71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8750C70-82E0-4F82-B288-E682A00BC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89E43-587F-4260-B140-E15919BEBDB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329090-76E4-49BA-89EE-F31DE9AD2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11C54E-80C1-4F37-BC38-07CF5CC6D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A3EEE-F6D6-4168-A8DC-95C7FDF9C2A8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E65AF6A-D7BC-45F0-98A5-580E38446A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678" y="5838473"/>
            <a:ext cx="1802195" cy="101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1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EF2E2CD-0FB1-4B5C-9AC8-14D1A0AE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AD4C3C-DB2D-476D-ABA6-62233078A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4F64087-75C3-44B1-A0C0-10E348B8A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7207F-25B8-4444-ADDC-6660DCF27A33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7892E2-E248-4849-8F9B-EA800617F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70C608-0E85-41E5-9888-62AFE9D1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504-CD9D-47B8-B5AE-9E6FEC525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D55B6C7-9E6D-411C-B6B7-AB8A67F0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74F596F-8A7D-4680-8B4B-42B17588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F098586-84AD-491F-ADF0-3E0DC6E11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B9711-96B2-4709-83F9-50C8448BEA54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C512E9-08E0-4B6D-979D-09601CFF2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171648-9EBA-462F-ABC5-B9E844E86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0F6A9-BBA7-432A-8D18-5A0AC7DA4B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351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 Heavy" panose="020F0502020204030203" pitchFamily="34" charset="0"/>
          <a:ea typeface="Lato Heavy" panose="020F0502020204030203" pitchFamily="34" charset="0"/>
          <a:cs typeface="Lato Heavy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6F4FA61-FFF0-47ED-B6C7-C54A4F09D7B4}"/>
              </a:ext>
            </a:extLst>
          </p:cNvPr>
          <p:cNvSpPr/>
          <p:nvPr/>
        </p:nvSpPr>
        <p:spPr>
          <a:xfrm>
            <a:off x="0" y="0"/>
            <a:ext cx="12192000" cy="69195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4DA0B21-9117-4565-AF76-0D084314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7B54D77-3384-4CAB-9CD8-B6D4A2BB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FF688C-E5B2-4D39-B9D9-604ECA8D1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1958-D5C3-48CD-BB91-732262A9BA75}" type="datetimeFigureOut">
              <a:rPr lang="nb-NO" smtClean="0"/>
              <a:t>07.03.2018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0AB2AC-EECD-4540-A908-CA3C6AEA2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FCE988-D677-40C5-AF20-1E8C26C20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1644-0DCC-4BB3-9A71-4779017830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903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hugo.WERAAS.000\Documents\Presentasjoner\St&#248;tvig\Papir.mp4" TargetMode="External"/><Relationship Id="rId1" Type="http://schemas.microsoft.com/office/2007/relationships/media" Target="file:///C:\Users\hugo.WERAAS.000\Documents\Presentasjoner\St&#248;tvig\Papir.mp4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5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hugo.WERAAS.000\Documents\Presentasjoner\St&#248;tvig\Kjersti%20og%20fritidsparken%20420.mov" TargetMode="External"/><Relationship Id="rId1" Type="http://schemas.microsoft.com/office/2007/relationships/media" Target="file:///C:\Users\hugo.WERAAS.000\Documents\Presentasjoner\St&#248;tvig\Kjersti%20og%20fritidsparken%20420.mov" TargetMode="External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file:///C:\Users\hugo.WERAAS.000\Documents\Presentasjoner\St&#248;tvig\Google%20Analytics%20In%20Real%20Life%20-%20Online%20Checkout.mp4" TargetMode="External"/><Relationship Id="rId1" Type="http://schemas.microsoft.com/office/2007/relationships/media" Target="file:///C:\Users\hugo.WERAAS.000\Documents\Presentasjoner\St&#248;tvig\Google%20Analytics%20In%20Real%20Life%20-%20Online%20Checkout.mp4" TargetMode="External"/><Relationship Id="rId4" Type="http://schemas.openxmlformats.org/officeDocument/2006/relationships/image" Target="../media/image9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hugo.WERAAS.000\Documents\Presentasjoner\St&#248;tvig\GAMLE%20FOLK%20BURDE%20D&#216;%20-%20Rant.mp4" TargetMode="External"/><Relationship Id="rId1" Type="http://schemas.microsoft.com/office/2007/relationships/media" Target="file:///C:\Users\hugo.WERAAS.000\Documents\Presentasjoner\St&#248;tvig\GAMLE%20FOLK%20BURDE%20D&#216;%20-%20Rant.mp4" TargetMode="External"/><Relationship Id="rId4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B318A5A7-693C-4659-91D6-DFF60F6B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0"/>
            <a:ext cx="4495800" cy="6201603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97FCB4AC-74E0-4CC3-95D6-E6158D6ECE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5C4527E1-0008-421A-B31C-AEA4C2A6A7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A8A1891-78AA-4FD2-9E70-43A6E1F1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37" y="1260764"/>
            <a:ext cx="5920363" cy="2973992"/>
          </a:xfrm>
        </p:spPr>
        <p:txBody>
          <a:bodyPr anchor="t">
            <a:normAutofit fontScale="90000"/>
          </a:bodyPr>
          <a:lstStyle/>
          <a:p>
            <a:pPr algn="l"/>
            <a:br>
              <a:rPr lang="nb-NO" sz="7200" b="1" dirty="0">
                <a:solidFill>
                  <a:schemeClr val="bg1"/>
                </a:solidFill>
              </a:rPr>
            </a:br>
            <a:r>
              <a:rPr lang="nb-NO" b="1" i="1" dirty="0">
                <a:solidFill>
                  <a:schemeClr val="bg1"/>
                </a:solidFill>
              </a:rPr>
              <a:t>Hvordan markedsføre en moderne grafisk bedrift</a:t>
            </a:r>
            <a:r>
              <a:rPr lang="nb-NO" b="1" dirty="0">
                <a:solidFill>
                  <a:schemeClr val="bg1"/>
                </a:solidFill>
              </a:rPr>
              <a:t>?</a:t>
            </a:r>
            <a:br>
              <a:rPr lang="nb-NO" b="1" dirty="0">
                <a:solidFill>
                  <a:schemeClr val="bg1"/>
                </a:solidFill>
              </a:rPr>
            </a:br>
            <a:br>
              <a:rPr lang="nb-NO" b="1" dirty="0">
                <a:solidFill>
                  <a:schemeClr val="bg1"/>
                </a:solidFill>
              </a:rPr>
            </a:br>
            <a:r>
              <a:rPr lang="nb-NO" sz="4400" b="1" dirty="0" err="1">
                <a:solidFill>
                  <a:schemeClr val="bg1"/>
                </a:solidFill>
              </a:rPr>
              <a:t>Støtvig</a:t>
            </a:r>
            <a:r>
              <a:rPr lang="nb-NO" sz="4400" b="1" dirty="0">
                <a:solidFill>
                  <a:schemeClr val="bg1"/>
                </a:solidFill>
              </a:rPr>
              <a:t> mars 2018</a:t>
            </a:r>
            <a:endParaRPr lang="nb-NO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61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284562-755A-4044-97C7-BC0E77B29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Bilderesultat for inspire">
            <a:extLst>
              <a:ext uri="{FF2B5EF4-FFF2-40B4-BE49-F238E27FC236}">
                <a16:creationId xmlns:a16="http://schemas.microsoft.com/office/drawing/2014/main" id="{8655E528-57CB-4728-9B60-A44F6826A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31473" r="13113" b="32558"/>
          <a:stretch/>
        </p:blipFill>
        <p:spPr bwMode="auto">
          <a:xfrm>
            <a:off x="5767167" y="2138004"/>
            <a:ext cx="6230679" cy="181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create">
            <a:extLst>
              <a:ext uri="{FF2B5EF4-FFF2-40B4-BE49-F238E27FC236}">
                <a16:creationId xmlns:a16="http://schemas.microsoft.com/office/drawing/2014/main" id="{3F8D1D36-D503-4A56-A085-96767106E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4"/>
          <a:stretch/>
        </p:blipFill>
        <p:spPr bwMode="auto">
          <a:xfrm>
            <a:off x="672619" y="2101884"/>
            <a:ext cx="3984441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indsatwork.com/wp-content/uploads/2015/04/online-training.jpg">
            <a:extLst>
              <a:ext uri="{FF2B5EF4-FFF2-40B4-BE49-F238E27FC236}">
                <a16:creationId xmlns:a16="http://schemas.microsoft.com/office/drawing/2014/main" id="{F2AE0E79-7D32-4FC8-9D67-78AD8532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84" y="3634426"/>
            <a:ext cx="2851298" cy="285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4DC5E9BC-0757-47F1-A756-C9509086D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5808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E7369F-56E8-4A0B-AC8F-CB06A394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225" y="2766218"/>
            <a:ext cx="10515600" cy="1325563"/>
          </a:xfrm>
        </p:spPr>
        <p:txBody>
          <a:bodyPr>
            <a:normAutofit/>
          </a:bodyPr>
          <a:lstStyle/>
          <a:p>
            <a:r>
              <a:rPr lang="nb-NO" b="1" i="1" dirty="0"/>
              <a:t>Litt </a:t>
            </a:r>
            <a:r>
              <a:rPr lang="nb-NO" b="1" i="1" dirty="0" err="1"/>
              <a:t>research</a:t>
            </a:r>
            <a:r>
              <a:rPr lang="nb-NO" b="1" i="1" dirty="0"/>
              <a:t> skader ikke</a:t>
            </a:r>
            <a:r>
              <a:rPr lang="nb-NO" b="1" i="1" dirty="0">
                <a:sym typeface="Wingdings" panose="05000000000000000000" pitchFamily="2" charset="2"/>
              </a:rPr>
              <a:t></a:t>
            </a:r>
            <a:endParaRPr lang="nb-NO" b="1" i="1" dirty="0"/>
          </a:p>
        </p:txBody>
      </p:sp>
    </p:spTree>
    <p:extLst>
      <p:ext uri="{BB962C8B-B14F-4D97-AF65-F5344CB8AC3E}">
        <p14:creationId xmlns:p14="http://schemas.microsoft.com/office/powerpoint/2010/main" val="11748226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ilderesultat for mailbox b2b">
            <a:extLst>
              <a:ext uri="{FF2B5EF4-FFF2-40B4-BE49-F238E27FC236}">
                <a16:creationId xmlns:a16="http://schemas.microsoft.com/office/drawing/2014/main" id="{2A033A34-131C-4878-BAC5-E7C7732C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30" y="3341875"/>
            <a:ext cx="28575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D14A188-29B2-4EFC-A8ED-1E7F8B5C2D63}"/>
              </a:ext>
            </a:extLst>
          </p:cNvPr>
          <p:cNvSpPr txBox="1"/>
          <p:nvPr/>
        </p:nvSpPr>
        <p:spPr>
          <a:xfrm>
            <a:off x="986659" y="911416"/>
            <a:ext cx="95064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C00000"/>
                </a:solidFill>
              </a:rPr>
              <a:t>Digitalt er ikke alltid svaret..</a:t>
            </a:r>
            <a:br>
              <a:rPr lang="nb-NO" sz="1400" dirty="0"/>
            </a:br>
            <a:br>
              <a:rPr lang="nb-NO" sz="1400" dirty="0"/>
            </a:br>
            <a:r>
              <a:rPr lang="nb-NO" sz="4400" dirty="0"/>
              <a:t>«Mobilen» er nesten «full</a:t>
            </a:r>
            <a:br>
              <a:rPr lang="nb-NO" sz="4400" dirty="0"/>
            </a:br>
            <a:r>
              <a:rPr lang="nb-NO" sz="4400" dirty="0"/>
              <a:t>Men postkassa til kunden er nesten tom…</a:t>
            </a:r>
            <a:r>
              <a:rPr lang="nb-NO" sz="4400" b="1" u="sng" dirty="0"/>
              <a:t>spesielt lørdag</a:t>
            </a:r>
            <a:r>
              <a:rPr lang="nb-NO" sz="4400" dirty="0"/>
              <a:t>…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6402692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15DB26-A8E7-4EBF-992D-F79B0F1F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206" y="2560945"/>
            <a:ext cx="10515600" cy="1325563"/>
          </a:xfrm>
        </p:spPr>
        <p:txBody>
          <a:bodyPr>
            <a:normAutofit/>
          </a:bodyPr>
          <a:lstStyle/>
          <a:p>
            <a:r>
              <a:rPr lang="nb-NO" sz="7200" i="1" dirty="0"/>
              <a:t>Helt til slutt:</a:t>
            </a:r>
          </a:p>
        </p:txBody>
      </p:sp>
    </p:spTree>
    <p:extLst>
      <p:ext uri="{BB962C8B-B14F-4D97-AF65-F5344CB8AC3E}">
        <p14:creationId xmlns:p14="http://schemas.microsoft.com/office/powerpoint/2010/main" val="25736055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4EAB096E-61EC-4A4F-9A07-6734E2EFF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5013"/>
            <a:ext cx="9144000" cy="3506678"/>
          </a:xfrm>
        </p:spPr>
        <p:txBody>
          <a:bodyPr>
            <a:normAutofit/>
          </a:bodyPr>
          <a:lstStyle/>
          <a:p>
            <a:r>
              <a:rPr lang="nb-NO" sz="8800" dirty="0"/>
              <a:t>3 tips for å skrive på sosiale medier</a:t>
            </a:r>
          </a:p>
        </p:txBody>
      </p:sp>
    </p:spTree>
    <p:extLst>
      <p:ext uri="{BB962C8B-B14F-4D97-AF65-F5344CB8AC3E}">
        <p14:creationId xmlns:p14="http://schemas.microsoft.com/office/powerpoint/2010/main" val="21938937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805FD745-1AA9-4928-91FC-D9B683DC0D44}"/>
              </a:ext>
            </a:extLst>
          </p:cNvPr>
          <p:cNvSpPr txBox="1"/>
          <p:nvPr/>
        </p:nvSpPr>
        <p:spPr>
          <a:xfrm>
            <a:off x="958788" y="719091"/>
            <a:ext cx="9605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#1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69A3248-FE41-4BE7-BCE1-C6EF9E9C72E2}"/>
              </a:ext>
            </a:extLst>
          </p:cNvPr>
          <p:cNvSpPr txBox="1"/>
          <p:nvPr/>
        </p:nvSpPr>
        <p:spPr>
          <a:xfrm>
            <a:off x="958788" y="2007833"/>
            <a:ext cx="96824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VÆR </a:t>
            </a:r>
            <a:r>
              <a:rPr kumimoji="0" lang="nb-NO" sz="20000" b="0" i="0" u="none" strike="noStrike" kern="1200" cap="none" spc="0" normalizeH="0" baseline="0" noProof="0" dirty="0">
                <a:ln>
                  <a:noFill/>
                </a:ln>
                <a:solidFill>
                  <a:srgbClr val="B70E0C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OPPRIKTIG</a:t>
            </a:r>
          </a:p>
        </p:txBody>
      </p:sp>
    </p:spTree>
    <p:extLst>
      <p:ext uri="{BB962C8B-B14F-4D97-AF65-F5344CB8AC3E}">
        <p14:creationId xmlns:p14="http://schemas.microsoft.com/office/powerpoint/2010/main" val="17866014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805FD745-1AA9-4928-91FC-D9B683DC0D44}"/>
              </a:ext>
            </a:extLst>
          </p:cNvPr>
          <p:cNvSpPr txBox="1"/>
          <p:nvPr/>
        </p:nvSpPr>
        <p:spPr>
          <a:xfrm>
            <a:off x="958788" y="719091"/>
            <a:ext cx="10198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#2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69A3248-FE41-4BE7-BCE1-C6EF9E9C72E2}"/>
              </a:ext>
            </a:extLst>
          </p:cNvPr>
          <p:cNvSpPr txBox="1"/>
          <p:nvPr/>
        </p:nvSpPr>
        <p:spPr>
          <a:xfrm>
            <a:off x="958787" y="2007833"/>
            <a:ext cx="957012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3000" b="0" i="0" u="none" strike="noStrike" kern="1200" cap="none" spc="0" normalizeH="0" baseline="0" noProof="0" dirty="0">
                <a:ln>
                  <a:noFill/>
                </a:ln>
                <a:solidFill>
                  <a:srgbClr val="B70E0C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MENINGSFYLT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90B6FB6-310E-4D40-A5FC-B7CA0C998856}"/>
              </a:ext>
            </a:extLst>
          </p:cNvPr>
          <p:cNvSpPr txBox="1"/>
          <p:nvPr/>
        </p:nvSpPr>
        <p:spPr>
          <a:xfrm>
            <a:off x="2806823" y="1556551"/>
            <a:ext cx="30219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SKAP NOE</a:t>
            </a:r>
          </a:p>
        </p:txBody>
      </p:sp>
    </p:spTree>
    <p:extLst>
      <p:ext uri="{BB962C8B-B14F-4D97-AF65-F5344CB8AC3E}">
        <p14:creationId xmlns:p14="http://schemas.microsoft.com/office/powerpoint/2010/main" val="3084961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805FD745-1AA9-4928-91FC-D9B683DC0D44}"/>
              </a:ext>
            </a:extLst>
          </p:cNvPr>
          <p:cNvSpPr txBox="1"/>
          <p:nvPr/>
        </p:nvSpPr>
        <p:spPr>
          <a:xfrm>
            <a:off x="958788" y="719091"/>
            <a:ext cx="10070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#3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69A3248-FE41-4BE7-BCE1-C6EF9E9C72E2}"/>
              </a:ext>
            </a:extLst>
          </p:cNvPr>
          <p:cNvSpPr txBox="1"/>
          <p:nvPr/>
        </p:nvSpPr>
        <p:spPr>
          <a:xfrm>
            <a:off x="958788" y="2007833"/>
            <a:ext cx="280397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VÆR</a:t>
            </a:r>
            <a:endParaRPr kumimoji="0" lang="nb-NO" sz="20000" b="0" i="0" u="none" strike="noStrike" kern="1200" cap="none" spc="0" normalizeH="0" baseline="0" noProof="0" dirty="0">
              <a:ln>
                <a:noFill/>
              </a:ln>
              <a:solidFill>
                <a:srgbClr val="B70E0C"/>
              </a:solidFill>
              <a:effectLst/>
              <a:uLnTx/>
              <a:uFillTx/>
              <a:latin typeface="Gill Sans MT Ext Condensed Bold" panose="020B0902020104020203" pitchFamily="34" charset="0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F5E2DC6-B31F-4FF4-862C-CFAB19CECC78}"/>
              </a:ext>
            </a:extLst>
          </p:cNvPr>
          <p:cNvSpPr/>
          <p:nvPr/>
        </p:nvSpPr>
        <p:spPr>
          <a:xfrm>
            <a:off x="4250768" y="1827424"/>
            <a:ext cx="603562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0000" b="0" i="0" u="none" strike="noStrike" kern="1200" cap="none" spc="0" normalizeH="0" baseline="0" noProof="0" dirty="0">
                <a:ln>
                  <a:noFill/>
                </a:ln>
                <a:solidFill>
                  <a:srgbClr val="B70E0C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UREDD</a:t>
            </a:r>
            <a:endParaRPr kumimoji="0" lang="nb-NO" sz="30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4625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B318A5A7-693C-4659-91D6-DFF60F6B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0"/>
            <a:ext cx="4495800" cy="6201603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97FCB4AC-74E0-4CC3-95D6-E6158D6ECE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5C4527E1-0008-421A-B31C-AEA4C2A6A7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A8A1891-78AA-4FD2-9E70-43A6E1F1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606" y="2794000"/>
            <a:ext cx="5500878" cy="2973992"/>
          </a:xfrm>
        </p:spPr>
        <p:txBody>
          <a:bodyPr anchor="t">
            <a:normAutofit/>
          </a:bodyPr>
          <a:lstStyle/>
          <a:p>
            <a:pPr algn="l"/>
            <a:r>
              <a:rPr lang="nb-NO" sz="7200" b="1" dirty="0">
                <a:solidFill>
                  <a:schemeClr val="bg1"/>
                </a:solidFill>
              </a:rPr>
              <a:t>Takk for meg og lykke til!</a:t>
            </a:r>
          </a:p>
        </p:txBody>
      </p:sp>
      <p:pic>
        <p:nvPicPr>
          <p:cNvPr id="4" name="Bilde 3" descr="Skjermutklipp">
            <a:extLst>
              <a:ext uri="{FF2B5EF4-FFF2-40B4-BE49-F238E27FC236}">
                <a16:creationId xmlns:a16="http://schemas.microsoft.com/office/drawing/2014/main" id="{2B707391-B369-43C0-8745-F06E544E3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0746"/>
            <a:ext cx="4364323" cy="17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44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4D8F5D-2CBA-42C3-80B9-99222094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DC7A35-D662-4811-9782-F039FDAC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7CFDE65-4A2C-468C-8F04-1E9906583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2" t="6595" r="7090" b="12617"/>
          <a:stretch/>
        </p:blipFill>
        <p:spPr>
          <a:xfrm>
            <a:off x="914400" y="1144915"/>
            <a:ext cx="9685867" cy="48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9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/>
        </p:nvSpPr>
        <p:spPr>
          <a:xfrm>
            <a:off x="2524626" y="2597254"/>
            <a:ext cx="1115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i="1" dirty="0"/>
              <a:t>Husker dere disse?</a:t>
            </a:r>
          </a:p>
        </p:txBody>
      </p:sp>
    </p:spTree>
    <p:extLst>
      <p:ext uri="{BB962C8B-B14F-4D97-AF65-F5344CB8AC3E}">
        <p14:creationId xmlns:p14="http://schemas.microsoft.com/office/powerpoint/2010/main" val="47613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B80387-6DDC-4F8E-B6AF-C5D10C89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037" y="843592"/>
            <a:ext cx="8782564" cy="1194666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35BA0F-B81C-4D4A-9FE5-6299376EF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 descr="Bilderesultat for blockbuster">
            <a:extLst>
              <a:ext uri="{FF2B5EF4-FFF2-40B4-BE49-F238E27FC236}">
                <a16:creationId xmlns:a16="http://schemas.microsoft.com/office/drawing/2014/main" id="{3FDBDBF4-3332-4958-AB8D-5CF030F9C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93" y="483230"/>
            <a:ext cx="1030130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68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14E608-7F09-4A96-872F-40992DE3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AutoShape 2" descr="Bilderesultat for netflix">
            <a:extLst>
              <a:ext uri="{FF2B5EF4-FFF2-40B4-BE49-F238E27FC236}">
                <a16:creationId xmlns:a16="http://schemas.microsoft.com/office/drawing/2014/main" id="{A15217A1-311A-4D86-A8E4-34B8BD8AD5AE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" name="AutoShape 4" descr="Bilderesultat for netflix">
            <a:extLst>
              <a:ext uri="{FF2B5EF4-FFF2-40B4-BE49-F238E27FC236}">
                <a16:creationId xmlns:a16="http://schemas.microsoft.com/office/drawing/2014/main" id="{DD5F6F0B-643A-4D22-8473-E76B2B4728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92216" y="3163979"/>
            <a:ext cx="481216" cy="4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3078" name="Picture 6" descr="Bilderesultat for netflix">
            <a:extLst>
              <a:ext uri="{FF2B5EF4-FFF2-40B4-BE49-F238E27FC236}">
                <a16:creationId xmlns:a16="http://schemas.microsoft.com/office/drawing/2014/main" id="{2A1C0067-A226-452A-9C61-A4470AB2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86" y="2115879"/>
            <a:ext cx="7518996" cy="201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47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B809E2-4F48-4F91-95AE-B335B1F7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8BECE1-6A9E-4635-88DA-1862AF2F1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098" name="Picture 2" descr="Bilderesultat for polaroid logo">
            <a:extLst>
              <a:ext uri="{FF2B5EF4-FFF2-40B4-BE49-F238E27FC236}">
                <a16:creationId xmlns:a16="http://schemas.microsoft.com/office/drawing/2014/main" id="{6AB4758C-7E07-4E26-9C6D-9FD564E3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62" y="1332886"/>
            <a:ext cx="5809337" cy="11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lderesultat for polaroid">
            <a:extLst>
              <a:ext uri="{FF2B5EF4-FFF2-40B4-BE49-F238E27FC236}">
                <a16:creationId xmlns:a16="http://schemas.microsoft.com/office/drawing/2014/main" id="{9D738005-1D04-4407-9E70-EF8365AE5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88" y="2831195"/>
            <a:ext cx="3526687" cy="35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AD2E0C-B823-4438-B155-BE7155E9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48CCE01-D876-46BA-848B-790C34C96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194" name="Picture 2" descr="Bilderesultat for kodak moment">
            <a:extLst>
              <a:ext uri="{FF2B5EF4-FFF2-40B4-BE49-F238E27FC236}">
                <a16:creationId xmlns:a16="http://schemas.microsoft.com/office/drawing/2014/main" id="{B3A95978-02AF-44D6-867E-10D31F50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2" y="0"/>
            <a:ext cx="9701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66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4C93A8-1423-4096-AEC1-233B4C43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5A4A87-ABFD-4AF2-B04F-A664E384F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AutoShape 2" descr="Bilderesultat for myspace">
            <a:extLst>
              <a:ext uri="{FF2B5EF4-FFF2-40B4-BE49-F238E27FC236}">
                <a16:creationId xmlns:a16="http://schemas.microsoft.com/office/drawing/2014/main" id="{C2174396-6A71-4B29-8C09-E8565D218F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" name="AutoShape 4" descr="Bilderesultat for myspace">
            <a:extLst>
              <a:ext uri="{FF2B5EF4-FFF2-40B4-BE49-F238E27FC236}">
                <a16:creationId xmlns:a16="http://schemas.microsoft.com/office/drawing/2014/main" id="{41F5E550-8EF5-4242-A5E0-A2852B7833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D243D47-5D59-4E34-88D7-C80BF1835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325" y="2139156"/>
            <a:ext cx="3486150" cy="130492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20E6EB4-1995-4C3E-878C-63F0B960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08" y="1027906"/>
            <a:ext cx="2143125" cy="2143125"/>
          </a:xfrm>
          <a:prstGeom prst="rect">
            <a:avLst/>
          </a:prstGeom>
        </p:spPr>
      </p:pic>
      <p:sp>
        <p:nvSpPr>
          <p:cNvPr id="8" name="AutoShape 6" descr="Bilderesultat for msn">
            <a:extLst>
              <a:ext uri="{FF2B5EF4-FFF2-40B4-BE49-F238E27FC236}">
                <a16:creationId xmlns:a16="http://schemas.microsoft.com/office/drawing/2014/main" id="{A070C79A-4990-4943-B8FC-24CBAB8272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2735F7B-324E-49FC-8EAF-EA51F9E7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405" y="3339306"/>
            <a:ext cx="3457575" cy="132397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58E9769-239E-40F8-A86A-5F4980B78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017" y="4601009"/>
            <a:ext cx="41052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42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/>
        </p:nvSpPr>
        <p:spPr>
          <a:xfrm>
            <a:off x="1477926" y="2188641"/>
            <a:ext cx="86366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500" b="1" dirty="0"/>
              <a:t>Hva skjer nå?</a:t>
            </a:r>
          </a:p>
        </p:txBody>
      </p:sp>
      <p:sp>
        <p:nvSpPr>
          <p:cNvPr id="6" name="Rektangel 5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0903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/>
        </p:nvSpPr>
        <p:spPr>
          <a:xfrm>
            <a:off x="2077815" y="497951"/>
            <a:ext cx="749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/>
              <a:t>Kompleksitetskurve</a:t>
            </a:r>
          </a:p>
        </p:txBody>
      </p:sp>
      <p:sp>
        <p:nvSpPr>
          <p:cNvPr id="4" name="Frihåndsform 3"/>
          <p:cNvSpPr/>
          <p:nvPr/>
        </p:nvSpPr>
        <p:spPr>
          <a:xfrm>
            <a:off x="2619467" y="2708921"/>
            <a:ext cx="7055893" cy="2457357"/>
          </a:xfrm>
          <a:custGeom>
            <a:avLst/>
            <a:gdLst>
              <a:gd name="connsiteX0" fmla="*/ 0 w 7055893"/>
              <a:gd name="connsiteY0" fmla="*/ 0 h 2457357"/>
              <a:gd name="connsiteX1" fmla="*/ 4271749 w 7055893"/>
              <a:gd name="connsiteY1" fmla="*/ 2456597 h 2457357"/>
              <a:gd name="connsiteX2" fmla="*/ 7055893 w 7055893"/>
              <a:gd name="connsiteY2" fmla="*/ 286603 h 2457357"/>
              <a:gd name="connsiteX3" fmla="*/ 7055893 w 7055893"/>
              <a:gd name="connsiteY3" fmla="*/ 286603 h 245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5893" h="2457357">
                <a:moveTo>
                  <a:pt x="0" y="0"/>
                </a:moveTo>
                <a:cubicBezTo>
                  <a:pt x="1547883" y="1204415"/>
                  <a:pt x="3095767" y="2408830"/>
                  <a:pt x="4271749" y="2456597"/>
                </a:cubicBezTo>
                <a:cubicBezTo>
                  <a:pt x="5447731" y="2504364"/>
                  <a:pt x="7055893" y="286603"/>
                  <a:pt x="7055893" y="286603"/>
                </a:cubicBezTo>
                <a:lnTo>
                  <a:pt x="7055893" y="286603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Rett linje 6"/>
          <p:cNvCxnSpPr/>
          <p:nvPr/>
        </p:nvCxnSpPr>
        <p:spPr>
          <a:xfrm>
            <a:off x="2605818" y="1844824"/>
            <a:ext cx="23402" cy="396044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/>
        </p:nvCxnSpPr>
        <p:spPr>
          <a:xfrm flipH="1" flipV="1">
            <a:off x="2633114" y="5787848"/>
            <a:ext cx="7176360" cy="720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/>
          <p:cNvSpPr txBox="1"/>
          <p:nvPr/>
        </p:nvSpPr>
        <p:spPr>
          <a:xfrm>
            <a:off x="9358087" y="5445579"/>
            <a:ext cx="63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TID</a:t>
            </a:r>
          </a:p>
        </p:txBody>
      </p:sp>
      <p:sp>
        <p:nvSpPr>
          <p:cNvPr id="18" name="TekstSylinder 17"/>
          <p:cNvSpPr txBox="1"/>
          <p:nvPr/>
        </p:nvSpPr>
        <p:spPr>
          <a:xfrm rot="16200000">
            <a:off x="1126848" y="1970346"/>
            <a:ext cx="233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KOMPLEKSITET</a:t>
            </a:r>
          </a:p>
        </p:txBody>
      </p:sp>
      <p:sp>
        <p:nvSpPr>
          <p:cNvPr id="19" name="Ellipse 18"/>
          <p:cNvSpPr/>
          <p:nvPr/>
        </p:nvSpPr>
        <p:spPr>
          <a:xfrm>
            <a:off x="7381100" y="4941168"/>
            <a:ext cx="155061" cy="1740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Rektangel 13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F593993-200F-4126-85E7-FBB07F91C974}"/>
              </a:ext>
            </a:extLst>
          </p:cNvPr>
          <p:cNvCxnSpPr>
            <a:cxnSpLocks/>
          </p:cNvCxnSpPr>
          <p:nvPr/>
        </p:nvCxnSpPr>
        <p:spPr>
          <a:xfrm>
            <a:off x="2919663" y="5612709"/>
            <a:ext cx="0" cy="37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9E68946A-61C0-4CB5-852F-DFD44A93A73F}"/>
              </a:ext>
            </a:extLst>
          </p:cNvPr>
          <p:cNvCxnSpPr>
            <a:cxnSpLocks/>
          </p:cNvCxnSpPr>
          <p:nvPr/>
        </p:nvCxnSpPr>
        <p:spPr>
          <a:xfrm>
            <a:off x="6801852" y="5665504"/>
            <a:ext cx="0" cy="37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455C7993-43E5-46A9-8CBF-D77C327349F2}"/>
              </a:ext>
            </a:extLst>
          </p:cNvPr>
          <p:cNvCxnSpPr>
            <a:cxnSpLocks/>
          </p:cNvCxnSpPr>
          <p:nvPr/>
        </p:nvCxnSpPr>
        <p:spPr>
          <a:xfrm>
            <a:off x="7467599" y="5649462"/>
            <a:ext cx="0" cy="37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DF59B968-7247-4728-9562-E85187E3724F}"/>
              </a:ext>
            </a:extLst>
          </p:cNvPr>
          <p:cNvCxnSpPr>
            <a:cxnSpLocks/>
          </p:cNvCxnSpPr>
          <p:nvPr/>
        </p:nvCxnSpPr>
        <p:spPr>
          <a:xfrm>
            <a:off x="9015662" y="5665504"/>
            <a:ext cx="0" cy="37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FF61E96-F94C-4130-9F93-B3356C1474B2}"/>
              </a:ext>
            </a:extLst>
          </p:cNvPr>
          <p:cNvSpPr txBox="1"/>
          <p:nvPr/>
        </p:nvSpPr>
        <p:spPr>
          <a:xfrm>
            <a:off x="2605818" y="5998242"/>
            <a:ext cx="99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2000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58D2BC6-E67B-4C44-9ED8-F1CCA4C1E3C4}"/>
              </a:ext>
            </a:extLst>
          </p:cNvPr>
          <p:cNvSpPr txBox="1"/>
          <p:nvPr/>
        </p:nvSpPr>
        <p:spPr>
          <a:xfrm>
            <a:off x="6477643" y="5998242"/>
            <a:ext cx="99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2015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DDCDCD0E-8C83-470B-B9B9-8072434AA58F}"/>
              </a:ext>
            </a:extLst>
          </p:cNvPr>
          <p:cNvSpPr txBox="1"/>
          <p:nvPr/>
        </p:nvSpPr>
        <p:spPr>
          <a:xfrm>
            <a:off x="7151408" y="5998243"/>
            <a:ext cx="99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2018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173AA537-2957-4FA6-9BED-1B91305EEC11}"/>
              </a:ext>
            </a:extLst>
          </p:cNvPr>
          <p:cNvSpPr txBox="1"/>
          <p:nvPr/>
        </p:nvSpPr>
        <p:spPr>
          <a:xfrm>
            <a:off x="8643318" y="5998244"/>
            <a:ext cx="99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116743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66A2E3-2317-4C59-8A46-8FF2056D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Video </a:t>
            </a:r>
            <a:r>
              <a:rPr lang="nb-NO" dirty="0" err="1"/>
              <a:t>kjersti</a:t>
            </a:r>
            <a:r>
              <a:rPr lang="nb-NO" dirty="0"/>
              <a:t> – </a:t>
            </a:r>
            <a:r>
              <a:rPr lang="nb-NO" dirty="0" err="1"/>
              <a:t>its</a:t>
            </a:r>
            <a:r>
              <a:rPr lang="nb-NO" dirty="0"/>
              <a:t> </a:t>
            </a:r>
            <a:r>
              <a:rPr lang="nb-NO" dirty="0" err="1"/>
              <a:t>good</a:t>
            </a:r>
            <a:endParaRPr lang="nb-NO" dirty="0"/>
          </a:p>
        </p:txBody>
      </p:sp>
      <p:pic>
        <p:nvPicPr>
          <p:cNvPr id="6" name="Papir">
            <a:hlinkClick r:id="" action="ppaction://media"/>
            <a:extLst>
              <a:ext uri="{FF2B5EF4-FFF2-40B4-BE49-F238E27FC236}">
                <a16:creationId xmlns:a16="http://schemas.microsoft.com/office/drawing/2014/main" id="{9504BDA6-F766-49A5-B388-AB1E481712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31123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7" t="37364" r="14756" b="27046"/>
          <a:stretch/>
        </p:blipFill>
        <p:spPr bwMode="auto">
          <a:xfrm>
            <a:off x="928816" y="370703"/>
            <a:ext cx="10192265" cy="55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794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/>
        </p:nvSpPr>
        <p:spPr>
          <a:xfrm>
            <a:off x="2279576" y="476673"/>
            <a:ext cx="548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dirty="0"/>
              <a:t>Big data</a:t>
            </a:r>
          </a:p>
        </p:txBody>
      </p:sp>
      <p:pic>
        <p:nvPicPr>
          <p:cNvPr id="1026" name="Picture 2" descr="Bilderesultat for big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71" y="1811833"/>
            <a:ext cx="710565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ktangel 10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184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/>
        </p:nvSpPr>
        <p:spPr>
          <a:xfrm>
            <a:off x="2279576" y="476673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dirty="0"/>
              <a:t>Personifisering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2301510" y="141277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Personifisering gir mer relevant kommunikasjon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/>
          <a:srcRect l="68900" t="32360" r="11413" b="27320"/>
          <a:stretch/>
        </p:blipFill>
        <p:spPr>
          <a:xfrm>
            <a:off x="2091450" y="1887214"/>
            <a:ext cx="6025855" cy="385654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87" y="5906339"/>
            <a:ext cx="1323683" cy="748826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74" name="Picture 2" descr="Bilderesultat for personalized webs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9" b="8114"/>
          <a:stretch/>
        </p:blipFill>
        <p:spPr bwMode="auto">
          <a:xfrm rot="20895410">
            <a:off x="6624888" y="2349630"/>
            <a:ext cx="4781550" cy="230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24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/>
          <a:srcRect l="703" t="4749" r="59141" b="61000"/>
          <a:stretch/>
        </p:blipFill>
        <p:spPr>
          <a:xfrm>
            <a:off x="6353178" y="713434"/>
            <a:ext cx="4895850" cy="1304925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11797" t="5052" r="61875" b="37750"/>
          <a:stretch/>
        </p:blipFill>
        <p:spPr>
          <a:xfrm>
            <a:off x="2279576" y="1841545"/>
            <a:ext cx="5987207" cy="406479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9B49B7E-7FC6-4FD4-A15B-A85A13CF193D}"/>
              </a:ext>
            </a:extLst>
          </p:cNvPr>
          <p:cNvSpPr txBox="1"/>
          <p:nvPr/>
        </p:nvSpPr>
        <p:spPr>
          <a:xfrm>
            <a:off x="2279576" y="476673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dirty="0" err="1"/>
              <a:t>Remarketing</a:t>
            </a:r>
            <a:endParaRPr lang="nb-NO" sz="4800" b="1" dirty="0"/>
          </a:p>
        </p:txBody>
      </p:sp>
    </p:spTree>
    <p:extLst>
      <p:ext uri="{BB962C8B-B14F-4D97-AF65-F5344CB8AC3E}">
        <p14:creationId xmlns:p14="http://schemas.microsoft.com/office/powerpoint/2010/main" val="3926502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976BFB3-2DF2-4D18-82E5-B7EB27069F67}"/>
              </a:ext>
            </a:extLst>
          </p:cNvPr>
          <p:cNvSpPr/>
          <p:nvPr/>
        </p:nvSpPr>
        <p:spPr>
          <a:xfrm>
            <a:off x="8964819" y="2677301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E037FF8-B2BF-4E3E-8B03-2942EAC0C615}"/>
              </a:ext>
            </a:extLst>
          </p:cNvPr>
          <p:cNvSpPr txBox="1"/>
          <p:nvPr/>
        </p:nvSpPr>
        <p:spPr>
          <a:xfrm>
            <a:off x="8994676" y="3280892"/>
            <a:ext cx="182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Tingenes internett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224A242-979E-4371-ADF5-BBB7FA218690}"/>
              </a:ext>
            </a:extLst>
          </p:cNvPr>
          <p:cNvSpPr/>
          <p:nvPr/>
        </p:nvSpPr>
        <p:spPr>
          <a:xfrm>
            <a:off x="9496160" y="52199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B2DEABD-0F94-480D-9146-0A07B2C1CEE0}"/>
              </a:ext>
            </a:extLst>
          </p:cNvPr>
          <p:cNvSpPr txBox="1"/>
          <p:nvPr/>
        </p:nvSpPr>
        <p:spPr>
          <a:xfrm>
            <a:off x="9496160" y="1264083"/>
            <a:ext cx="182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Kunde-data</a:t>
            </a:r>
          </a:p>
        </p:txBody>
      </p:sp>
    </p:spTree>
    <p:extLst>
      <p:ext uri="{BB962C8B-B14F-4D97-AF65-F5344CB8AC3E}">
        <p14:creationId xmlns:p14="http://schemas.microsoft.com/office/powerpoint/2010/main" val="3042197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976BFB3-2DF2-4D18-82E5-B7EB27069F67}"/>
              </a:ext>
            </a:extLst>
          </p:cNvPr>
          <p:cNvSpPr/>
          <p:nvPr/>
        </p:nvSpPr>
        <p:spPr>
          <a:xfrm>
            <a:off x="8964819" y="2677301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E037FF8-B2BF-4E3E-8B03-2942EAC0C615}"/>
              </a:ext>
            </a:extLst>
          </p:cNvPr>
          <p:cNvSpPr txBox="1"/>
          <p:nvPr/>
        </p:nvSpPr>
        <p:spPr>
          <a:xfrm>
            <a:off x="8994676" y="3280892"/>
            <a:ext cx="182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Tingenes internett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713F48-9FDE-458D-B4FA-C05BCDE7EECB}"/>
              </a:ext>
            </a:extLst>
          </p:cNvPr>
          <p:cNvSpPr/>
          <p:nvPr/>
        </p:nvSpPr>
        <p:spPr>
          <a:xfrm>
            <a:off x="5927124" y="113270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A0D1C20-7441-4D7B-935C-38C9F0F355AA}"/>
              </a:ext>
            </a:extLst>
          </p:cNvPr>
          <p:cNvSpPr txBox="1"/>
          <p:nvPr/>
        </p:nvSpPr>
        <p:spPr>
          <a:xfrm>
            <a:off x="5927125" y="1874793"/>
            <a:ext cx="188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Big data</a:t>
            </a:r>
          </a:p>
        </p:txBody>
      </p:sp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1126E2CD-E0A2-44E1-8BAC-E10A0408E274}"/>
              </a:ext>
            </a:extLst>
          </p:cNvPr>
          <p:cNvCxnSpPr>
            <a:cxnSpLocks/>
          </p:cNvCxnSpPr>
          <p:nvPr/>
        </p:nvCxnSpPr>
        <p:spPr>
          <a:xfrm flipH="1" flipV="1">
            <a:off x="7708056" y="2446300"/>
            <a:ext cx="1362296" cy="7252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2388625F-512B-418B-AF60-182269D2B379}"/>
              </a:ext>
            </a:extLst>
          </p:cNvPr>
          <p:cNvSpPr/>
          <p:nvPr/>
        </p:nvSpPr>
        <p:spPr>
          <a:xfrm>
            <a:off x="9496160" y="52199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9314590-5CEF-45EF-A35D-F16DB3A31739}"/>
              </a:ext>
            </a:extLst>
          </p:cNvPr>
          <p:cNvSpPr txBox="1"/>
          <p:nvPr/>
        </p:nvSpPr>
        <p:spPr>
          <a:xfrm>
            <a:off x="9496160" y="1264083"/>
            <a:ext cx="182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Kunde-data</a:t>
            </a:r>
          </a:p>
        </p:txBody>
      </p: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1692D1CF-0C9D-41FE-A7C2-704D6CB80B4F}"/>
              </a:ext>
            </a:extLst>
          </p:cNvPr>
          <p:cNvCxnSpPr>
            <a:cxnSpLocks/>
          </p:cNvCxnSpPr>
          <p:nvPr/>
        </p:nvCxnSpPr>
        <p:spPr>
          <a:xfrm flipH="1">
            <a:off x="7787206" y="1633415"/>
            <a:ext cx="1735336" cy="2021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051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976BFB3-2DF2-4D18-82E5-B7EB27069F67}"/>
              </a:ext>
            </a:extLst>
          </p:cNvPr>
          <p:cNvSpPr/>
          <p:nvPr/>
        </p:nvSpPr>
        <p:spPr>
          <a:xfrm>
            <a:off x="8964819" y="2677301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E037FF8-B2BF-4E3E-8B03-2942EAC0C615}"/>
              </a:ext>
            </a:extLst>
          </p:cNvPr>
          <p:cNvSpPr txBox="1"/>
          <p:nvPr/>
        </p:nvSpPr>
        <p:spPr>
          <a:xfrm>
            <a:off x="8994676" y="3280892"/>
            <a:ext cx="182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Tingenes internett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713F48-9FDE-458D-B4FA-C05BCDE7EECB}"/>
              </a:ext>
            </a:extLst>
          </p:cNvPr>
          <p:cNvSpPr/>
          <p:nvPr/>
        </p:nvSpPr>
        <p:spPr>
          <a:xfrm>
            <a:off x="5927124" y="113270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A0D1C20-7441-4D7B-935C-38C9F0F355AA}"/>
              </a:ext>
            </a:extLst>
          </p:cNvPr>
          <p:cNvSpPr txBox="1"/>
          <p:nvPr/>
        </p:nvSpPr>
        <p:spPr>
          <a:xfrm>
            <a:off x="5927125" y="1874793"/>
            <a:ext cx="188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Big data</a:t>
            </a:r>
          </a:p>
        </p:txBody>
      </p:sp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1126E2CD-E0A2-44E1-8BAC-E10A0408E274}"/>
              </a:ext>
            </a:extLst>
          </p:cNvPr>
          <p:cNvCxnSpPr>
            <a:cxnSpLocks/>
          </p:cNvCxnSpPr>
          <p:nvPr/>
        </p:nvCxnSpPr>
        <p:spPr>
          <a:xfrm flipH="1" flipV="1">
            <a:off x="7708056" y="2446300"/>
            <a:ext cx="1362296" cy="7252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A8247166-18F5-4984-8088-46C7D24E9A35}"/>
              </a:ext>
            </a:extLst>
          </p:cNvPr>
          <p:cNvSpPr/>
          <p:nvPr/>
        </p:nvSpPr>
        <p:spPr>
          <a:xfrm>
            <a:off x="5865334" y="4530815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2C7E17F-499D-4A57-A474-8B527A150780}"/>
              </a:ext>
            </a:extLst>
          </p:cNvPr>
          <p:cNvSpPr txBox="1"/>
          <p:nvPr/>
        </p:nvSpPr>
        <p:spPr>
          <a:xfrm>
            <a:off x="5865335" y="5272906"/>
            <a:ext cx="188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Personalisering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5A90BC3-4986-4091-938D-BEB047648B3F}"/>
              </a:ext>
            </a:extLst>
          </p:cNvPr>
          <p:cNvSpPr/>
          <p:nvPr/>
        </p:nvSpPr>
        <p:spPr>
          <a:xfrm>
            <a:off x="1435445" y="113270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8D6C9AAF-226C-46D2-A887-64F0A127A13F}"/>
              </a:ext>
            </a:extLst>
          </p:cNvPr>
          <p:cNvSpPr txBox="1"/>
          <p:nvPr/>
        </p:nvSpPr>
        <p:spPr>
          <a:xfrm>
            <a:off x="1400138" y="1736293"/>
            <a:ext cx="18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Kunstig intelligens</a:t>
            </a:r>
          </a:p>
        </p:txBody>
      </p: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36CD1D81-7886-4BA5-9C9C-C637C3FD6BA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321909" y="2059459"/>
            <a:ext cx="2605216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tt pilkobling 39">
            <a:extLst>
              <a:ext uri="{FF2B5EF4-FFF2-40B4-BE49-F238E27FC236}">
                <a16:creationId xmlns:a16="http://schemas.microsoft.com/office/drawing/2014/main" id="{37C462F6-D7D4-49C6-BD70-35005D170891}"/>
              </a:ext>
            </a:extLst>
          </p:cNvPr>
          <p:cNvCxnSpPr>
            <a:cxnSpLocks/>
          </p:cNvCxnSpPr>
          <p:nvPr/>
        </p:nvCxnSpPr>
        <p:spPr>
          <a:xfrm flipV="1">
            <a:off x="7642960" y="4183268"/>
            <a:ext cx="1500506" cy="8335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0B084DFB-6F4C-4516-828C-DAE7F5471745}"/>
              </a:ext>
            </a:extLst>
          </p:cNvPr>
          <p:cNvCxnSpPr>
            <a:cxnSpLocks/>
          </p:cNvCxnSpPr>
          <p:nvPr/>
        </p:nvCxnSpPr>
        <p:spPr>
          <a:xfrm flipH="1">
            <a:off x="6808721" y="2991371"/>
            <a:ext cx="23571" cy="15064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kobling 25">
            <a:extLst>
              <a:ext uri="{FF2B5EF4-FFF2-40B4-BE49-F238E27FC236}">
                <a16:creationId xmlns:a16="http://schemas.microsoft.com/office/drawing/2014/main" id="{4EC4FD18-CBE1-458D-9124-F9FDA713E56F}"/>
              </a:ext>
            </a:extLst>
          </p:cNvPr>
          <p:cNvCxnSpPr>
            <a:cxnSpLocks/>
          </p:cNvCxnSpPr>
          <p:nvPr/>
        </p:nvCxnSpPr>
        <p:spPr>
          <a:xfrm>
            <a:off x="3196281" y="2508941"/>
            <a:ext cx="5768538" cy="10951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2724A8D4-70A0-497C-89F1-41C37997714C}"/>
              </a:ext>
            </a:extLst>
          </p:cNvPr>
          <p:cNvSpPr/>
          <p:nvPr/>
        </p:nvSpPr>
        <p:spPr>
          <a:xfrm>
            <a:off x="9496160" y="52199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C6DFA52-6097-47FC-9C24-AC90F9640F06}"/>
              </a:ext>
            </a:extLst>
          </p:cNvPr>
          <p:cNvSpPr txBox="1"/>
          <p:nvPr/>
        </p:nvSpPr>
        <p:spPr>
          <a:xfrm>
            <a:off x="9496160" y="1264083"/>
            <a:ext cx="182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Kunde-data</a:t>
            </a:r>
          </a:p>
        </p:txBody>
      </p:sp>
      <p:cxnSp>
        <p:nvCxnSpPr>
          <p:cNvPr id="22" name="Rett pilkobling 21">
            <a:extLst>
              <a:ext uri="{FF2B5EF4-FFF2-40B4-BE49-F238E27FC236}">
                <a16:creationId xmlns:a16="http://schemas.microsoft.com/office/drawing/2014/main" id="{CBB40D0A-8D9F-4122-9191-F19F0D262294}"/>
              </a:ext>
            </a:extLst>
          </p:cNvPr>
          <p:cNvCxnSpPr>
            <a:cxnSpLocks/>
          </p:cNvCxnSpPr>
          <p:nvPr/>
        </p:nvCxnSpPr>
        <p:spPr>
          <a:xfrm flipH="1">
            <a:off x="7787206" y="1633415"/>
            <a:ext cx="1735336" cy="2021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900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976BFB3-2DF2-4D18-82E5-B7EB27069F67}"/>
              </a:ext>
            </a:extLst>
          </p:cNvPr>
          <p:cNvSpPr/>
          <p:nvPr/>
        </p:nvSpPr>
        <p:spPr>
          <a:xfrm>
            <a:off x="8964819" y="2677301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E037FF8-B2BF-4E3E-8B03-2942EAC0C615}"/>
              </a:ext>
            </a:extLst>
          </p:cNvPr>
          <p:cNvSpPr txBox="1"/>
          <p:nvPr/>
        </p:nvSpPr>
        <p:spPr>
          <a:xfrm>
            <a:off x="8994676" y="3280892"/>
            <a:ext cx="182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Tingenes internett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713F48-9FDE-458D-B4FA-C05BCDE7EECB}"/>
              </a:ext>
            </a:extLst>
          </p:cNvPr>
          <p:cNvSpPr/>
          <p:nvPr/>
        </p:nvSpPr>
        <p:spPr>
          <a:xfrm>
            <a:off x="5927124" y="113270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A0D1C20-7441-4D7B-935C-38C9F0F355AA}"/>
              </a:ext>
            </a:extLst>
          </p:cNvPr>
          <p:cNvSpPr txBox="1"/>
          <p:nvPr/>
        </p:nvSpPr>
        <p:spPr>
          <a:xfrm>
            <a:off x="5927125" y="1874793"/>
            <a:ext cx="188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Big data</a:t>
            </a:r>
          </a:p>
        </p:txBody>
      </p:sp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1126E2CD-E0A2-44E1-8BAC-E10A0408E274}"/>
              </a:ext>
            </a:extLst>
          </p:cNvPr>
          <p:cNvCxnSpPr>
            <a:cxnSpLocks/>
          </p:cNvCxnSpPr>
          <p:nvPr/>
        </p:nvCxnSpPr>
        <p:spPr>
          <a:xfrm flipH="1" flipV="1">
            <a:off x="7708056" y="2446300"/>
            <a:ext cx="1362296" cy="7252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A8247166-18F5-4984-8088-46C7D24E9A35}"/>
              </a:ext>
            </a:extLst>
          </p:cNvPr>
          <p:cNvSpPr/>
          <p:nvPr/>
        </p:nvSpPr>
        <p:spPr>
          <a:xfrm>
            <a:off x="5865334" y="4530815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2C7E17F-499D-4A57-A474-8B527A150780}"/>
              </a:ext>
            </a:extLst>
          </p:cNvPr>
          <p:cNvSpPr txBox="1"/>
          <p:nvPr/>
        </p:nvSpPr>
        <p:spPr>
          <a:xfrm>
            <a:off x="5865335" y="5272906"/>
            <a:ext cx="188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Personalisering</a:t>
            </a:r>
          </a:p>
        </p:txBody>
      </p: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11BA0887-990E-44E6-B77A-318BE9D4A523}"/>
              </a:ext>
            </a:extLst>
          </p:cNvPr>
          <p:cNvCxnSpPr>
            <a:cxnSpLocks/>
          </p:cNvCxnSpPr>
          <p:nvPr/>
        </p:nvCxnSpPr>
        <p:spPr>
          <a:xfrm flipH="1">
            <a:off x="6808721" y="2991371"/>
            <a:ext cx="23571" cy="15064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45A90BC3-4986-4091-938D-BEB047648B3F}"/>
              </a:ext>
            </a:extLst>
          </p:cNvPr>
          <p:cNvSpPr/>
          <p:nvPr/>
        </p:nvSpPr>
        <p:spPr>
          <a:xfrm>
            <a:off x="1435445" y="113270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8D6C9AAF-226C-46D2-A887-64F0A127A13F}"/>
              </a:ext>
            </a:extLst>
          </p:cNvPr>
          <p:cNvSpPr txBox="1"/>
          <p:nvPr/>
        </p:nvSpPr>
        <p:spPr>
          <a:xfrm>
            <a:off x="1400138" y="1736293"/>
            <a:ext cx="18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Kunstig intelligens</a:t>
            </a:r>
          </a:p>
        </p:txBody>
      </p: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36CD1D81-7886-4BA5-9C9C-C637C3FD6BA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321909" y="2059459"/>
            <a:ext cx="2605216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E0388DD9-839E-4561-9585-D9F2D27A2EA1}"/>
              </a:ext>
            </a:extLst>
          </p:cNvPr>
          <p:cNvSpPr/>
          <p:nvPr/>
        </p:nvSpPr>
        <p:spPr>
          <a:xfrm>
            <a:off x="3347792" y="3076837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A86E6F8C-C362-421A-AD1B-8F09B067F862}"/>
              </a:ext>
            </a:extLst>
          </p:cNvPr>
          <p:cNvSpPr txBox="1"/>
          <p:nvPr/>
        </p:nvSpPr>
        <p:spPr>
          <a:xfrm>
            <a:off x="3336656" y="3680428"/>
            <a:ext cx="18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Virtuell virkelighet</a:t>
            </a:r>
          </a:p>
        </p:txBody>
      </p:sp>
      <p:cxnSp>
        <p:nvCxnSpPr>
          <p:cNvPr id="29" name="Rett pilkobling 28">
            <a:extLst>
              <a:ext uri="{FF2B5EF4-FFF2-40B4-BE49-F238E27FC236}">
                <a16:creationId xmlns:a16="http://schemas.microsoft.com/office/drawing/2014/main" id="{E37BE182-8C5F-4879-B46E-58DFE487B457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2962536" y="2767229"/>
            <a:ext cx="661522" cy="5810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8AA1B24B-A980-442D-974E-05C1ED3679F3}"/>
              </a:ext>
            </a:extLst>
          </p:cNvPr>
          <p:cNvCxnSpPr>
            <a:cxnSpLocks/>
          </p:cNvCxnSpPr>
          <p:nvPr/>
        </p:nvCxnSpPr>
        <p:spPr>
          <a:xfrm flipH="1" flipV="1">
            <a:off x="5100904" y="4403129"/>
            <a:ext cx="857899" cy="6137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tt pilkobling 39">
            <a:extLst>
              <a:ext uri="{FF2B5EF4-FFF2-40B4-BE49-F238E27FC236}">
                <a16:creationId xmlns:a16="http://schemas.microsoft.com/office/drawing/2014/main" id="{37C462F6-D7D4-49C6-BD70-35005D170891}"/>
              </a:ext>
            </a:extLst>
          </p:cNvPr>
          <p:cNvCxnSpPr>
            <a:cxnSpLocks/>
          </p:cNvCxnSpPr>
          <p:nvPr/>
        </p:nvCxnSpPr>
        <p:spPr>
          <a:xfrm flipV="1">
            <a:off x="7642960" y="4183268"/>
            <a:ext cx="1500506" cy="8335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tt pilkobling 49">
            <a:extLst>
              <a:ext uri="{FF2B5EF4-FFF2-40B4-BE49-F238E27FC236}">
                <a16:creationId xmlns:a16="http://schemas.microsoft.com/office/drawing/2014/main" id="{E986C23F-7995-4B73-8FE8-4FAA683CE68F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3196281" y="2508941"/>
            <a:ext cx="5768538" cy="10951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091F9B92-9DEF-4756-856D-8F4BFD81F3D4}"/>
              </a:ext>
            </a:extLst>
          </p:cNvPr>
          <p:cNvSpPr/>
          <p:nvPr/>
        </p:nvSpPr>
        <p:spPr>
          <a:xfrm>
            <a:off x="9496160" y="52199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75E6FA7-8B45-4DF7-BAE5-AD5372D98BF9}"/>
              </a:ext>
            </a:extLst>
          </p:cNvPr>
          <p:cNvSpPr txBox="1"/>
          <p:nvPr/>
        </p:nvSpPr>
        <p:spPr>
          <a:xfrm>
            <a:off x="9496160" y="1264083"/>
            <a:ext cx="182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Kunde-data</a:t>
            </a:r>
          </a:p>
        </p:txBody>
      </p:sp>
      <p:cxnSp>
        <p:nvCxnSpPr>
          <p:cNvPr id="23" name="Rett pilkobling 22">
            <a:extLst>
              <a:ext uri="{FF2B5EF4-FFF2-40B4-BE49-F238E27FC236}">
                <a16:creationId xmlns:a16="http://schemas.microsoft.com/office/drawing/2014/main" id="{8E2B1E13-CC5F-43D4-AC7A-BC62993764D3}"/>
              </a:ext>
            </a:extLst>
          </p:cNvPr>
          <p:cNvCxnSpPr>
            <a:cxnSpLocks/>
          </p:cNvCxnSpPr>
          <p:nvPr/>
        </p:nvCxnSpPr>
        <p:spPr>
          <a:xfrm flipH="1">
            <a:off x="7787206" y="1633415"/>
            <a:ext cx="1735336" cy="2021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198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976BFB3-2DF2-4D18-82E5-B7EB27069F67}"/>
              </a:ext>
            </a:extLst>
          </p:cNvPr>
          <p:cNvSpPr/>
          <p:nvPr/>
        </p:nvSpPr>
        <p:spPr>
          <a:xfrm>
            <a:off x="8964819" y="2677301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E037FF8-B2BF-4E3E-8B03-2942EAC0C615}"/>
              </a:ext>
            </a:extLst>
          </p:cNvPr>
          <p:cNvSpPr txBox="1"/>
          <p:nvPr/>
        </p:nvSpPr>
        <p:spPr>
          <a:xfrm>
            <a:off x="8994676" y="3280892"/>
            <a:ext cx="182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Tingenes internett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713F48-9FDE-458D-B4FA-C05BCDE7EECB}"/>
              </a:ext>
            </a:extLst>
          </p:cNvPr>
          <p:cNvSpPr/>
          <p:nvPr/>
        </p:nvSpPr>
        <p:spPr>
          <a:xfrm>
            <a:off x="5927124" y="113270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A0D1C20-7441-4D7B-935C-38C9F0F355AA}"/>
              </a:ext>
            </a:extLst>
          </p:cNvPr>
          <p:cNvSpPr txBox="1"/>
          <p:nvPr/>
        </p:nvSpPr>
        <p:spPr>
          <a:xfrm>
            <a:off x="5927125" y="1874793"/>
            <a:ext cx="188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Big data</a:t>
            </a:r>
          </a:p>
        </p:txBody>
      </p:sp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1126E2CD-E0A2-44E1-8BAC-E10A0408E274}"/>
              </a:ext>
            </a:extLst>
          </p:cNvPr>
          <p:cNvCxnSpPr>
            <a:cxnSpLocks/>
          </p:cNvCxnSpPr>
          <p:nvPr/>
        </p:nvCxnSpPr>
        <p:spPr>
          <a:xfrm flipH="1" flipV="1">
            <a:off x="7708056" y="2446300"/>
            <a:ext cx="1362296" cy="7252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A8247166-18F5-4984-8088-46C7D24E9A35}"/>
              </a:ext>
            </a:extLst>
          </p:cNvPr>
          <p:cNvSpPr/>
          <p:nvPr/>
        </p:nvSpPr>
        <p:spPr>
          <a:xfrm>
            <a:off x="5865334" y="4530815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2C7E17F-499D-4A57-A474-8B527A150780}"/>
              </a:ext>
            </a:extLst>
          </p:cNvPr>
          <p:cNvSpPr txBox="1"/>
          <p:nvPr/>
        </p:nvSpPr>
        <p:spPr>
          <a:xfrm>
            <a:off x="5865335" y="5272906"/>
            <a:ext cx="188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Personalisering</a:t>
            </a:r>
          </a:p>
        </p:txBody>
      </p: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11BA0887-990E-44E6-B77A-318BE9D4A523}"/>
              </a:ext>
            </a:extLst>
          </p:cNvPr>
          <p:cNvCxnSpPr>
            <a:cxnSpLocks/>
          </p:cNvCxnSpPr>
          <p:nvPr/>
        </p:nvCxnSpPr>
        <p:spPr>
          <a:xfrm flipH="1">
            <a:off x="6808721" y="2991371"/>
            <a:ext cx="23571" cy="15064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45A90BC3-4986-4091-938D-BEB047648B3F}"/>
              </a:ext>
            </a:extLst>
          </p:cNvPr>
          <p:cNvSpPr/>
          <p:nvPr/>
        </p:nvSpPr>
        <p:spPr>
          <a:xfrm>
            <a:off x="1435445" y="113270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8D6C9AAF-226C-46D2-A887-64F0A127A13F}"/>
              </a:ext>
            </a:extLst>
          </p:cNvPr>
          <p:cNvSpPr txBox="1"/>
          <p:nvPr/>
        </p:nvSpPr>
        <p:spPr>
          <a:xfrm>
            <a:off x="1400138" y="1736293"/>
            <a:ext cx="18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Kunstig intelligens</a:t>
            </a:r>
          </a:p>
        </p:txBody>
      </p: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36CD1D81-7886-4BA5-9C9C-C637C3FD6BA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321909" y="2059459"/>
            <a:ext cx="2605216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E0388DD9-839E-4561-9585-D9F2D27A2EA1}"/>
              </a:ext>
            </a:extLst>
          </p:cNvPr>
          <p:cNvSpPr/>
          <p:nvPr/>
        </p:nvSpPr>
        <p:spPr>
          <a:xfrm>
            <a:off x="3347792" y="3076837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A86E6F8C-C362-421A-AD1B-8F09B067F862}"/>
              </a:ext>
            </a:extLst>
          </p:cNvPr>
          <p:cNvSpPr txBox="1"/>
          <p:nvPr/>
        </p:nvSpPr>
        <p:spPr>
          <a:xfrm>
            <a:off x="3336656" y="3680428"/>
            <a:ext cx="188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Virtuell virkelighet</a:t>
            </a:r>
          </a:p>
        </p:txBody>
      </p:sp>
      <p:cxnSp>
        <p:nvCxnSpPr>
          <p:cNvPr id="29" name="Rett pilkobling 28">
            <a:extLst>
              <a:ext uri="{FF2B5EF4-FFF2-40B4-BE49-F238E27FC236}">
                <a16:creationId xmlns:a16="http://schemas.microsoft.com/office/drawing/2014/main" id="{E37BE182-8C5F-4879-B46E-58DFE487B457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2962536" y="2767229"/>
            <a:ext cx="661522" cy="5810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8AA1B24B-A980-442D-974E-05C1ED3679F3}"/>
              </a:ext>
            </a:extLst>
          </p:cNvPr>
          <p:cNvCxnSpPr>
            <a:cxnSpLocks/>
          </p:cNvCxnSpPr>
          <p:nvPr/>
        </p:nvCxnSpPr>
        <p:spPr>
          <a:xfrm flipH="1" flipV="1">
            <a:off x="5100904" y="4403129"/>
            <a:ext cx="857899" cy="6137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tt pilkobling 39">
            <a:extLst>
              <a:ext uri="{FF2B5EF4-FFF2-40B4-BE49-F238E27FC236}">
                <a16:creationId xmlns:a16="http://schemas.microsoft.com/office/drawing/2014/main" id="{37C462F6-D7D4-49C6-BD70-35005D170891}"/>
              </a:ext>
            </a:extLst>
          </p:cNvPr>
          <p:cNvCxnSpPr>
            <a:cxnSpLocks/>
          </p:cNvCxnSpPr>
          <p:nvPr/>
        </p:nvCxnSpPr>
        <p:spPr>
          <a:xfrm flipV="1">
            <a:off x="7642960" y="4183268"/>
            <a:ext cx="1500506" cy="8335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tt pilkobling 49">
            <a:extLst>
              <a:ext uri="{FF2B5EF4-FFF2-40B4-BE49-F238E27FC236}">
                <a16:creationId xmlns:a16="http://schemas.microsoft.com/office/drawing/2014/main" id="{E986C23F-7995-4B73-8FE8-4FAA683CE68F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3196281" y="2508941"/>
            <a:ext cx="5768538" cy="10951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091F9B92-9DEF-4756-856D-8F4BFD81F3D4}"/>
              </a:ext>
            </a:extLst>
          </p:cNvPr>
          <p:cNvSpPr/>
          <p:nvPr/>
        </p:nvSpPr>
        <p:spPr>
          <a:xfrm>
            <a:off x="9496160" y="521992"/>
            <a:ext cx="1886464" cy="185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75E6FA7-8B45-4DF7-BAE5-AD5372D98BF9}"/>
              </a:ext>
            </a:extLst>
          </p:cNvPr>
          <p:cNvSpPr txBox="1"/>
          <p:nvPr/>
        </p:nvSpPr>
        <p:spPr>
          <a:xfrm>
            <a:off x="9496160" y="1264083"/>
            <a:ext cx="182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Kunde-data</a:t>
            </a:r>
          </a:p>
        </p:txBody>
      </p:sp>
      <p:cxnSp>
        <p:nvCxnSpPr>
          <p:cNvPr id="23" name="Rett pilkobling 22">
            <a:extLst>
              <a:ext uri="{FF2B5EF4-FFF2-40B4-BE49-F238E27FC236}">
                <a16:creationId xmlns:a16="http://schemas.microsoft.com/office/drawing/2014/main" id="{8E2B1E13-CC5F-43D4-AC7A-BC62993764D3}"/>
              </a:ext>
            </a:extLst>
          </p:cNvPr>
          <p:cNvCxnSpPr>
            <a:cxnSpLocks/>
          </p:cNvCxnSpPr>
          <p:nvPr/>
        </p:nvCxnSpPr>
        <p:spPr>
          <a:xfrm flipH="1">
            <a:off x="7787206" y="1633415"/>
            <a:ext cx="1735336" cy="2021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>
            <a:extLst>
              <a:ext uri="{FF2B5EF4-FFF2-40B4-BE49-F238E27FC236}">
                <a16:creationId xmlns:a16="http://schemas.microsoft.com/office/drawing/2014/main" id="{CC2B2256-F0D2-4788-8C8D-9FA21E6E4C59}"/>
              </a:ext>
            </a:extLst>
          </p:cNvPr>
          <p:cNvSpPr/>
          <p:nvPr/>
        </p:nvSpPr>
        <p:spPr>
          <a:xfrm>
            <a:off x="877645" y="861237"/>
            <a:ext cx="2987378" cy="2310330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3021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Bilderesultat for online marketing robot ai">
            <a:extLst>
              <a:ext uri="{FF2B5EF4-FFF2-40B4-BE49-F238E27FC236}">
                <a16:creationId xmlns:a16="http://schemas.microsoft.com/office/drawing/2014/main" id="{89C92466-7FE9-443E-819E-F9F31F9591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41" y="643467"/>
            <a:ext cx="990411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2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B318A5A7-693C-4659-91D6-DFF60F6B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0"/>
            <a:ext cx="4495800" cy="6201603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97FCB4AC-74E0-4CC3-95D6-E6158D6ECE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5C4527E1-0008-421A-B31C-AEA4C2A6A7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A8A1891-78AA-4FD2-9E70-43A6E1F1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37" y="1260764"/>
            <a:ext cx="5920363" cy="2973992"/>
          </a:xfrm>
        </p:spPr>
        <p:txBody>
          <a:bodyPr anchor="t">
            <a:normAutofit fontScale="90000"/>
          </a:bodyPr>
          <a:lstStyle/>
          <a:p>
            <a:pPr algn="l"/>
            <a:br>
              <a:rPr lang="nb-NO" sz="7200" b="1" dirty="0">
                <a:solidFill>
                  <a:schemeClr val="bg1"/>
                </a:solidFill>
              </a:rPr>
            </a:br>
            <a:r>
              <a:rPr lang="nb-NO" b="1" i="1" dirty="0">
                <a:solidFill>
                  <a:schemeClr val="bg1"/>
                </a:solidFill>
              </a:rPr>
              <a:t>Hvordan markedsføre en moderne grafisk bedrift</a:t>
            </a:r>
            <a:r>
              <a:rPr lang="nb-NO" b="1" dirty="0">
                <a:solidFill>
                  <a:schemeClr val="bg1"/>
                </a:solidFill>
              </a:rPr>
              <a:t>?</a:t>
            </a:r>
            <a:br>
              <a:rPr lang="nb-NO" b="1" dirty="0">
                <a:solidFill>
                  <a:schemeClr val="bg1"/>
                </a:solidFill>
              </a:rPr>
            </a:br>
            <a:br>
              <a:rPr lang="nb-NO" b="1" dirty="0">
                <a:solidFill>
                  <a:schemeClr val="bg1"/>
                </a:solidFill>
              </a:rPr>
            </a:br>
            <a:r>
              <a:rPr lang="nb-NO" sz="4400" b="1" dirty="0" err="1">
                <a:solidFill>
                  <a:schemeClr val="bg1"/>
                </a:solidFill>
              </a:rPr>
              <a:t>Støtvig</a:t>
            </a:r>
            <a:r>
              <a:rPr lang="nb-NO" sz="4400" b="1" dirty="0">
                <a:solidFill>
                  <a:schemeClr val="bg1"/>
                </a:solidFill>
              </a:rPr>
              <a:t> mars 2018</a:t>
            </a:r>
            <a:endParaRPr lang="nb-NO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5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7F70BFB-EC2E-494B-BD6B-F3D37D449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3" t="23368" r="56118" b="28842"/>
          <a:stretch/>
        </p:blipFill>
        <p:spPr>
          <a:xfrm>
            <a:off x="5893108" y="1784920"/>
            <a:ext cx="6894186" cy="313623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26958F6-7F5B-4502-A3DA-4524EEA09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3" t="14527" r="59079" b="30315"/>
          <a:stretch/>
        </p:blipFill>
        <p:spPr>
          <a:xfrm>
            <a:off x="114300" y="2045367"/>
            <a:ext cx="5778808" cy="3200948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2279576" y="476673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dirty="0"/>
              <a:t>Virtuell virkelighet</a:t>
            </a:r>
          </a:p>
        </p:txBody>
      </p:sp>
      <p:sp>
        <p:nvSpPr>
          <p:cNvPr id="10" name="Rektangel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0164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D3C787C-8299-4574-8D7C-60D1E2F8D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7" t="8210" r="50725" b="57685"/>
          <a:stretch/>
        </p:blipFill>
        <p:spPr>
          <a:xfrm>
            <a:off x="-615375" y="2269960"/>
            <a:ext cx="12807375" cy="2959768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2279576" y="476673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dirty="0"/>
              <a:t>Virtuell virkelighet</a:t>
            </a:r>
          </a:p>
        </p:txBody>
      </p:sp>
      <p:sp>
        <p:nvSpPr>
          <p:cNvPr id="10" name="Rektangel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4127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D6CF29CD-38B8-4924-BA11-6D60517487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D83F26F-C55B-4A92-9AFF-4894D14E27C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6013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Bilderesultat for wergeland grafisk">
            <a:extLst>
              <a:ext uri="{FF2B5EF4-FFF2-40B4-BE49-F238E27FC236}">
                <a16:creationId xmlns:a16="http://schemas.microsoft.com/office/drawing/2014/main" id="{9FC2A538-DDAA-4411-9990-C4F31BA399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51" y="321734"/>
            <a:ext cx="4996811" cy="359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otype keyboard and caster">
            <a:extLst>
              <a:ext uri="{FF2B5EF4-FFF2-40B4-BE49-F238E27FC236}">
                <a16:creationId xmlns:a16="http://schemas.microsoft.com/office/drawing/2014/main" id="{F17D0FB1-F09E-49CF-A06A-A43BA84BF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380589"/>
            <a:ext cx="5458816" cy="347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C82C897-975A-4DC9-B1A0-B5BB767B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 startet i 1895…</a:t>
            </a:r>
          </a:p>
        </p:txBody>
      </p:sp>
    </p:spTree>
    <p:extLst>
      <p:ext uri="{BB962C8B-B14F-4D97-AF65-F5344CB8AC3E}">
        <p14:creationId xmlns:p14="http://schemas.microsoft.com/office/powerpoint/2010/main" val="1240178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99B869-B5A9-430E-AFC8-69B857DBC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dirty="0"/>
              <a:t>Fra </a:t>
            </a:r>
            <a:r>
              <a:rPr lang="nb-NO" dirty="0" err="1"/>
              <a:t>Wera</a:t>
            </a:r>
            <a:r>
              <a:rPr lang="nb-NO" dirty="0"/>
              <a:t> til </a:t>
            </a:r>
            <a:br>
              <a:rPr lang="nb-NO" dirty="0"/>
            </a:br>
            <a:r>
              <a:rPr lang="nb-NO" dirty="0"/>
              <a:t>«Reklamehuset </a:t>
            </a:r>
            <a:r>
              <a:rPr lang="nb-NO" dirty="0" err="1"/>
              <a:t>Wera</a:t>
            </a:r>
            <a:r>
              <a:rPr lang="nb-NO" dirty="0"/>
              <a:t>»</a:t>
            </a:r>
            <a:br>
              <a:rPr lang="nb-NO" dirty="0"/>
            </a:br>
            <a:br>
              <a:rPr lang="nb-NO" dirty="0"/>
            </a:br>
            <a:r>
              <a:rPr lang="nb-NO" sz="8000" b="1" i="1" dirty="0"/>
              <a:t>Hvorfor?</a:t>
            </a:r>
            <a:endParaRPr lang="nb-NO" b="1" i="1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29CC32AB-6358-4649-A14F-70066F5D20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639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esultat for train marketing">
            <a:extLst>
              <a:ext uri="{FF2B5EF4-FFF2-40B4-BE49-F238E27FC236}">
                <a16:creationId xmlns:a16="http://schemas.microsoft.com/office/drawing/2014/main" id="{EFCD8E64-BD02-43DA-BEBD-75FB4D03EF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993583"/>
            <a:ext cx="5475817" cy="42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07C081D-283A-4DFF-8CB2-765BD437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Tar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toget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synligheten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40268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D84BE514-D08B-4F60-8EC2-BC4E5C44B737}"/>
              </a:ext>
            </a:extLst>
          </p:cNvPr>
          <p:cNvSpPr txBox="1"/>
          <p:nvPr/>
        </p:nvSpPr>
        <p:spPr>
          <a:xfrm>
            <a:off x="2137666" y="1480413"/>
            <a:ext cx="6769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4400" dirty="0"/>
              <a:t>Intervjuet alle </a:t>
            </a:r>
            <a:r>
              <a:rPr lang="nb-NO" sz="4400" b="1" dirty="0"/>
              <a:t>ansatte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4400" dirty="0"/>
              <a:t>Nye og gamle </a:t>
            </a:r>
            <a:r>
              <a:rPr lang="nb-NO" sz="4400" b="1" dirty="0"/>
              <a:t>kunde</a:t>
            </a:r>
            <a:r>
              <a:rPr lang="nb-NO" sz="4400" dirty="0"/>
              <a:t>r</a:t>
            </a:r>
          </a:p>
        </p:txBody>
      </p:sp>
      <p:pic>
        <p:nvPicPr>
          <p:cNvPr id="4098" name="Picture 2" descr="Bilderesultat for interview">
            <a:extLst>
              <a:ext uri="{FF2B5EF4-FFF2-40B4-BE49-F238E27FC236}">
                <a16:creationId xmlns:a16="http://schemas.microsoft.com/office/drawing/2014/main" id="{9E38014C-24F6-4BDB-B7F9-964B7ED1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38" y="2926963"/>
            <a:ext cx="5814060" cy="32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39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ilderesultat for who are we">
            <a:extLst>
              <a:ext uri="{FF2B5EF4-FFF2-40B4-BE49-F238E27FC236}">
                <a16:creationId xmlns:a16="http://schemas.microsoft.com/office/drawing/2014/main" id="{C2B7690A-52D2-4D63-9D37-A0BECB8AD1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7206" y="961812"/>
            <a:ext cx="4930987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BA61169-0275-4885-B95A-565488CE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Jeg spurte</a:t>
            </a:r>
            <a:br>
              <a:rPr lang="en-US" sz="2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Hva er vår identitet?</a:t>
            </a:r>
          </a:p>
        </p:txBody>
      </p:sp>
    </p:spTree>
    <p:extLst>
      <p:ext uri="{BB962C8B-B14F-4D97-AF65-F5344CB8AC3E}">
        <p14:creationId xmlns:p14="http://schemas.microsoft.com/office/powerpoint/2010/main" val="695252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F124B12-7377-46F4-BDA8-64BF85CEA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689" y="4901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i="1" dirty="0"/>
              <a:t>«Forklar hvem vi er til naboen som aldri har hørt om oss»</a:t>
            </a:r>
          </a:p>
        </p:txBody>
      </p:sp>
      <p:pic>
        <p:nvPicPr>
          <p:cNvPr id="6" name="Picture 2" descr="Bilderesultat for who are we">
            <a:extLst>
              <a:ext uri="{FF2B5EF4-FFF2-40B4-BE49-F238E27FC236}">
                <a16:creationId xmlns:a16="http://schemas.microsoft.com/office/drawing/2014/main" id="{71B64B3C-92D9-4838-AD6A-B5C0AF85C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5229" y="3575156"/>
            <a:ext cx="3671994" cy="367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71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A74A8034-0638-4674-BF73-FBB8FB5A8607}"/>
              </a:ext>
            </a:extLst>
          </p:cNvPr>
          <p:cNvSpPr txBox="1">
            <a:spLocks/>
          </p:cNvSpPr>
          <p:nvPr/>
        </p:nvSpPr>
        <p:spPr>
          <a:xfrm>
            <a:off x="1273969" y="1268062"/>
            <a:ext cx="7532680" cy="877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6000" b="1" dirty="0">
                <a:solidFill>
                  <a:srgbClr val="C00000"/>
                </a:solidFill>
                <a:latin typeface="Locator Light" charset="0"/>
                <a:ea typeface="Locator Light" charset="0"/>
                <a:cs typeface="Locator Light" charset="0"/>
              </a:rPr>
              <a:t>Hvem var vi – mente de?</a:t>
            </a:r>
          </a:p>
        </p:txBody>
      </p:sp>
      <p:sp>
        <p:nvSpPr>
          <p:cNvPr id="5" name="Undertittel 2">
            <a:extLst>
              <a:ext uri="{FF2B5EF4-FFF2-40B4-BE49-F238E27FC236}">
                <a16:creationId xmlns:a16="http://schemas.microsoft.com/office/drawing/2014/main" id="{44C63E13-6991-40A6-98AE-9BC0478B1B41}"/>
              </a:ext>
            </a:extLst>
          </p:cNvPr>
          <p:cNvSpPr txBox="1">
            <a:spLocks/>
          </p:cNvSpPr>
          <p:nvPr/>
        </p:nvSpPr>
        <p:spPr>
          <a:xfrm>
            <a:off x="1755501" y="2643035"/>
            <a:ext cx="3969026" cy="2017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/>
              <a:t>Markedsmateriell og profilering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/>
              <a:t>Lang historie med trykkeri og nå med reklame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/>
              <a:t>Kataloger og visittkort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/>
              <a:t>Profilering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/>
              <a:t>Strategi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b-NO" dirty="0"/>
          </a:p>
        </p:txBody>
      </p:sp>
      <p:sp>
        <p:nvSpPr>
          <p:cNvPr id="6" name="Undertittel 2">
            <a:extLst>
              <a:ext uri="{FF2B5EF4-FFF2-40B4-BE49-F238E27FC236}">
                <a16:creationId xmlns:a16="http://schemas.microsoft.com/office/drawing/2014/main" id="{051D2B36-794C-4CD8-9CD9-20149F63D800}"/>
              </a:ext>
            </a:extLst>
          </p:cNvPr>
          <p:cNvSpPr txBox="1">
            <a:spLocks/>
          </p:cNvSpPr>
          <p:nvPr/>
        </p:nvSpPr>
        <p:spPr>
          <a:xfrm>
            <a:off x="5870299" y="2648884"/>
            <a:ext cx="5005681" cy="20178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tx1"/>
                </a:solidFill>
              </a:rPr>
              <a:t>Reklamehus med </a:t>
            </a:r>
            <a:r>
              <a:rPr lang="nb-NO" sz="2000" dirty="0" err="1">
                <a:solidFill>
                  <a:schemeClr val="tx1"/>
                </a:solidFill>
              </a:rPr>
              <a:t>inhouse</a:t>
            </a:r>
            <a:r>
              <a:rPr lang="nb-NO" sz="2000" dirty="0">
                <a:solidFill>
                  <a:schemeClr val="tx1"/>
                </a:solidFill>
              </a:rPr>
              <a:t> trykkeri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tx1"/>
                </a:solidFill>
              </a:rPr>
              <a:t>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tx1"/>
                </a:solidFill>
              </a:rPr>
              <a:t>webdesign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tx1"/>
                </a:solidFill>
              </a:rPr>
              <a:t>Trykksaker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tx1"/>
                </a:solidFill>
              </a:rPr>
              <a:t>Komplett reklamehus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tx1"/>
                </a:solidFill>
              </a:rPr>
              <a:t>Totalleverandør av markedsføring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7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esultat for our core business">
            <a:extLst>
              <a:ext uri="{FF2B5EF4-FFF2-40B4-BE49-F238E27FC236}">
                <a16:creationId xmlns:a16="http://schemas.microsoft.com/office/drawing/2014/main" id="{979216AD-8D6E-467A-A9AB-9820DE413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3822" y="959935"/>
            <a:ext cx="6553545" cy="494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FD7FDD67-3965-4697-8A2E-BE7D62A2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1) </a:t>
            </a:r>
            <a:r>
              <a:rPr lang="en-US" sz="3000" b="1" i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Reklamebyrå</a:t>
            </a:r>
            <a:r>
              <a:rPr lang="en-US" sz="3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med </a:t>
            </a:r>
            <a:r>
              <a:rPr lang="en-US" sz="3000" b="1" i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trykkeri</a:t>
            </a:r>
            <a:r>
              <a:rPr lang="en-US" sz="3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3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2) Eller </a:t>
            </a:r>
            <a:r>
              <a:rPr lang="en-US" sz="3000" b="1" i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trykkeri</a:t>
            </a:r>
            <a:r>
              <a:rPr lang="en-US" sz="3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med </a:t>
            </a:r>
            <a:r>
              <a:rPr lang="en-US" sz="3000" b="1" i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reklamebyrå</a:t>
            </a:r>
            <a:r>
              <a:rPr lang="en-US" sz="3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3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000" b="1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055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Skjermutklipp">
            <a:extLst>
              <a:ext uri="{FF2B5EF4-FFF2-40B4-BE49-F238E27FC236}">
                <a16:creationId xmlns:a16="http://schemas.microsoft.com/office/drawing/2014/main" id="{B4A8C822-F8A4-4BC2-8B6E-4E09B7F35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677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A8A1891-78AA-4FD2-9E70-43A6E1F1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3353" y="1262233"/>
            <a:ext cx="7202539" cy="3351602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Hei!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Jeg heter Hugo Pedersen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4900" dirty="0">
                <a:solidFill>
                  <a:schemeClr val="bg1"/>
                </a:solidFill>
              </a:rPr>
              <a:t>34 år fra Bodø</a:t>
            </a:r>
            <a:br>
              <a:rPr lang="nb-NO" sz="4900" dirty="0">
                <a:solidFill>
                  <a:schemeClr val="bg1"/>
                </a:solidFill>
              </a:rPr>
            </a:br>
            <a:r>
              <a:rPr lang="nb-NO" sz="4900" dirty="0">
                <a:solidFill>
                  <a:schemeClr val="bg1"/>
                </a:solidFill>
              </a:rPr>
              <a:t>2 barn og gift</a:t>
            </a:r>
            <a:br>
              <a:rPr lang="nb-NO" sz="4900" dirty="0">
                <a:solidFill>
                  <a:schemeClr val="bg1"/>
                </a:solidFill>
              </a:rPr>
            </a:br>
            <a:r>
              <a:rPr lang="nb-NO" sz="4900" dirty="0">
                <a:solidFill>
                  <a:schemeClr val="bg1"/>
                </a:solidFill>
              </a:rPr>
              <a:t>og elsker hjelpe andre</a:t>
            </a:r>
            <a:br>
              <a:rPr lang="nb-NO" dirty="0">
                <a:solidFill>
                  <a:schemeClr val="bg1"/>
                </a:solidFill>
              </a:rPr>
            </a:b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8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6FAF2D-7EBE-4EEF-929E-C204D56A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E6557A-18F2-47B8-9874-69B5676ED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A743334-A6F0-4DA6-ADCE-7E116FCDAE2C}"/>
              </a:ext>
            </a:extLst>
          </p:cNvPr>
          <p:cNvSpPr txBox="1">
            <a:spLocks/>
          </p:cNvSpPr>
          <p:nvPr/>
        </p:nvSpPr>
        <p:spPr>
          <a:xfrm>
            <a:off x="1922039" y="1268062"/>
            <a:ext cx="7532680" cy="877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6000">
                <a:solidFill>
                  <a:srgbClr val="C00000"/>
                </a:solidFill>
                <a:latin typeface="Locator Light" charset="0"/>
                <a:ea typeface="Locator Light" charset="0"/>
                <a:cs typeface="Locator Light" charset="0"/>
              </a:rPr>
              <a:t>Trykkeri vs Reklamebyrå</a:t>
            </a:r>
            <a:endParaRPr lang="nb-NO" sz="6000" dirty="0">
              <a:solidFill>
                <a:srgbClr val="C00000"/>
              </a:solidFill>
              <a:latin typeface="Locator Light" charset="0"/>
              <a:ea typeface="Locator Light" charset="0"/>
              <a:cs typeface="Locator Light" charset="0"/>
            </a:endParaRPr>
          </a:p>
        </p:txBody>
      </p:sp>
      <p:sp>
        <p:nvSpPr>
          <p:cNvPr id="5" name="Undertittel 2">
            <a:extLst>
              <a:ext uri="{FF2B5EF4-FFF2-40B4-BE49-F238E27FC236}">
                <a16:creationId xmlns:a16="http://schemas.microsoft.com/office/drawing/2014/main" id="{795E5539-F718-49D5-857A-05445481CBB8}"/>
              </a:ext>
            </a:extLst>
          </p:cNvPr>
          <p:cNvSpPr txBox="1">
            <a:spLocks/>
          </p:cNvSpPr>
          <p:nvPr/>
        </p:nvSpPr>
        <p:spPr>
          <a:xfrm>
            <a:off x="2802423" y="2547362"/>
            <a:ext cx="6062868" cy="2017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0" b="1" dirty="0">
                <a:solidFill>
                  <a:srgbClr val="C00000"/>
                </a:solidFill>
              </a:rPr>
              <a:t>50 / 50</a:t>
            </a:r>
          </a:p>
        </p:txBody>
      </p:sp>
    </p:spTree>
    <p:extLst>
      <p:ext uri="{BB962C8B-B14F-4D97-AF65-F5344CB8AC3E}">
        <p14:creationId xmlns:p14="http://schemas.microsoft.com/office/powerpoint/2010/main" val="4204202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446A1747-910E-415A-9AC7-FDEACC9D41D4}"/>
              </a:ext>
            </a:extLst>
          </p:cNvPr>
          <p:cNvSpPr txBox="1">
            <a:spLocks/>
          </p:cNvSpPr>
          <p:nvPr/>
        </p:nvSpPr>
        <p:spPr>
          <a:xfrm>
            <a:off x="161636" y="585414"/>
            <a:ext cx="11868727" cy="38977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nb-NO" sz="7000" i="1" dirty="0">
                <a:latin typeface="Locator Light" charset="0"/>
                <a:ea typeface="Locator Light" charset="0"/>
                <a:cs typeface="Locator Light" charset="0"/>
              </a:rPr>
              <a:t>«Telemarks eneste reklamebyrå med eget trykkeri»</a:t>
            </a:r>
          </a:p>
        </p:txBody>
      </p:sp>
    </p:spTree>
    <p:extLst>
      <p:ext uri="{BB962C8B-B14F-4D97-AF65-F5344CB8AC3E}">
        <p14:creationId xmlns:p14="http://schemas.microsoft.com/office/powerpoint/2010/main" val="91208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8AA5BC-4F7A-4226-8F99-6D824B226A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5445C6-DD42-4979-86FF-03730E8C6D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000665-DFC7-417E-8FD7-516A0F15C97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tel 4">
            <a:extLst>
              <a:ext uri="{FF2B5EF4-FFF2-40B4-BE49-F238E27FC236}">
                <a16:creationId xmlns:a16="http://schemas.microsoft.com/office/drawing/2014/main" id="{A26CF78F-A308-439F-AFEF-8F5E4704B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</a:t>
            </a:r>
            <a:r>
              <a:rPr lang="en-US" sz="1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Kreativ</a:t>
            </a:r>
            <a:endParaRPr lang="en-US" sz="1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6582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F6B7592-A608-465C-8DB2-F29429085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138" y="513547"/>
            <a:ext cx="4371751" cy="62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3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B5ED45-76E7-4A2C-ACA5-BD9F32C9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825"/>
            <a:ext cx="10515600" cy="1325563"/>
          </a:xfrm>
        </p:spPr>
        <p:txBody>
          <a:bodyPr/>
          <a:lstStyle/>
          <a:p>
            <a:r>
              <a:rPr lang="nb-NO" b="1" dirty="0"/>
              <a:t>En profil er til for å brukes</a:t>
            </a:r>
          </a:p>
        </p:txBody>
      </p:sp>
      <p:pic>
        <p:nvPicPr>
          <p:cNvPr id="5" name="Plassholder for innhold 4" descr="Skjermutklipp">
            <a:extLst>
              <a:ext uri="{FF2B5EF4-FFF2-40B4-BE49-F238E27FC236}">
                <a16:creationId xmlns:a16="http://schemas.microsoft.com/office/drawing/2014/main" id="{4081ED45-0F84-405D-9CE0-844CB4F69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-7260" r="17282" b="7260"/>
          <a:stretch/>
        </p:blipFill>
        <p:spPr>
          <a:xfrm>
            <a:off x="0" y="3348933"/>
            <a:ext cx="5552836" cy="3509067"/>
          </a:xfrm>
        </p:spPr>
      </p:pic>
      <p:pic>
        <p:nvPicPr>
          <p:cNvPr id="6148" name="Picture 4" descr="https://scontent.fsvg1-1.fna.fbcdn.net/v/t31.0-8/28238960_1792961097405224_5319672566610530737_o.jpg?oh=1a9d1d16c54724fafcd76f351bb3701a&amp;oe=5B0B4EFB">
            <a:extLst>
              <a:ext uri="{FF2B5EF4-FFF2-40B4-BE49-F238E27FC236}">
                <a16:creationId xmlns:a16="http://schemas.microsoft.com/office/drawing/2014/main" id="{327459CE-90E5-4C6E-83D0-8A1895AC3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r="14996"/>
          <a:stretch/>
        </p:blipFill>
        <p:spPr bwMode="auto">
          <a:xfrm>
            <a:off x="6362801" y="4914534"/>
            <a:ext cx="3367143" cy="17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BAAE522-F98F-4FBE-8318-9E82096DDBAC}"/>
              </a:ext>
            </a:extLst>
          </p:cNvPr>
          <p:cNvSpPr/>
          <p:nvPr/>
        </p:nvSpPr>
        <p:spPr>
          <a:xfrm>
            <a:off x="849745" y="1163091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>
                <a:solidFill>
                  <a:srgbClr val="C00000"/>
                </a:solidFill>
              </a:rPr>
              <a:t>blokker</a:t>
            </a:r>
            <a:endParaRPr lang="nb-NO" sz="3200" dirty="0">
              <a:solidFill>
                <a:srgbClr val="C00000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2DD454C-79AC-43DE-A103-E3974C871E0D}"/>
              </a:ext>
            </a:extLst>
          </p:cNvPr>
          <p:cNvSpPr/>
          <p:nvPr/>
        </p:nvSpPr>
        <p:spPr>
          <a:xfrm>
            <a:off x="3230130" y="1163087"/>
            <a:ext cx="1383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>
                <a:solidFill>
                  <a:srgbClr val="C00000"/>
                </a:solidFill>
              </a:rPr>
              <a:t>kopper</a:t>
            </a:r>
            <a:endParaRPr lang="nb-NO" sz="3200" dirty="0">
              <a:solidFill>
                <a:srgbClr val="C00000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AB1A94D-A2E1-43D6-B9C8-C2955108AC9B}"/>
              </a:ext>
            </a:extLst>
          </p:cNvPr>
          <p:cNvSpPr/>
          <p:nvPr/>
        </p:nvSpPr>
        <p:spPr>
          <a:xfrm>
            <a:off x="5531582" y="1163087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 err="1">
                <a:solidFill>
                  <a:srgbClr val="C00000"/>
                </a:solidFill>
              </a:rPr>
              <a:t>Dmèr</a:t>
            </a:r>
            <a:endParaRPr lang="nb-NO" sz="3200" dirty="0">
              <a:solidFill>
                <a:srgbClr val="C00000"/>
              </a:solidFill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08A3575-0EB3-416D-B242-3591205516CF}"/>
              </a:ext>
            </a:extLst>
          </p:cNvPr>
          <p:cNvSpPr/>
          <p:nvPr/>
        </p:nvSpPr>
        <p:spPr>
          <a:xfrm>
            <a:off x="7464572" y="1163088"/>
            <a:ext cx="3149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 err="1">
                <a:solidFill>
                  <a:srgbClr val="C00000"/>
                </a:solidFill>
              </a:rPr>
              <a:t>Inhouse</a:t>
            </a:r>
            <a:r>
              <a:rPr lang="nb-NO" sz="3200" b="1" dirty="0">
                <a:solidFill>
                  <a:srgbClr val="C00000"/>
                </a:solidFill>
              </a:rPr>
              <a:t> </a:t>
            </a:r>
            <a:r>
              <a:rPr lang="nb-NO" sz="3200" b="1" dirty="0" err="1">
                <a:solidFill>
                  <a:srgbClr val="C00000"/>
                </a:solidFill>
              </a:rPr>
              <a:t>branding</a:t>
            </a:r>
            <a:endParaRPr lang="nb-NO" sz="3200" dirty="0">
              <a:solidFill>
                <a:srgbClr val="C00000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87B8B0B-4129-4731-9494-1DA6440443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r="7030" b="23180"/>
          <a:stretch/>
        </p:blipFill>
        <p:spPr>
          <a:xfrm>
            <a:off x="3025715" y="1770748"/>
            <a:ext cx="1826296" cy="165825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23CB774-C535-480B-B8B3-75BE9B142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013" y="1943708"/>
            <a:ext cx="1880833" cy="141062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5800BBB-8F7D-4C8B-B87A-78B4F02426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b="6954"/>
          <a:stretch/>
        </p:blipFill>
        <p:spPr>
          <a:xfrm rot="5400000">
            <a:off x="7868416" y="2117676"/>
            <a:ext cx="2260796" cy="146226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478505AF-9945-49A7-B15B-050E11A55F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9" t="1295" r="5155"/>
          <a:stretch/>
        </p:blipFill>
        <p:spPr>
          <a:xfrm>
            <a:off x="5601922" y="1756519"/>
            <a:ext cx="1648179" cy="2269167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BFE5D004-B215-44F5-B2C2-8756FBD6EC86}"/>
              </a:ext>
            </a:extLst>
          </p:cNvPr>
          <p:cNvSpPr/>
          <p:nvPr/>
        </p:nvSpPr>
        <p:spPr>
          <a:xfrm>
            <a:off x="6581579" y="4329758"/>
            <a:ext cx="1477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 err="1">
                <a:solidFill>
                  <a:srgbClr val="C00000"/>
                </a:solidFill>
              </a:rPr>
              <a:t>Eventer</a:t>
            </a:r>
            <a:endParaRPr lang="nb-NO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05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918CDD-4FE8-40A6-B885-432CDD197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114" y="2600326"/>
            <a:ext cx="10515600" cy="1325563"/>
          </a:xfrm>
        </p:spPr>
        <p:txBody>
          <a:bodyPr>
            <a:normAutofit/>
          </a:bodyPr>
          <a:lstStyle/>
          <a:p>
            <a:r>
              <a:rPr lang="nb-NO" sz="5400" b="1" dirty="0"/>
              <a:t>Jobbe </a:t>
            </a:r>
            <a:r>
              <a:rPr lang="nb-NO" sz="5400" b="1" u="sng" dirty="0"/>
              <a:t>smartere</a:t>
            </a:r>
            <a:r>
              <a:rPr lang="nb-NO" sz="5400" b="1" dirty="0"/>
              <a:t> – ikke raskere</a:t>
            </a:r>
          </a:p>
        </p:txBody>
      </p:sp>
    </p:spTree>
    <p:extLst>
      <p:ext uri="{BB962C8B-B14F-4D97-AF65-F5344CB8AC3E}">
        <p14:creationId xmlns:p14="http://schemas.microsoft.com/office/powerpoint/2010/main" val="601007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4EC3A24-16BE-49F0-BF43-C45FBA0F7BC3}"/>
              </a:ext>
            </a:extLst>
          </p:cNvPr>
          <p:cNvSpPr txBox="1"/>
          <p:nvPr/>
        </p:nvSpPr>
        <p:spPr>
          <a:xfrm>
            <a:off x="878930" y="763469"/>
            <a:ext cx="988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/>
              <a:t>Fremtidens markedsplan – vær målrettet!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E5DC63B-D2FE-4EF2-8145-C3AE236C12C8}"/>
              </a:ext>
            </a:extLst>
          </p:cNvPr>
          <p:cNvSpPr/>
          <p:nvPr/>
        </p:nvSpPr>
        <p:spPr>
          <a:xfrm>
            <a:off x="981835" y="2170682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32A3651-48A4-477D-A479-B7551158B097}"/>
              </a:ext>
            </a:extLst>
          </p:cNvPr>
          <p:cNvSpPr txBox="1"/>
          <p:nvPr/>
        </p:nvSpPr>
        <p:spPr>
          <a:xfrm>
            <a:off x="878930" y="1833986"/>
            <a:ext cx="218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C00000"/>
                </a:solidFill>
              </a:rPr>
              <a:t>Tema + Budskap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2ECEA66-358D-4FD1-82F5-4531B50C3E3A}"/>
              </a:ext>
            </a:extLst>
          </p:cNvPr>
          <p:cNvSpPr txBox="1"/>
          <p:nvPr/>
        </p:nvSpPr>
        <p:spPr>
          <a:xfrm>
            <a:off x="4007348" y="1839427"/>
            <a:ext cx="88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C00000"/>
                </a:solidFill>
              </a:rPr>
              <a:t>Kanal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C1B713F-EE3E-4679-BCA5-C00B9B92A7F2}"/>
              </a:ext>
            </a:extLst>
          </p:cNvPr>
          <p:cNvSpPr txBox="1"/>
          <p:nvPr/>
        </p:nvSpPr>
        <p:spPr>
          <a:xfrm>
            <a:off x="8379935" y="1839427"/>
            <a:ext cx="67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C00000"/>
                </a:solidFill>
              </a:rPr>
              <a:t>Når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7FC24ADE-DE42-44D9-8F6C-244B90410EF2}"/>
              </a:ext>
            </a:extLst>
          </p:cNvPr>
          <p:cNvSpPr txBox="1"/>
          <p:nvPr/>
        </p:nvSpPr>
        <p:spPr>
          <a:xfrm>
            <a:off x="9574215" y="1833986"/>
            <a:ext cx="118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C00000"/>
                </a:solidFill>
              </a:rPr>
              <a:t>Hvem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0A961A6-3F5C-45C0-846B-02228114E1B5}"/>
              </a:ext>
            </a:extLst>
          </p:cNvPr>
          <p:cNvSpPr txBox="1"/>
          <p:nvPr/>
        </p:nvSpPr>
        <p:spPr>
          <a:xfrm>
            <a:off x="10417527" y="1833986"/>
            <a:ext cx="118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C00000"/>
                </a:solidFill>
              </a:rPr>
              <a:t>Kostnad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CFC5601-F19C-4BD0-A951-25A2828BB7D6}"/>
              </a:ext>
            </a:extLst>
          </p:cNvPr>
          <p:cNvSpPr/>
          <p:nvPr/>
        </p:nvSpPr>
        <p:spPr>
          <a:xfrm>
            <a:off x="4118687" y="2169759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65381C62-5EB7-4326-B399-88109EE76ABE}"/>
              </a:ext>
            </a:extLst>
          </p:cNvPr>
          <p:cNvSpPr/>
          <p:nvPr/>
        </p:nvSpPr>
        <p:spPr>
          <a:xfrm>
            <a:off x="8474799" y="2169759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F25D0A3-A2DD-4132-93C7-A1CC4CC4E611}"/>
              </a:ext>
            </a:extLst>
          </p:cNvPr>
          <p:cNvSpPr/>
          <p:nvPr/>
        </p:nvSpPr>
        <p:spPr>
          <a:xfrm>
            <a:off x="9671415" y="2175563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5562FAC9-6990-4213-98E4-4C372C4A84C7}"/>
              </a:ext>
            </a:extLst>
          </p:cNvPr>
          <p:cNvSpPr/>
          <p:nvPr/>
        </p:nvSpPr>
        <p:spPr>
          <a:xfrm>
            <a:off x="10534001" y="2169759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3601C90-020E-415C-A386-D55700F53F29}"/>
              </a:ext>
            </a:extLst>
          </p:cNvPr>
          <p:cNvSpPr/>
          <p:nvPr/>
        </p:nvSpPr>
        <p:spPr>
          <a:xfrm>
            <a:off x="981836" y="2507565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18FF64B9-188E-43DF-8A9B-BAD50FBF5C15}"/>
              </a:ext>
            </a:extLst>
          </p:cNvPr>
          <p:cNvSpPr/>
          <p:nvPr/>
        </p:nvSpPr>
        <p:spPr>
          <a:xfrm>
            <a:off x="4118688" y="2506642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08D60BC2-6201-4B44-B818-3DF4BC412209}"/>
              </a:ext>
            </a:extLst>
          </p:cNvPr>
          <p:cNvSpPr/>
          <p:nvPr/>
        </p:nvSpPr>
        <p:spPr>
          <a:xfrm>
            <a:off x="8474800" y="2506642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41923F41-A790-462B-97C7-7E9D090688A4}"/>
              </a:ext>
            </a:extLst>
          </p:cNvPr>
          <p:cNvSpPr/>
          <p:nvPr/>
        </p:nvSpPr>
        <p:spPr>
          <a:xfrm>
            <a:off x="9671416" y="2512446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472B7A0-C342-4F8F-9B65-9480DE31FD0C}"/>
              </a:ext>
            </a:extLst>
          </p:cNvPr>
          <p:cNvSpPr/>
          <p:nvPr/>
        </p:nvSpPr>
        <p:spPr>
          <a:xfrm>
            <a:off x="10534002" y="2506642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A43E1E4F-DC3E-469E-9288-9CED98C4FA54}"/>
              </a:ext>
            </a:extLst>
          </p:cNvPr>
          <p:cNvSpPr/>
          <p:nvPr/>
        </p:nvSpPr>
        <p:spPr>
          <a:xfrm>
            <a:off x="981836" y="2844447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703961F5-C2D6-4050-BF20-71E6CC6738D7}"/>
              </a:ext>
            </a:extLst>
          </p:cNvPr>
          <p:cNvSpPr/>
          <p:nvPr/>
        </p:nvSpPr>
        <p:spPr>
          <a:xfrm>
            <a:off x="4118688" y="2843524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9E67658F-CF42-4213-A87F-CA5904DAB712}"/>
              </a:ext>
            </a:extLst>
          </p:cNvPr>
          <p:cNvSpPr/>
          <p:nvPr/>
        </p:nvSpPr>
        <p:spPr>
          <a:xfrm>
            <a:off x="8474800" y="2843524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9345E3F8-39CB-4139-B06A-D7DD5DB63E78}"/>
              </a:ext>
            </a:extLst>
          </p:cNvPr>
          <p:cNvSpPr/>
          <p:nvPr/>
        </p:nvSpPr>
        <p:spPr>
          <a:xfrm>
            <a:off x="9671416" y="2849328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D5ED47FF-E8C0-458F-B227-E73E8DD8D4E5}"/>
              </a:ext>
            </a:extLst>
          </p:cNvPr>
          <p:cNvSpPr/>
          <p:nvPr/>
        </p:nvSpPr>
        <p:spPr>
          <a:xfrm>
            <a:off x="10534002" y="2843524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27DEF65B-72B7-4503-B762-618222F1C171}"/>
              </a:ext>
            </a:extLst>
          </p:cNvPr>
          <p:cNvSpPr/>
          <p:nvPr/>
        </p:nvSpPr>
        <p:spPr>
          <a:xfrm>
            <a:off x="981837" y="3181330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26A748AC-7489-41B7-93C5-A4E1CF924EB9}"/>
              </a:ext>
            </a:extLst>
          </p:cNvPr>
          <p:cNvSpPr/>
          <p:nvPr/>
        </p:nvSpPr>
        <p:spPr>
          <a:xfrm>
            <a:off x="4118689" y="3180407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81141150-CDC1-4220-B244-F2E0B777DA7E}"/>
              </a:ext>
            </a:extLst>
          </p:cNvPr>
          <p:cNvSpPr/>
          <p:nvPr/>
        </p:nvSpPr>
        <p:spPr>
          <a:xfrm>
            <a:off x="8474801" y="3180407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4563C9A9-3B10-4BCE-A7E6-74C7EB02C5A1}"/>
              </a:ext>
            </a:extLst>
          </p:cNvPr>
          <p:cNvSpPr/>
          <p:nvPr/>
        </p:nvSpPr>
        <p:spPr>
          <a:xfrm>
            <a:off x="9671417" y="3186211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0EA506AD-8313-47D9-B793-CA213BD76CEE}"/>
              </a:ext>
            </a:extLst>
          </p:cNvPr>
          <p:cNvSpPr/>
          <p:nvPr/>
        </p:nvSpPr>
        <p:spPr>
          <a:xfrm>
            <a:off x="10534003" y="3180407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09B6177B-CDE9-4544-B1E1-5F15FB2743E5}"/>
              </a:ext>
            </a:extLst>
          </p:cNvPr>
          <p:cNvSpPr/>
          <p:nvPr/>
        </p:nvSpPr>
        <p:spPr>
          <a:xfrm>
            <a:off x="981836" y="3518214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685D102D-E8D1-4D04-86C7-1A7DEEDEBE81}"/>
              </a:ext>
            </a:extLst>
          </p:cNvPr>
          <p:cNvSpPr/>
          <p:nvPr/>
        </p:nvSpPr>
        <p:spPr>
          <a:xfrm>
            <a:off x="4118688" y="3517291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D8140D31-CC0D-4B61-84BB-B38CA5CDBD92}"/>
              </a:ext>
            </a:extLst>
          </p:cNvPr>
          <p:cNvSpPr/>
          <p:nvPr/>
        </p:nvSpPr>
        <p:spPr>
          <a:xfrm>
            <a:off x="8474800" y="3517291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E53DEA88-195C-4B3D-8076-726EA953E032}"/>
              </a:ext>
            </a:extLst>
          </p:cNvPr>
          <p:cNvSpPr/>
          <p:nvPr/>
        </p:nvSpPr>
        <p:spPr>
          <a:xfrm>
            <a:off x="9671416" y="3523095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3703B0C6-6C5A-44A7-93CD-F59F3DA00EBD}"/>
              </a:ext>
            </a:extLst>
          </p:cNvPr>
          <p:cNvSpPr/>
          <p:nvPr/>
        </p:nvSpPr>
        <p:spPr>
          <a:xfrm>
            <a:off x="10534002" y="3517291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E1058916-521E-4183-BB02-EBD5CC1C8242}"/>
              </a:ext>
            </a:extLst>
          </p:cNvPr>
          <p:cNvSpPr/>
          <p:nvPr/>
        </p:nvSpPr>
        <p:spPr>
          <a:xfrm>
            <a:off x="981837" y="3855097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C819D952-6223-4CA0-B404-33ED17EC9A25}"/>
              </a:ext>
            </a:extLst>
          </p:cNvPr>
          <p:cNvSpPr/>
          <p:nvPr/>
        </p:nvSpPr>
        <p:spPr>
          <a:xfrm>
            <a:off x="4118689" y="3854174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F89E888F-8F58-41FC-8C95-2E80D4256681}"/>
              </a:ext>
            </a:extLst>
          </p:cNvPr>
          <p:cNvSpPr/>
          <p:nvPr/>
        </p:nvSpPr>
        <p:spPr>
          <a:xfrm>
            <a:off x="8474801" y="3854174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9E84266A-AE9A-43CC-889D-5D05F3167901}"/>
              </a:ext>
            </a:extLst>
          </p:cNvPr>
          <p:cNvSpPr/>
          <p:nvPr/>
        </p:nvSpPr>
        <p:spPr>
          <a:xfrm>
            <a:off x="9671417" y="3859978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E9E65FF0-2A2F-444C-A270-412407ADA4D9}"/>
              </a:ext>
            </a:extLst>
          </p:cNvPr>
          <p:cNvSpPr/>
          <p:nvPr/>
        </p:nvSpPr>
        <p:spPr>
          <a:xfrm>
            <a:off x="10534003" y="3854174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E962C7F4-59F2-40D2-9172-23197BB11323}"/>
              </a:ext>
            </a:extLst>
          </p:cNvPr>
          <p:cNvSpPr/>
          <p:nvPr/>
        </p:nvSpPr>
        <p:spPr>
          <a:xfrm>
            <a:off x="981837" y="4191979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61A0B666-F7F9-4584-97C0-BC02ED586445}"/>
              </a:ext>
            </a:extLst>
          </p:cNvPr>
          <p:cNvSpPr/>
          <p:nvPr/>
        </p:nvSpPr>
        <p:spPr>
          <a:xfrm>
            <a:off x="4118689" y="4191056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F4AE19A6-DFF7-4B83-9BC4-E24A1D0D6712}"/>
              </a:ext>
            </a:extLst>
          </p:cNvPr>
          <p:cNvSpPr/>
          <p:nvPr/>
        </p:nvSpPr>
        <p:spPr>
          <a:xfrm>
            <a:off x="8474801" y="4191056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3D38AC5C-0188-49F3-B07C-33D968A703BD}"/>
              </a:ext>
            </a:extLst>
          </p:cNvPr>
          <p:cNvSpPr/>
          <p:nvPr/>
        </p:nvSpPr>
        <p:spPr>
          <a:xfrm>
            <a:off x="9671417" y="4196860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A890E8CB-1D7D-4F6E-AB3A-F94B751DEC7B}"/>
              </a:ext>
            </a:extLst>
          </p:cNvPr>
          <p:cNvSpPr/>
          <p:nvPr/>
        </p:nvSpPr>
        <p:spPr>
          <a:xfrm>
            <a:off x="10534003" y="4191056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11AC8F4F-353D-4A59-8424-689316315D52}"/>
              </a:ext>
            </a:extLst>
          </p:cNvPr>
          <p:cNvSpPr/>
          <p:nvPr/>
        </p:nvSpPr>
        <p:spPr>
          <a:xfrm>
            <a:off x="981838" y="4528862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5E98BCCA-CDC5-4BD6-9EDD-D34DC4443723}"/>
              </a:ext>
            </a:extLst>
          </p:cNvPr>
          <p:cNvSpPr/>
          <p:nvPr/>
        </p:nvSpPr>
        <p:spPr>
          <a:xfrm>
            <a:off x="4118690" y="4527939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DA7E455C-5F2D-4125-876A-AE89FB4BB550}"/>
              </a:ext>
            </a:extLst>
          </p:cNvPr>
          <p:cNvSpPr/>
          <p:nvPr/>
        </p:nvSpPr>
        <p:spPr>
          <a:xfrm>
            <a:off x="8474802" y="4527939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44B3A52F-87A6-48D0-B87F-9F8706126CCD}"/>
              </a:ext>
            </a:extLst>
          </p:cNvPr>
          <p:cNvSpPr/>
          <p:nvPr/>
        </p:nvSpPr>
        <p:spPr>
          <a:xfrm>
            <a:off x="9671418" y="4533743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B9735122-B8A6-421E-A3E5-6FD4E7C5EA7D}"/>
              </a:ext>
            </a:extLst>
          </p:cNvPr>
          <p:cNvSpPr/>
          <p:nvPr/>
        </p:nvSpPr>
        <p:spPr>
          <a:xfrm>
            <a:off x="10534004" y="4527939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8581F99B-E3DA-4B1A-B24E-6374FFADA63D}"/>
              </a:ext>
            </a:extLst>
          </p:cNvPr>
          <p:cNvSpPr/>
          <p:nvPr/>
        </p:nvSpPr>
        <p:spPr>
          <a:xfrm>
            <a:off x="981838" y="4865744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20174296-BA5A-469A-9400-F080AF1E39FD}"/>
              </a:ext>
            </a:extLst>
          </p:cNvPr>
          <p:cNvSpPr/>
          <p:nvPr/>
        </p:nvSpPr>
        <p:spPr>
          <a:xfrm>
            <a:off x="4118690" y="4864821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5E4F4296-CBCB-4803-B975-C6EF37FF68EE}"/>
              </a:ext>
            </a:extLst>
          </p:cNvPr>
          <p:cNvSpPr/>
          <p:nvPr/>
        </p:nvSpPr>
        <p:spPr>
          <a:xfrm>
            <a:off x="8474802" y="4864821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D548B9BD-2C5A-4FDB-B3AF-32E017AC4089}"/>
              </a:ext>
            </a:extLst>
          </p:cNvPr>
          <p:cNvSpPr/>
          <p:nvPr/>
        </p:nvSpPr>
        <p:spPr>
          <a:xfrm>
            <a:off x="9671418" y="4870625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65BD9A48-F03F-4797-AFF8-2278E9DEEB3A}"/>
              </a:ext>
            </a:extLst>
          </p:cNvPr>
          <p:cNvSpPr/>
          <p:nvPr/>
        </p:nvSpPr>
        <p:spPr>
          <a:xfrm>
            <a:off x="10534004" y="4864821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DE33DE3D-489C-42E6-9B72-BAB539304509}"/>
              </a:ext>
            </a:extLst>
          </p:cNvPr>
          <p:cNvSpPr/>
          <p:nvPr/>
        </p:nvSpPr>
        <p:spPr>
          <a:xfrm>
            <a:off x="981838" y="5202626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BFCFC0B1-DD5B-4928-ACE4-D99F3F6A7B85}"/>
              </a:ext>
            </a:extLst>
          </p:cNvPr>
          <p:cNvSpPr/>
          <p:nvPr/>
        </p:nvSpPr>
        <p:spPr>
          <a:xfrm>
            <a:off x="4118690" y="5201703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3502F9DD-3C52-437F-BC9E-0D5D9738B545}"/>
              </a:ext>
            </a:extLst>
          </p:cNvPr>
          <p:cNvSpPr/>
          <p:nvPr/>
        </p:nvSpPr>
        <p:spPr>
          <a:xfrm>
            <a:off x="8474802" y="5201703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FDE4829E-5623-4964-990B-F8CF350372C3}"/>
              </a:ext>
            </a:extLst>
          </p:cNvPr>
          <p:cNvSpPr/>
          <p:nvPr/>
        </p:nvSpPr>
        <p:spPr>
          <a:xfrm>
            <a:off x="9671418" y="5207507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81A9444F-CE59-430A-BAAF-026E4A466428}"/>
              </a:ext>
            </a:extLst>
          </p:cNvPr>
          <p:cNvSpPr/>
          <p:nvPr/>
        </p:nvSpPr>
        <p:spPr>
          <a:xfrm>
            <a:off x="10534004" y="5201703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71CC1C9C-CBB0-4637-9E90-AB702B1C070C}"/>
              </a:ext>
            </a:extLst>
          </p:cNvPr>
          <p:cNvSpPr/>
          <p:nvPr/>
        </p:nvSpPr>
        <p:spPr>
          <a:xfrm>
            <a:off x="981839" y="5539509"/>
            <a:ext cx="3058247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3" name="Rektangel 72">
            <a:extLst>
              <a:ext uri="{FF2B5EF4-FFF2-40B4-BE49-F238E27FC236}">
                <a16:creationId xmlns:a16="http://schemas.microsoft.com/office/drawing/2014/main" id="{AA5A5104-95E9-4C62-8CD0-02048C17B722}"/>
              </a:ext>
            </a:extLst>
          </p:cNvPr>
          <p:cNvSpPr/>
          <p:nvPr/>
        </p:nvSpPr>
        <p:spPr>
          <a:xfrm>
            <a:off x="4118691" y="5538586"/>
            <a:ext cx="155718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4" name="Rektangel 73">
            <a:extLst>
              <a:ext uri="{FF2B5EF4-FFF2-40B4-BE49-F238E27FC236}">
                <a16:creationId xmlns:a16="http://schemas.microsoft.com/office/drawing/2014/main" id="{913F3A43-D66C-4ADC-937D-DB7FCBF69671}"/>
              </a:ext>
            </a:extLst>
          </p:cNvPr>
          <p:cNvSpPr/>
          <p:nvPr/>
        </p:nvSpPr>
        <p:spPr>
          <a:xfrm>
            <a:off x="8474803" y="5538586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27EFC6C5-46F6-48F3-9038-AC59EF1F7C69}"/>
              </a:ext>
            </a:extLst>
          </p:cNvPr>
          <p:cNvSpPr/>
          <p:nvPr/>
        </p:nvSpPr>
        <p:spPr>
          <a:xfrm>
            <a:off x="9671419" y="5544390"/>
            <a:ext cx="755733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04C0592F-FA0B-4515-A686-A4ECD56A2263}"/>
              </a:ext>
            </a:extLst>
          </p:cNvPr>
          <p:cNvSpPr/>
          <p:nvPr/>
        </p:nvSpPr>
        <p:spPr>
          <a:xfrm>
            <a:off x="10534005" y="5538586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7" name="TekstSylinder 76">
            <a:extLst>
              <a:ext uri="{FF2B5EF4-FFF2-40B4-BE49-F238E27FC236}">
                <a16:creationId xmlns:a16="http://schemas.microsoft.com/office/drawing/2014/main" id="{DF6D4B5B-D6C1-42A3-B4B0-80BC7E8F4F45}"/>
              </a:ext>
            </a:extLst>
          </p:cNvPr>
          <p:cNvSpPr txBox="1"/>
          <p:nvPr/>
        </p:nvSpPr>
        <p:spPr>
          <a:xfrm>
            <a:off x="5659041" y="1843543"/>
            <a:ext cx="172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C00000"/>
                </a:solidFill>
              </a:rPr>
              <a:t>Målgruppe*</a:t>
            </a: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77C83378-5312-4E56-9B6E-00EE004842DB}"/>
              </a:ext>
            </a:extLst>
          </p:cNvPr>
          <p:cNvSpPr/>
          <p:nvPr/>
        </p:nvSpPr>
        <p:spPr>
          <a:xfrm>
            <a:off x="5753903" y="2165637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F69E4928-69CF-4F15-825A-7D9B2F1A297E}"/>
              </a:ext>
            </a:extLst>
          </p:cNvPr>
          <p:cNvSpPr/>
          <p:nvPr/>
        </p:nvSpPr>
        <p:spPr>
          <a:xfrm>
            <a:off x="5753904" y="2502520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0" name="Rektangel 79">
            <a:extLst>
              <a:ext uri="{FF2B5EF4-FFF2-40B4-BE49-F238E27FC236}">
                <a16:creationId xmlns:a16="http://schemas.microsoft.com/office/drawing/2014/main" id="{D040EE12-BBEE-43EB-9C93-2CEAD782E561}"/>
              </a:ext>
            </a:extLst>
          </p:cNvPr>
          <p:cNvSpPr/>
          <p:nvPr/>
        </p:nvSpPr>
        <p:spPr>
          <a:xfrm>
            <a:off x="5753904" y="2839402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1" name="Rektangel 80">
            <a:extLst>
              <a:ext uri="{FF2B5EF4-FFF2-40B4-BE49-F238E27FC236}">
                <a16:creationId xmlns:a16="http://schemas.microsoft.com/office/drawing/2014/main" id="{1108610D-E6CD-4DCD-AEA0-5DA9BE44C4CF}"/>
              </a:ext>
            </a:extLst>
          </p:cNvPr>
          <p:cNvSpPr/>
          <p:nvPr/>
        </p:nvSpPr>
        <p:spPr>
          <a:xfrm>
            <a:off x="5753905" y="3176285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2" name="Rektangel 81">
            <a:extLst>
              <a:ext uri="{FF2B5EF4-FFF2-40B4-BE49-F238E27FC236}">
                <a16:creationId xmlns:a16="http://schemas.microsoft.com/office/drawing/2014/main" id="{D16CE0FD-6A75-45C4-B79B-CF56F0CCAB84}"/>
              </a:ext>
            </a:extLst>
          </p:cNvPr>
          <p:cNvSpPr/>
          <p:nvPr/>
        </p:nvSpPr>
        <p:spPr>
          <a:xfrm>
            <a:off x="5753904" y="3513169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3" name="Rektangel 82">
            <a:extLst>
              <a:ext uri="{FF2B5EF4-FFF2-40B4-BE49-F238E27FC236}">
                <a16:creationId xmlns:a16="http://schemas.microsoft.com/office/drawing/2014/main" id="{7E452529-3BF1-4D69-B5ED-66C845258069}"/>
              </a:ext>
            </a:extLst>
          </p:cNvPr>
          <p:cNvSpPr/>
          <p:nvPr/>
        </p:nvSpPr>
        <p:spPr>
          <a:xfrm>
            <a:off x="5753905" y="3850052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B4D36BE7-C31B-440F-AD7E-F4E0A51DF079}"/>
              </a:ext>
            </a:extLst>
          </p:cNvPr>
          <p:cNvSpPr/>
          <p:nvPr/>
        </p:nvSpPr>
        <p:spPr>
          <a:xfrm>
            <a:off x="5753905" y="4186934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5" name="Rektangel 84">
            <a:extLst>
              <a:ext uri="{FF2B5EF4-FFF2-40B4-BE49-F238E27FC236}">
                <a16:creationId xmlns:a16="http://schemas.microsoft.com/office/drawing/2014/main" id="{BD9004DF-082B-445C-9280-43C47AA178A8}"/>
              </a:ext>
            </a:extLst>
          </p:cNvPr>
          <p:cNvSpPr/>
          <p:nvPr/>
        </p:nvSpPr>
        <p:spPr>
          <a:xfrm>
            <a:off x="5753906" y="4523817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6" name="Rektangel 85">
            <a:extLst>
              <a:ext uri="{FF2B5EF4-FFF2-40B4-BE49-F238E27FC236}">
                <a16:creationId xmlns:a16="http://schemas.microsoft.com/office/drawing/2014/main" id="{932AA9C5-6870-4978-BCB3-A8ED990B7490}"/>
              </a:ext>
            </a:extLst>
          </p:cNvPr>
          <p:cNvSpPr/>
          <p:nvPr/>
        </p:nvSpPr>
        <p:spPr>
          <a:xfrm>
            <a:off x="5753906" y="4860699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B532C875-0973-413C-B454-134ECD0FFABF}"/>
              </a:ext>
            </a:extLst>
          </p:cNvPr>
          <p:cNvSpPr/>
          <p:nvPr/>
        </p:nvSpPr>
        <p:spPr>
          <a:xfrm>
            <a:off x="5753906" y="5197581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71811BA8-7C4E-45AB-8476-610508A22649}"/>
              </a:ext>
            </a:extLst>
          </p:cNvPr>
          <p:cNvSpPr/>
          <p:nvPr/>
        </p:nvSpPr>
        <p:spPr>
          <a:xfrm>
            <a:off x="5753907" y="5534464"/>
            <a:ext cx="1433515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0" name="TekstSylinder 89">
            <a:extLst>
              <a:ext uri="{FF2B5EF4-FFF2-40B4-BE49-F238E27FC236}">
                <a16:creationId xmlns:a16="http://schemas.microsoft.com/office/drawing/2014/main" id="{78337A4A-5FE3-489E-A9B0-3CFD21FC54AB}"/>
              </a:ext>
            </a:extLst>
          </p:cNvPr>
          <p:cNvSpPr txBox="1"/>
          <p:nvPr/>
        </p:nvSpPr>
        <p:spPr>
          <a:xfrm>
            <a:off x="7164844" y="1843543"/>
            <a:ext cx="67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C00000"/>
                </a:solidFill>
              </a:rPr>
              <a:t>Mål</a:t>
            </a:r>
          </a:p>
        </p:txBody>
      </p:sp>
      <p:sp>
        <p:nvSpPr>
          <p:cNvPr id="91" name="Rektangel 90">
            <a:extLst>
              <a:ext uri="{FF2B5EF4-FFF2-40B4-BE49-F238E27FC236}">
                <a16:creationId xmlns:a16="http://schemas.microsoft.com/office/drawing/2014/main" id="{396FFF85-7A9F-49D3-9E1C-6C03E799F8E7}"/>
              </a:ext>
            </a:extLst>
          </p:cNvPr>
          <p:cNvSpPr/>
          <p:nvPr/>
        </p:nvSpPr>
        <p:spPr>
          <a:xfrm>
            <a:off x="7267946" y="2173875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2" name="Rektangel 91">
            <a:extLst>
              <a:ext uri="{FF2B5EF4-FFF2-40B4-BE49-F238E27FC236}">
                <a16:creationId xmlns:a16="http://schemas.microsoft.com/office/drawing/2014/main" id="{6BB34A61-FA4E-4DEE-B589-1C8C1CF32CDE}"/>
              </a:ext>
            </a:extLst>
          </p:cNvPr>
          <p:cNvSpPr/>
          <p:nvPr/>
        </p:nvSpPr>
        <p:spPr>
          <a:xfrm>
            <a:off x="7267947" y="2510758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3" name="Rektangel 92">
            <a:extLst>
              <a:ext uri="{FF2B5EF4-FFF2-40B4-BE49-F238E27FC236}">
                <a16:creationId xmlns:a16="http://schemas.microsoft.com/office/drawing/2014/main" id="{FF5BE48A-A517-48DB-8F18-C05667760D6B}"/>
              </a:ext>
            </a:extLst>
          </p:cNvPr>
          <p:cNvSpPr/>
          <p:nvPr/>
        </p:nvSpPr>
        <p:spPr>
          <a:xfrm>
            <a:off x="7267947" y="2847640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4" name="Rektangel 93">
            <a:extLst>
              <a:ext uri="{FF2B5EF4-FFF2-40B4-BE49-F238E27FC236}">
                <a16:creationId xmlns:a16="http://schemas.microsoft.com/office/drawing/2014/main" id="{E32B0DF0-B7B4-459D-AC2A-2A483BFFC4C3}"/>
              </a:ext>
            </a:extLst>
          </p:cNvPr>
          <p:cNvSpPr/>
          <p:nvPr/>
        </p:nvSpPr>
        <p:spPr>
          <a:xfrm>
            <a:off x="7267948" y="3184523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3D851604-ED3B-45DB-ACFC-45FB5ED6E368}"/>
              </a:ext>
            </a:extLst>
          </p:cNvPr>
          <p:cNvSpPr/>
          <p:nvPr/>
        </p:nvSpPr>
        <p:spPr>
          <a:xfrm>
            <a:off x="7267947" y="3521407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6" name="Rektangel 95">
            <a:extLst>
              <a:ext uri="{FF2B5EF4-FFF2-40B4-BE49-F238E27FC236}">
                <a16:creationId xmlns:a16="http://schemas.microsoft.com/office/drawing/2014/main" id="{AB32EE23-8864-4570-ABD1-916D74809F67}"/>
              </a:ext>
            </a:extLst>
          </p:cNvPr>
          <p:cNvSpPr/>
          <p:nvPr/>
        </p:nvSpPr>
        <p:spPr>
          <a:xfrm>
            <a:off x="7267948" y="3858290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7" name="Rektangel 96">
            <a:extLst>
              <a:ext uri="{FF2B5EF4-FFF2-40B4-BE49-F238E27FC236}">
                <a16:creationId xmlns:a16="http://schemas.microsoft.com/office/drawing/2014/main" id="{F8B446CF-9017-4F00-AA70-A2D546EF8A89}"/>
              </a:ext>
            </a:extLst>
          </p:cNvPr>
          <p:cNvSpPr/>
          <p:nvPr/>
        </p:nvSpPr>
        <p:spPr>
          <a:xfrm>
            <a:off x="7267948" y="4195172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8" name="Rektangel 97">
            <a:extLst>
              <a:ext uri="{FF2B5EF4-FFF2-40B4-BE49-F238E27FC236}">
                <a16:creationId xmlns:a16="http://schemas.microsoft.com/office/drawing/2014/main" id="{22B1E861-DD5E-4A54-9B60-A585080B9F17}"/>
              </a:ext>
            </a:extLst>
          </p:cNvPr>
          <p:cNvSpPr/>
          <p:nvPr/>
        </p:nvSpPr>
        <p:spPr>
          <a:xfrm>
            <a:off x="7267949" y="4532055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9" name="Rektangel 98">
            <a:extLst>
              <a:ext uri="{FF2B5EF4-FFF2-40B4-BE49-F238E27FC236}">
                <a16:creationId xmlns:a16="http://schemas.microsoft.com/office/drawing/2014/main" id="{6E41CC94-EE98-4C0D-9929-F6FCFCBCB912}"/>
              </a:ext>
            </a:extLst>
          </p:cNvPr>
          <p:cNvSpPr/>
          <p:nvPr/>
        </p:nvSpPr>
        <p:spPr>
          <a:xfrm>
            <a:off x="7267949" y="4868937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0" name="Rektangel 99">
            <a:extLst>
              <a:ext uri="{FF2B5EF4-FFF2-40B4-BE49-F238E27FC236}">
                <a16:creationId xmlns:a16="http://schemas.microsoft.com/office/drawing/2014/main" id="{70999B39-9CF5-4101-80A8-48DB345B8FA1}"/>
              </a:ext>
            </a:extLst>
          </p:cNvPr>
          <p:cNvSpPr/>
          <p:nvPr/>
        </p:nvSpPr>
        <p:spPr>
          <a:xfrm>
            <a:off x="7267949" y="5205819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1" name="Rektangel 100">
            <a:extLst>
              <a:ext uri="{FF2B5EF4-FFF2-40B4-BE49-F238E27FC236}">
                <a16:creationId xmlns:a16="http://schemas.microsoft.com/office/drawing/2014/main" id="{C64B1ACF-BA60-48AC-9374-1016D6C636E3}"/>
              </a:ext>
            </a:extLst>
          </p:cNvPr>
          <p:cNvSpPr/>
          <p:nvPr/>
        </p:nvSpPr>
        <p:spPr>
          <a:xfrm>
            <a:off x="7267950" y="5542702"/>
            <a:ext cx="1111658" cy="305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27567EA-79CE-4C47-BC61-C026FC024A6F}"/>
              </a:ext>
            </a:extLst>
          </p:cNvPr>
          <p:cNvSpPr/>
          <p:nvPr/>
        </p:nvSpPr>
        <p:spPr>
          <a:xfrm>
            <a:off x="878931" y="591142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*</a:t>
            </a:r>
          </a:p>
        </p:txBody>
      </p:sp>
      <p:sp>
        <p:nvSpPr>
          <p:cNvPr id="102" name="TekstSylinder 101">
            <a:extLst>
              <a:ext uri="{FF2B5EF4-FFF2-40B4-BE49-F238E27FC236}">
                <a16:creationId xmlns:a16="http://schemas.microsoft.com/office/drawing/2014/main" id="{3D6D0FDE-9624-487D-9428-F5B238427FCB}"/>
              </a:ext>
            </a:extLst>
          </p:cNvPr>
          <p:cNvSpPr txBox="1"/>
          <p:nvPr/>
        </p:nvSpPr>
        <p:spPr>
          <a:xfrm>
            <a:off x="1028972" y="5911420"/>
            <a:ext cx="558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C00000"/>
                </a:solidFill>
              </a:rPr>
              <a:t>Beskriv også målgruppen (kjønn, alder, interesse, lokasjon, handlemønstre </a:t>
            </a:r>
            <a:r>
              <a:rPr lang="nb-NO" b="1" dirty="0" err="1">
                <a:solidFill>
                  <a:srgbClr val="C00000"/>
                </a:solidFill>
              </a:rPr>
              <a:t>etc</a:t>
            </a:r>
            <a:r>
              <a:rPr lang="nb-NO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2567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lderesultat for customer animated">
            <a:extLst>
              <a:ext uri="{FF2B5EF4-FFF2-40B4-BE49-F238E27FC236}">
                <a16:creationId xmlns:a16="http://schemas.microsoft.com/office/drawing/2014/main" id="{061A69EA-ECBB-4F9B-96A6-0A7E2859B1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E0DF4D7-A571-40A4-ACBD-CD7A3CDFB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554" y="2581777"/>
            <a:ext cx="2542646" cy="381111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C2625A5-372A-4EAF-801B-9A1086DB5956}"/>
              </a:ext>
            </a:extLst>
          </p:cNvPr>
          <p:cNvSpPr txBox="1"/>
          <p:nvPr/>
        </p:nvSpPr>
        <p:spPr>
          <a:xfrm>
            <a:off x="4313766" y="1718597"/>
            <a:ext cx="3259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Gi kunden et navn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4927E4F-0870-4D0A-BBF8-2E304742F1A6}"/>
              </a:ext>
            </a:extLst>
          </p:cNvPr>
          <p:cNvSpPr txBox="1"/>
          <p:nvPr/>
        </p:nvSpPr>
        <p:spPr>
          <a:xfrm>
            <a:off x="208049" y="3156569"/>
            <a:ext cx="4828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DEMOGRAFI</a:t>
            </a:r>
            <a:endParaRPr lang="nb-NO" sz="28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F89AD64-1EE6-41F1-ACF0-709DFF2D0370}"/>
              </a:ext>
            </a:extLst>
          </p:cNvPr>
          <p:cNvSpPr txBox="1"/>
          <p:nvPr/>
        </p:nvSpPr>
        <p:spPr>
          <a:xfrm>
            <a:off x="2413459" y="2679268"/>
            <a:ext cx="2532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Geografi</a:t>
            </a:r>
          </a:p>
          <a:p>
            <a:r>
              <a:rPr lang="nb-NO" dirty="0"/>
              <a:t>Kjønn</a:t>
            </a:r>
          </a:p>
          <a:p>
            <a:r>
              <a:rPr lang="nb-NO" dirty="0"/>
              <a:t>Alder</a:t>
            </a:r>
          </a:p>
          <a:p>
            <a:r>
              <a:rPr lang="nb-NO" dirty="0"/>
              <a:t>Familiesituasjon</a:t>
            </a:r>
          </a:p>
          <a:p>
            <a:r>
              <a:rPr lang="nb-NO" dirty="0"/>
              <a:t>Yrke</a:t>
            </a:r>
            <a:br>
              <a:rPr lang="nb-NO" dirty="0"/>
            </a:b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F6059AA-2956-4F0D-87B4-785FC8380CAA}"/>
              </a:ext>
            </a:extLst>
          </p:cNvPr>
          <p:cNvSpPr txBox="1"/>
          <p:nvPr/>
        </p:nvSpPr>
        <p:spPr>
          <a:xfrm>
            <a:off x="7222798" y="2879323"/>
            <a:ext cx="1311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STATUS</a:t>
            </a:r>
            <a:endParaRPr lang="nb-NO" sz="28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5D9029F-0F57-4FC3-8DF6-8A0EBFB7BBD0}"/>
              </a:ext>
            </a:extLst>
          </p:cNvPr>
          <p:cNvSpPr txBox="1"/>
          <p:nvPr/>
        </p:nvSpPr>
        <p:spPr>
          <a:xfrm>
            <a:off x="8460261" y="2679268"/>
            <a:ext cx="2767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Liker oss på Facebook</a:t>
            </a:r>
          </a:p>
          <a:p>
            <a:r>
              <a:rPr lang="nb-NO" dirty="0"/>
              <a:t>Er på nyhetsbrev</a:t>
            </a:r>
            <a:br>
              <a:rPr lang="nb-NO" dirty="0"/>
            </a:br>
            <a:r>
              <a:rPr lang="nb-NO" dirty="0"/>
              <a:t>Er kunde</a:t>
            </a:r>
            <a:br>
              <a:rPr lang="nb-NO" dirty="0"/>
            </a:br>
            <a:r>
              <a:rPr lang="nb-NO" dirty="0"/>
              <a:t>Har vært kunde tidligere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018BC0A-0AC0-4E92-9E8A-A4C893E56628}"/>
              </a:ext>
            </a:extLst>
          </p:cNvPr>
          <p:cNvSpPr txBox="1"/>
          <p:nvPr/>
        </p:nvSpPr>
        <p:spPr>
          <a:xfrm>
            <a:off x="7222798" y="5616275"/>
            <a:ext cx="196239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800" b="1" dirty="0"/>
              <a:t>INTERESSER</a:t>
            </a:r>
            <a:endParaRPr lang="nb-NO" sz="280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686EADC-6FA3-4C72-95AB-4CE17C9A620E}"/>
              </a:ext>
            </a:extLst>
          </p:cNvPr>
          <p:cNvSpPr txBox="1"/>
          <p:nvPr/>
        </p:nvSpPr>
        <p:spPr>
          <a:xfrm>
            <a:off x="208049" y="5666929"/>
            <a:ext cx="252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Handlemønstre</a:t>
            </a:r>
            <a:endParaRPr lang="nb-NO" sz="280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36215EE-9175-4729-9C17-0AC600E93405}"/>
              </a:ext>
            </a:extLst>
          </p:cNvPr>
          <p:cNvSpPr txBox="1"/>
          <p:nvPr/>
        </p:nvSpPr>
        <p:spPr>
          <a:xfrm>
            <a:off x="2622401" y="5051376"/>
            <a:ext cx="2532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Hvilken kanal</a:t>
            </a:r>
          </a:p>
          <a:p>
            <a:r>
              <a:rPr lang="nb-NO" dirty="0"/>
              <a:t>Tidspunkt / Dag</a:t>
            </a:r>
          </a:p>
          <a:p>
            <a:r>
              <a:rPr lang="nb-NO" dirty="0"/>
              <a:t>Hvor ofte</a:t>
            </a:r>
          </a:p>
          <a:p>
            <a:r>
              <a:rPr lang="nb-NO" dirty="0"/>
              <a:t>Kjøpsprosess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EA9F04B-6C69-4FD6-B664-C9C39DC25609}"/>
              </a:ext>
            </a:extLst>
          </p:cNvPr>
          <p:cNvSpPr txBox="1"/>
          <p:nvPr/>
        </p:nvSpPr>
        <p:spPr>
          <a:xfrm>
            <a:off x="3297765" y="103015"/>
            <a:ext cx="677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i="1" dirty="0"/>
              <a:t>Beskriv kunden / målgruppene dine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7130DD07-2AD1-43BE-BF4F-F5EDC2931734}"/>
              </a:ext>
            </a:extLst>
          </p:cNvPr>
          <p:cNvCxnSpPr/>
          <p:nvPr/>
        </p:nvCxnSpPr>
        <p:spPr>
          <a:xfrm>
            <a:off x="762000" y="838200"/>
            <a:ext cx="1141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367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A03902-3744-4D07-89B4-AE932D66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737" y="9191"/>
            <a:ext cx="10515600" cy="1325563"/>
          </a:xfrm>
        </p:spPr>
        <p:txBody>
          <a:bodyPr>
            <a:normAutofit/>
          </a:bodyPr>
          <a:lstStyle/>
          <a:p>
            <a:r>
              <a:rPr lang="nb-NO" sz="5400" b="1" i="1" dirty="0">
                <a:solidFill>
                  <a:srgbClr val="C00000"/>
                </a:solidFill>
              </a:rPr>
              <a:t>«Syns du ikke finns du ikke»</a:t>
            </a:r>
            <a:endParaRPr lang="nb-NO" sz="5400" dirty="0">
              <a:solidFill>
                <a:srgbClr val="C00000"/>
              </a:solidFill>
            </a:endParaRPr>
          </a:p>
        </p:txBody>
      </p:sp>
      <p:pic>
        <p:nvPicPr>
          <p:cNvPr id="4" name="Picture 2" descr="Bilderesultat for mailbox b2b">
            <a:extLst>
              <a:ext uri="{FF2B5EF4-FFF2-40B4-BE49-F238E27FC236}">
                <a16:creationId xmlns:a16="http://schemas.microsoft.com/office/drawing/2014/main" id="{2B93D0C4-0738-4185-A831-F74927E990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577" y="1039811"/>
            <a:ext cx="1631950" cy="18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Bilderesultat for news letter">
            <a:extLst>
              <a:ext uri="{FF2B5EF4-FFF2-40B4-BE49-F238E27FC236}">
                <a16:creationId xmlns:a16="http://schemas.microsoft.com/office/drawing/2014/main" id="{730CD2DE-D66E-4D04-A900-E8DBA1501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02" y="2395269"/>
            <a:ext cx="1690868" cy="118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Bilderesultat for facebook">
            <a:extLst>
              <a:ext uri="{FF2B5EF4-FFF2-40B4-BE49-F238E27FC236}">
                <a16:creationId xmlns:a16="http://schemas.microsoft.com/office/drawing/2014/main" id="{8F5D2144-16FE-45A7-AC95-7BB9420896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AutoShape 6" descr="Bilderesultat for facebook">
            <a:extLst>
              <a:ext uri="{FF2B5EF4-FFF2-40B4-BE49-F238E27FC236}">
                <a16:creationId xmlns:a16="http://schemas.microsoft.com/office/drawing/2014/main" id="{01704C11-806F-4E98-87F1-70900F98B3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0D62FE0-76BF-4191-8101-2F591A3E2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2948283" y="5214927"/>
            <a:ext cx="1476375" cy="155257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2E7A83F-AAB4-4612-848A-2327D1439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720" y="5028837"/>
            <a:ext cx="2762250" cy="165735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3D1D387-E220-46DF-80B1-9FB902ED6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239" y="1801254"/>
            <a:ext cx="1795463" cy="923545"/>
          </a:xfrm>
          <a:prstGeom prst="rect">
            <a:avLst/>
          </a:prstGeom>
        </p:spPr>
      </p:pic>
      <p:pic>
        <p:nvPicPr>
          <p:cNvPr id="12" name="Picture 4" descr="https://scontent.fsvg1-1.fna.fbcdn.net/v/t31.0-8/28238960_1792961097405224_5319672566610530737_o.jpg?oh=1a9d1d16c54724fafcd76f351bb3701a&amp;oe=5B0B4EFB">
            <a:extLst>
              <a:ext uri="{FF2B5EF4-FFF2-40B4-BE49-F238E27FC236}">
                <a16:creationId xmlns:a16="http://schemas.microsoft.com/office/drawing/2014/main" id="{95C536A0-16D1-4DC7-9C6C-42826BB5E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r="14996"/>
          <a:stretch/>
        </p:blipFill>
        <p:spPr bwMode="auto">
          <a:xfrm>
            <a:off x="4564829" y="3442810"/>
            <a:ext cx="2762250" cy="14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C118EDD-CC87-4B8C-9EB1-8BC3A1EB5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2687" y="3406530"/>
            <a:ext cx="1744666" cy="2178662"/>
          </a:xfrm>
          <a:prstGeom prst="rect">
            <a:avLst/>
          </a:prstGeom>
        </p:spPr>
      </p:pic>
      <p:sp>
        <p:nvSpPr>
          <p:cNvPr id="11" name="AutoShape 2" descr="Bilderesultat for instagram logo">
            <a:extLst>
              <a:ext uri="{FF2B5EF4-FFF2-40B4-BE49-F238E27FC236}">
                <a16:creationId xmlns:a16="http://schemas.microsoft.com/office/drawing/2014/main" id="{9ED85CF5-1D85-428A-9F36-D2429BA080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FE7C19EB-53B3-42DA-8FDA-3546E5304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0665" y="4053726"/>
            <a:ext cx="1315236" cy="12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36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99B869-B5A9-430E-AFC8-69B857DBC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166" y="1600200"/>
            <a:ext cx="10371667" cy="3357563"/>
          </a:xfrm>
        </p:spPr>
        <p:txBody>
          <a:bodyPr>
            <a:normAutofit fontScale="90000"/>
          </a:bodyPr>
          <a:lstStyle/>
          <a:p>
            <a:r>
              <a:rPr lang="nb-NO" sz="8000" dirty="0" err="1"/>
              <a:t>Teach</a:t>
            </a:r>
            <a:br>
              <a:rPr lang="nb-NO" sz="8000" dirty="0"/>
            </a:br>
            <a:r>
              <a:rPr lang="nb-NO" sz="8000" dirty="0" err="1"/>
              <a:t>don`t</a:t>
            </a:r>
            <a:br>
              <a:rPr lang="nb-NO" sz="8000" dirty="0"/>
            </a:br>
            <a:r>
              <a:rPr lang="nb-NO" sz="8000" dirty="0" err="1"/>
              <a:t>Preach</a:t>
            </a:r>
            <a:endParaRPr lang="nb-NO" sz="8000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29CA1B7-0CF9-45D3-B825-26C326384B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1680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3C071-EB78-48D9-9BCF-09E6CC0E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E7A9AC-0A28-49AB-8A50-448A07B34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2" descr="Bilderesultat for marketing god">
            <a:extLst>
              <a:ext uri="{FF2B5EF4-FFF2-40B4-BE49-F238E27FC236}">
                <a16:creationId xmlns:a16="http://schemas.microsoft.com/office/drawing/2014/main" id="{73914C5B-A821-4517-A711-747B5C6B6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2791" r="2229" b="2022"/>
          <a:stretch/>
        </p:blipFill>
        <p:spPr bwMode="auto">
          <a:xfrm>
            <a:off x="1359968" y="365125"/>
            <a:ext cx="9993832" cy="564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35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927D7D0-0CBB-461A-B04E-3B3B04A2F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011" y="3429000"/>
            <a:ext cx="2609307" cy="3188247"/>
          </a:xfrm>
          <a:prstGeom prst="rect">
            <a:avLst/>
          </a:prstGeom>
        </p:spPr>
      </p:pic>
      <p:sp>
        <p:nvSpPr>
          <p:cNvPr id="3" name="AutoShape 2" descr="Bilderesultat for primawera reklamehuset">
            <a:extLst>
              <a:ext uri="{FF2B5EF4-FFF2-40B4-BE49-F238E27FC236}">
                <a16:creationId xmlns:a16="http://schemas.microsoft.com/office/drawing/2014/main" id="{71D113A4-185B-435D-B415-1595CF6523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43582F6-C8D7-4385-8376-AC232A04A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875" y="302203"/>
            <a:ext cx="2139915" cy="2672232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852F6EB9-9DC9-4A69-A45E-F39D79263D29}"/>
              </a:ext>
            </a:extLst>
          </p:cNvPr>
          <p:cNvSpPr txBox="1"/>
          <p:nvPr/>
        </p:nvSpPr>
        <p:spPr>
          <a:xfrm>
            <a:off x="3786980" y="2586246"/>
            <a:ext cx="164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i="1" dirty="0">
                <a:solidFill>
                  <a:srgbClr val="C00000"/>
                </a:solidFill>
              </a:rPr>
              <a:t>2015</a:t>
            </a:r>
            <a:endParaRPr lang="nb-NO" b="1" i="1" dirty="0">
              <a:solidFill>
                <a:srgbClr val="C00000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D2E775D-A926-40AA-B878-D2C7DDE2452F}"/>
              </a:ext>
            </a:extLst>
          </p:cNvPr>
          <p:cNvSpPr txBox="1"/>
          <p:nvPr/>
        </p:nvSpPr>
        <p:spPr>
          <a:xfrm>
            <a:off x="6536846" y="3028441"/>
            <a:ext cx="1501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i="1" dirty="0">
                <a:solidFill>
                  <a:srgbClr val="C00000"/>
                </a:solidFill>
              </a:rPr>
              <a:t>2016</a:t>
            </a:r>
            <a:endParaRPr lang="nb-NO" sz="1400" b="1" i="1" dirty="0">
              <a:solidFill>
                <a:srgbClr val="C00000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9920EB-464A-46C5-969F-ED4029432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8306" b="6257"/>
          <a:stretch/>
        </p:blipFill>
        <p:spPr>
          <a:xfrm>
            <a:off x="8800170" y="2514705"/>
            <a:ext cx="3033309" cy="362864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6EAF8F4-A928-42E1-9738-61C111C0DC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650" r="2913" b="1730"/>
          <a:stretch/>
        </p:blipFill>
        <p:spPr>
          <a:xfrm rot="5400000">
            <a:off x="-164111" y="1629119"/>
            <a:ext cx="3229250" cy="2498752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BD729D88-45C1-4505-BF4B-67F858B4CA54}"/>
              </a:ext>
            </a:extLst>
          </p:cNvPr>
          <p:cNvSpPr txBox="1"/>
          <p:nvPr/>
        </p:nvSpPr>
        <p:spPr>
          <a:xfrm>
            <a:off x="701317" y="417929"/>
            <a:ext cx="164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i="1" dirty="0">
                <a:solidFill>
                  <a:srgbClr val="C00000"/>
                </a:solidFill>
              </a:rPr>
              <a:t>2005</a:t>
            </a:r>
            <a:endParaRPr lang="nb-NO" b="1" i="1" dirty="0">
              <a:solidFill>
                <a:srgbClr val="C00000"/>
              </a:solidFill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6913AD1-7436-468D-8F92-1660FB672661}"/>
              </a:ext>
            </a:extLst>
          </p:cNvPr>
          <p:cNvSpPr txBox="1"/>
          <p:nvPr/>
        </p:nvSpPr>
        <p:spPr>
          <a:xfrm>
            <a:off x="9590108" y="1755249"/>
            <a:ext cx="19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i="1" dirty="0">
                <a:solidFill>
                  <a:srgbClr val="C00000"/>
                </a:solidFill>
              </a:rPr>
              <a:t>2017</a:t>
            </a:r>
            <a:endParaRPr lang="nb-NO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87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566550-580E-47EF-B878-29FAEE6F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b-NO"/>
          </a:p>
        </p:txBody>
      </p:sp>
      <p:pic>
        <p:nvPicPr>
          <p:cNvPr id="5" name="Plassholder for innhold 4" descr="Skjermutklipp">
            <a:extLst>
              <a:ext uri="{FF2B5EF4-FFF2-40B4-BE49-F238E27FC236}">
                <a16:creationId xmlns:a16="http://schemas.microsoft.com/office/drawing/2014/main" id="{EE57D755-850B-42EB-A549-5A92A95A1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0" y="68391"/>
            <a:ext cx="5588108" cy="6789609"/>
          </a:xfrm>
        </p:spPr>
      </p:pic>
      <p:pic>
        <p:nvPicPr>
          <p:cNvPr id="7" name="Bilde 6" descr="Skjermutklipp">
            <a:extLst>
              <a:ext uri="{FF2B5EF4-FFF2-40B4-BE49-F238E27FC236}">
                <a16:creationId xmlns:a16="http://schemas.microsoft.com/office/drawing/2014/main" id="{241DCE33-758E-457A-9B3A-C4511F4E5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10" y="167527"/>
            <a:ext cx="5931049" cy="65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63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CC8B6CF-FE26-47F6-92CA-977DAFC6B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3C82C897-975A-4DC9-B1A0-B5BB767B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Bruksanalyse av hjemmesiden - </a:t>
            </a:r>
          </a:p>
        </p:txBody>
      </p:sp>
      <p:pic>
        <p:nvPicPr>
          <p:cNvPr id="5" name="Plassholder for innhold 4" descr="Skjermutklipp">
            <a:extLst>
              <a:ext uri="{FF2B5EF4-FFF2-40B4-BE49-F238E27FC236}">
                <a16:creationId xmlns:a16="http://schemas.microsoft.com/office/drawing/2014/main" id="{5183FA80-7AEA-4259-B8B4-405278287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-7260" r="17282" b="7260"/>
          <a:stretch/>
        </p:blipFill>
        <p:spPr>
          <a:xfrm>
            <a:off x="-190091" y="-580253"/>
            <a:ext cx="12374799" cy="782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0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Skjermutklipp">
            <a:extLst>
              <a:ext uri="{FF2B5EF4-FFF2-40B4-BE49-F238E27FC236}">
                <a16:creationId xmlns:a16="http://schemas.microsoft.com/office/drawing/2014/main" id="{1F23C08A-CC16-42B8-B0A1-EA28E5AA8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29" y="148996"/>
            <a:ext cx="6778171" cy="65917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0CE185F1-3D82-4F69-9DC9-0173C0C1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Gjenbruke innhold</a:t>
            </a:r>
          </a:p>
        </p:txBody>
      </p:sp>
    </p:spTree>
    <p:extLst>
      <p:ext uri="{BB962C8B-B14F-4D97-AF65-F5344CB8AC3E}">
        <p14:creationId xmlns:p14="http://schemas.microsoft.com/office/powerpoint/2010/main" val="1592484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2" descr="Skjermutklipp">
            <a:extLst>
              <a:ext uri="{FF2B5EF4-FFF2-40B4-BE49-F238E27FC236}">
                <a16:creationId xmlns:a16="http://schemas.microsoft.com/office/drawing/2014/main" id="{1750D010-23BF-4685-B73D-7A5C3A3DE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7" y="1325563"/>
            <a:ext cx="9327678" cy="5350762"/>
          </a:xfr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C82C897-975A-4DC9-B1A0-B5BB767B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73" y="75304"/>
            <a:ext cx="10515600" cy="1325563"/>
          </a:xfrm>
        </p:spPr>
        <p:txBody>
          <a:bodyPr/>
          <a:lstStyle/>
          <a:p>
            <a:r>
              <a:rPr lang="nb-NO" b="1" dirty="0"/>
              <a:t>SEO &amp; ordvalg – bruks kundes ord</a:t>
            </a:r>
          </a:p>
        </p:txBody>
      </p:sp>
    </p:spTree>
    <p:extLst>
      <p:ext uri="{BB962C8B-B14F-4D97-AF65-F5344CB8AC3E}">
        <p14:creationId xmlns:p14="http://schemas.microsoft.com/office/powerpoint/2010/main" val="40960607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8AE87F-4C8A-4F0C-B64B-C775B83C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6" descr="Skjermutklipp">
            <a:extLst>
              <a:ext uri="{FF2B5EF4-FFF2-40B4-BE49-F238E27FC236}">
                <a16:creationId xmlns:a16="http://schemas.microsoft.com/office/drawing/2014/main" id="{1B4FE9E2-832F-45F2-8AB8-C288B4509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778159" cy="6858000"/>
          </a:xfrm>
        </p:spPr>
      </p:pic>
    </p:spTree>
    <p:extLst>
      <p:ext uri="{BB962C8B-B14F-4D97-AF65-F5344CB8AC3E}">
        <p14:creationId xmlns:p14="http://schemas.microsoft.com/office/powerpoint/2010/main" val="2559699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C9F476-DD7C-42CE-8D3A-6ACF32283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135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b-NO" sz="9600" b="1" dirty="0"/>
              <a:t>Hvorfor</a:t>
            </a:r>
            <a:r>
              <a:rPr lang="nb-NO" dirty="0"/>
              <a:t> </a:t>
            </a:r>
            <a:r>
              <a:rPr lang="nb-NO" sz="5300" dirty="0"/>
              <a:t>være der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164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C9F476-DD7C-42CE-8D3A-6ACF32283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6164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b-NO" sz="6700" dirty="0"/>
              <a:t>Spør heller </a:t>
            </a:r>
            <a:r>
              <a:rPr lang="nb-NO" sz="9600" b="1" dirty="0"/>
              <a:t>– hvorfor ikke?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87073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0">
            <a:extLst>
              <a:ext uri="{FF2B5EF4-FFF2-40B4-BE49-F238E27FC236}">
                <a16:creationId xmlns:a16="http://schemas.microsoft.com/office/drawing/2014/main" id="{D6CF29CD-38B8-4924-BA11-6D60517487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392" name="Straight Connector 72">
            <a:extLst>
              <a:ext uri="{FF2B5EF4-FFF2-40B4-BE49-F238E27FC236}">
                <a16:creationId xmlns:a16="http://schemas.microsoft.com/office/drawing/2014/main" id="{3D83F26F-C55B-4A92-9AFF-4894D14E27C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6013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Bilderesultat for mobile during tv">
            <a:extLst>
              <a:ext uri="{FF2B5EF4-FFF2-40B4-BE49-F238E27FC236}">
                <a16:creationId xmlns:a16="http://schemas.microsoft.com/office/drawing/2014/main" id="{6B489FB9-3C63-463E-B021-A728E895A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816" y="321734"/>
            <a:ext cx="5410081" cy="359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573EBF0-CBE7-45B7-A2EE-2F3CA1753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734" y="448824"/>
            <a:ext cx="5458816" cy="334352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D69FD1E-9FF8-4192-888C-0CD4F801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Behandle en B2B kunde som en </a:t>
            </a:r>
            <a:r>
              <a:rPr lang="en-US" sz="4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B2C kunde</a:t>
            </a:r>
          </a:p>
        </p:txBody>
      </p:sp>
    </p:spTree>
    <p:extLst>
      <p:ext uri="{BB962C8B-B14F-4D97-AF65-F5344CB8AC3E}">
        <p14:creationId xmlns:p14="http://schemas.microsoft.com/office/powerpoint/2010/main" val="1396124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072E56-1361-4DDC-B753-F64CB898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686645-696C-406E-B5D2-E3FBEA01E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6" name="Picture 2" descr="Bilderesultat for be social on social media">
            <a:extLst>
              <a:ext uri="{FF2B5EF4-FFF2-40B4-BE49-F238E27FC236}">
                <a16:creationId xmlns:a16="http://schemas.microsoft.com/office/drawing/2014/main" id="{F53A89D5-FCA5-494E-8DFA-8B4FD7031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7"/>
          <a:stretch/>
        </p:blipFill>
        <p:spPr bwMode="auto">
          <a:xfrm>
            <a:off x="2233246" y="423496"/>
            <a:ext cx="7502037" cy="57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3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5F4110-C0FC-4D61-ACD2-A7C950EAE9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4CBDB-A76C-499E-95AB-C0A049E315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 descr="Et bilde som inneholder person, foto, poserer, gruppe&#10;&#10;Beskrivelse som er generert med svært høy visshet">
            <a:extLst>
              <a:ext uri="{FF2B5EF4-FFF2-40B4-BE49-F238E27FC236}">
                <a16:creationId xmlns:a16="http://schemas.microsoft.com/office/drawing/2014/main" id="{50CCB5F6-97B2-4D53-A20A-DB2559772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Bilde 4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B318A5A7-693C-4659-91D6-DFF60F6B3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18" b="2456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A8A1891-78AA-4FD2-9E70-43A6E1F1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6043" y="4961788"/>
            <a:ext cx="6465287" cy="1516014"/>
          </a:xfrm>
        </p:spPr>
        <p:txBody>
          <a:bodyPr>
            <a:normAutofit fontScale="90000"/>
          </a:bodyPr>
          <a:lstStyle/>
          <a:p>
            <a:pPr algn="l"/>
            <a:br>
              <a:rPr lang="nb-NO" sz="1900" b="1" dirty="0">
                <a:solidFill>
                  <a:schemeClr val="bg1"/>
                </a:solidFill>
              </a:rPr>
            </a:br>
            <a:r>
              <a:rPr lang="nb-NO" sz="2700" b="1" dirty="0">
                <a:solidFill>
                  <a:schemeClr val="bg1"/>
                </a:solidFill>
              </a:rPr>
              <a:t>Telemarks </a:t>
            </a:r>
            <a:r>
              <a:rPr lang="nb-NO" sz="2700" b="1" i="1" dirty="0">
                <a:solidFill>
                  <a:schemeClr val="bg1"/>
                </a:solidFill>
              </a:rPr>
              <a:t>eneste</a:t>
            </a:r>
            <a:r>
              <a:rPr lang="nb-NO" sz="2700" b="1" dirty="0">
                <a:solidFill>
                  <a:schemeClr val="bg1"/>
                </a:solidFill>
              </a:rPr>
              <a:t> reklamebyrå med eget trykkeri</a:t>
            </a:r>
            <a:br>
              <a:rPr lang="nb-NO" sz="2700" b="1" dirty="0">
                <a:solidFill>
                  <a:schemeClr val="bg1"/>
                </a:solidFill>
              </a:rPr>
            </a:br>
            <a:br>
              <a:rPr lang="nb-NO" sz="2700" b="1" dirty="0">
                <a:solidFill>
                  <a:schemeClr val="bg1"/>
                </a:solidFill>
              </a:rPr>
            </a:br>
            <a:br>
              <a:rPr lang="nb-NO" sz="2700" b="1" dirty="0">
                <a:solidFill>
                  <a:schemeClr val="bg1"/>
                </a:solidFill>
              </a:rPr>
            </a:br>
            <a:r>
              <a:rPr lang="nb-NO" sz="2700" b="1" dirty="0">
                <a:solidFill>
                  <a:schemeClr val="bg1"/>
                </a:solidFill>
              </a:rPr>
              <a:t>15 Kreative i la </a:t>
            </a:r>
            <a:r>
              <a:rPr lang="nb-NO" sz="2700" b="1" dirty="0" err="1">
                <a:solidFill>
                  <a:schemeClr val="bg1"/>
                </a:solidFill>
              </a:rPr>
              <a:t>familia</a:t>
            </a:r>
            <a:br>
              <a:rPr lang="nb-NO" sz="2700" b="1" dirty="0">
                <a:solidFill>
                  <a:schemeClr val="bg1"/>
                </a:solidFill>
              </a:rPr>
            </a:br>
            <a:br>
              <a:rPr lang="nb-NO" sz="2700" b="1" dirty="0">
                <a:solidFill>
                  <a:schemeClr val="bg1"/>
                </a:solidFill>
              </a:rPr>
            </a:br>
            <a:r>
              <a:rPr lang="nb-NO" sz="2700" b="1" dirty="0">
                <a:solidFill>
                  <a:schemeClr val="bg1"/>
                </a:solidFill>
              </a:rPr>
              <a:t>«syns du ikke, finns du ikke»</a:t>
            </a:r>
            <a:br>
              <a:rPr lang="nb-NO" sz="1900" b="1" dirty="0">
                <a:solidFill>
                  <a:schemeClr val="bg1"/>
                </a:solidFill>
              </a:rPr>
            </a:br>
            <a:br>
              <a:rPr lang="nb-NO" sz="1900" b="1" dirty="0">
                <a:solidFill>
                  <a:schemeClr val="bg1"/>
                </a:solidFill>
              </a:rPr>
            </a:br>
            <a:endParaRPr lang="nb-NO" sz="1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757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8CCD68-45B1-4127-A2A4-00982AB2E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00" y="18370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b-NO" sz="23900" dirty="0"/>
              <a:t>1%</a:t>
            </a: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844B7C91-C8B2-421F-A4D1-17996BC9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0920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8CCD68-45B1-4127-A2A4-00982AB2E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004" y="179549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3900" dirty="0"/>
              <a:t>10%...</a:t>
            </a:r>
          </a:p>
          <a:p>
            <a:pPr marL="0" indent="0">
              <a:buNone/>
            </a:pPr>
            <a:r>
              <a:rPr lang="nb-NO" sz="9500" dirty="0"/>
              <a:t>med video</a:t>
            </a: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844B7C91-C8B2-421F-A4D1-17996BC9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06506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4DB4E9-814B-4FA5-B193-00933C6D7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18124B-597F-48CE-9F23-32084663F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AutoShape 2" descr="Bilderesultat for facebook vs youtube">
            <a:extLst>
              <a:ext uri="{FF2B5EF4-FFF2-40B4-BE49-F238E27FC236}">
                <a16:creationId xmlns:a16="http://schemas.microsoft.com/office/drawing/2014/main" id="{731FAA27-3323-41E5-A1AE-B2DB89568F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81136F7-D227-4F1E-8862-FFA900069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3" b="10876"/>
          <a:stretch/>
        </p:blipFill>
        <p:spPr>
          <a:xfrm>
            <a:off x="0" y="-75697"/>
            <a:ext cx="12146184" cy="52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35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0F5959-6487-4331-85AC-CE8DBD9F0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3015"/>
            <a:ext cx="11426072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nb-NO" sz="4400" dirty="0"/>
              <a:t>Minimum 2 innlegg pr uke ( 1 sosial og en med kunnskap)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4400" dirty="0"/>
              <a:t>Minimum 1 video pr måned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4400" dirty="0"/>
              <a:t>1 innlegg på </a:t>
            </a:r>
            <a:r>
              <a:rPr lang="nb-NO" sz="4400" dirty="0" err="1"/>
              <a:t>InstaG</a:t>
            </a:r>
            <a:r>
              <a:rPr lang="nb-NO" sz="4400" dirty="0"/>
              <a:t> pr </a:t>
            </a:r>
            <a:r>
              <a:rPr lang="nb-NO" sz="4400" dirty="0" err="1"/>
              <a:t>mnd</a:t>
            </a:r>
            <a:endParaRPr lang="nb-NO" sz="4400" dirty="0"/>
          </a:p>
          <a:p>
            <a:pPr>
              <a:buFont typeface="Wingdings" panose="05000000000000000000" pitchFamily="2" charset="2"/>
              <a:buChar char="ü"/>
            </a:pPr>
            <a:r>
              <a:rPr lang="nb-NO" sz="4400" dirty="0"/>
              <a:t>DM i alle utsendelser på trykk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4400" dirty="0"/>
              <a:t>Frokostmøte </a:t>
            </a:r>
            <a:r>
              <a:rPr lang="nb-NO" sz="4400" dirty="0" err="1"/>
              <a:t>ca</a:t>
            </a:r>
            <a:r>
              <a:rPr lang="nb-NO" sz="4400" dirty="0"/>
              <a:t> 3 ganger i året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B50EDF1-6065-4FEE-8E10-4465FBB3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Strategisk planlegging av innhold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7C566D2D-6211-48F9-9FAD-DA319D124453}"/>
              </a:ext>
            </a:extLst>
          </p:cNvPr>
          <p:cNvCxnSpPr/>
          <p:nvPr/>
        </p:nvCxnSpPr>
        <p:spPr>
          <a:xfrm>
            <a:off x="169682" y="1442301"/>
            <a:ext cx="1173637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124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CECEEE-B283-42E0-9ED9-5348386B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93" y="2907356"/>
            <a:ext cx="11655787" cy="2366310"/>
          </a:xfrm>
        </p:spPr>
        <p:txBody>
          <a:bodyPr>
            <a:normAutofit/>
          </a:bodyPr>
          <a:lstStyle/>
          <a:p>
            <a:r>
              <a:rPr lang="nb-NO" sz="6000" dirty="0"/>
              <a:t>Innhold som skaper </a:t>
            </a:r>
            <a:br>
              <a:rPr lang="nb-NO" sz="6000" dirty="0"/>
            </a:br>
            <a:r>
              <a:rPr lang="nb-NO" sz="6000" b="1" i="1" dirty="0"/>
              <a:t>verdi for kunden</a:t>
            </a:r>
          </a:p>
        </p:txBody>
      </p:sp>
      <p:pic>
        <p:nvPicPr>
          <p:cNvPr id="10242" name="Picture 2" descr="Bilderesultat for good content">
            <a:extLst>
              <a:ext uri="{FF2B5EF4-FFF2-40B4-BE49-F238E27FC236}">
                <a16:creationId xmlns:a16="http://schemas.microsoft.com/office/drawing/2014/main" id="{C4BB21BE-EC6A-4FF3-BD47-A9BD5D5D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1743"/>
            <a:ext cx="3996267" cy="22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79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FDC1B374-89F0-4A72-AE7B-A05836D30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948" y="282056"/>
            <a:ext cx="7558992" cy="6387349"/>
          </a:xfrm>
          <a:prstGeom prst="rect">
            <a:avLst/>
          </a:prstGeom>
        </p:spPr>
      </p:pic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9AC3074-3EF8-4CB1-B7D2-33F3297CB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Konkurranse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45567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bygning&#10;&#10;Beskrivelse som er generert med svært høy visshet">
            <a:extLst>
              <a:ext uri="{FF2B5EF4-FFF2-40B4-BE49-F238E27FC236}">
                <a16:creationId xmlns:a16="http://schemas.microsoft.com/office/drawing/2014/main" id="{04E19416-2B91-44BB-9DA8-DE4549DF0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69" y="1145303"/>
            <a:ext cx="7487178" cy="415538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478145A-E0EE-4FB6-A2F5-D4309054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Julekalender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4595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566550-580E-47EF-B878-29FAEE6F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b-NO"/>
          </a:p>
        </p:txBody>
      </p:sp>
      <p:pic>
        <p:nvPicPr>
          <p:cNvPr id="5" name="Plassholder for innhold 4" descr="Skjermutklipp">
            <a:extLst>
              <a:ext uri="{FF2B5EF4-FFF2-40B4-BE49-F238E27FC236}">
                <a16:creationId xmlns:a16="http://schemas.microsoft.com/office/drawing/2014/main" id="{EE57D755-850B-42EB-A549-5A92A95A1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0" y="68391"/>
            <a:ext cx="5588108" cy="6789609"/>
          </a:xfrm>
        </p:spPr>
      </p:pic>
      <p:pic>
        <p:nvPicPr>
          <p:cNvPr id="7" name="Bilde 6" descr="Skjermutklipp">
            <a:extLst>
              <a:ext uri="{FF2B5EF4-FFF2-40B4-BE49-F238E27FC236}">
                <a16:creationId xmlns:a16="http://schemas.microsoft.com/office/drawing/2014/main" id="{241DCE33-758E-457A-9B3A-C4511F4E5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10" y="167527"/>
            <a:ext cx="5931049" cy="65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1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B5CB51-6D99-472C-8487-90EDCCE42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334" y="2766218"/>
            <a:ext cx="10515600" cy="1325563"/>
          </a:xfrm>
        </p:spPr>
        <p:txBody>
          <a:bodyPr>
            <a:normAutofit/>
          </a:bodyPr>
          <a:lstStyle/>
          <a:p>
            <a:r>
              <a:rPr lang="nb-NO" sz="6600" dirty="0"/>
              <a:t>Gode</a:t>
            </a:r>
            <a:r>
              <a:rPr lang="nb-NO" sz="6600" b="1" dirty="0"/>
              <a:t> </a:t>
            </a:r>
            <a:r>
              <a:rPr lang="nb-NO" sz="6600" b="1" dirty="0" err="1"/>
              <a:t>landingsider</a:t>
            </a:r>
            <a:r>
              <a:rPr lang="nb-NO" sz="6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440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Skjermutklipp">
            <a:extLst>
              <a:ext uri="{FF2B5EF4-FFF2-40B4-BE49-F238E27FC236}">
                <a16:creationId xmlns:a16="http://schemas.microsoft.com/office/drawing/2014/main" id="{35D4650A-5B35-4A7B-8AFE-2A3F4B8DE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6" y="995969"/>
            <a:ext cx="4320908" cy="5666181"/>
          </a:xfrm>
        </p:spPr>
      </p:pic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32E979E4-3D2C-4FDF-82D8-7940F36D792F}"/>
              </a:ext>
            </a:extLst>
          </p:cNvPr>
          <p:cNvCxnSpPr>
            <a:cxnSpLocks/>
          </p:cNvCxnSpPr>
          <p:nvPr/>
        </p:nvCxnSpPr>
        <p:spPr>
          <a:xfrm flipH="1" flipV="1">
            <a:off x="2199167" y="2232847"/>
            <a:ext cx="680833" cy="42395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Skjermutklipp">
            <a:extLst>
              <a:ext uri="{FF2B5EF4-FFF2-40B4-BE49-F238E27FC236}">
                <a16:creationId xmlns:a16="http://schemas.microsoft.com/office/drawing/2014/main" id="{67491CCD-74D3-4A02-879B-767CF450B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57" y="995969"/>
            <a:ext cx="5546043" cy="578583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5A7940E5-7C0B-4693-AEED-CF8D0BB5F5BC}"/>
              </a:ext>
            </a:extLst>
          </p:cNvPr>
          <p:cNvSpPr txBox="1"/>
          <p:nvPr/>
        </p:nvSpPr>
        <p:spPr>
          <a:xfrm>
            <a:off x="468000" y="280800"/>
            <a:ext cx="32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Kampanje: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73BF677-2A50-4DB7-97F7-69D6F4ACB9CA}"/>
              </a:ext>
            </a:extLst>
          </p:cNvPr>
          <p:cNvSpPr txBox="1"/>
          <p:nvPr/>
        </p:nvSpPr>
        <p:spPr>
          <a:xfrm>
            <a:off x="5657157" y="280799"/>
            <a:ext cx="32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Landingside: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64818B2-4094-4B67-A791-95D53CC35433}"/>
              </a:ext>
            </a:extLst>
          </p:cNvPr>
          <p:cNvCxnSpPr/>
          <p:nvPr/>
        </p:nvCxnSpPr>
        <p:spPr>
          <a:xfrm>
            <a:off x="225912" y="865574"/>
            <a:ext cx="2481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205CC01D-E7D5-4736-BC75-E17CAFDA20FD}"/>
              </a:ext>
            </a:extLst>
          </p:cNvPr>
          <p:cNvCxnSpPr/>
          <p:nvPr/>
        </p:nvCxnSpPr>
        <p:spPr>
          <a:xfrm>
            <a:off x="5763912" y="865574"/>
            <a:ext cx="2481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B1133700-881E-4610-98A2-11030E8F8972}"/>
              </a:ext>
            </a:extLst>
          </p:cNvPr>
          <p:cNvCxnSpPr>
            <a:cxnSpLocks/>
          </p:cNvCxnSpPr>
          <p:nvPr/>
        </p:nvCxnSpPr>
        <p:spPr>
          <a:xfrm flipH="1">
            <a:off x="1997568" y="5443200"/>
            <a:ext cx="882432" cy="33725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40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D10CFFA7-4A50-46B3-A1F8-77B8C1CFC5DD}"/>
              </a:ext>
            </a:extLst>
          </p:cNvPr>
          <p:cNvSpPr txBox="1"/>
          <p:nvPr/>
        </p:nvSpPr>
        <p:spPr>
          <a:xfrm rot="16200000">
            <a:off x="3839104" y="3712752"/>
            <a:ext cx="885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Tekst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579FD39-2829-4217-8C48-D6396206B35E}"/>
              </a:ext>
            </a:extLst>
          </p:cNvPr>
          <p:cNvSpPr txBox="1"/>
          <p:nvPr/>
        </p:nvSpPr>
        <p:spPr>
          <a:xfrm>
            <a:off x="7645667" y="1686158"/>
            <a:ext cx="56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Foto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E809BA8-C9DC-4EFF-8BDB-00EA6090476C}"/>
              </a:ext>
            </a:extLst>
          </p:cNvPr>
          <p:cNvSpPr txBox="1"/>
          <p:nvPr/>
        </p:nvSpPr>
        <p:spPr>
          <a:xfrm>
            <a:off x="3125909" y="3544409"/>
            <a:ext cx="95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Video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9AD4D3C-A3A0-472E-98C7-E38BF143EF18}"/>
              </a:ext>
            </a:extLst>
          </p:cNvPr>
          <p:cNvSpPr txBox="1"/>
          <p:nvPr/>
        </p:nvSpPr>
        <p:spPr>
          <a:xfrm>
            <a:off x="7620097" y="2111827"/>
            <a:ext cx="1233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Design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57C19C1-726F-44DC-9657-C085086E86C3}"/>
              </a:ext>
            </a:extLst>
          </p:cNvPr>
          <p:cNvSpPr txBox="1"/>
          <p:nvPr/>
        </p:nvSpPr>
        <p:spPr>
          <a:xfrm>
            <a:off x="4475755" y="3429000"/>
            <a:ext cx="3004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Nettsider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DE2BBEB-9DD1-4B93-8B43-870D958FDF89}"/>
              </a:ext>
            </a:extLst>
          </p:cNvPr>
          <p:cNvSpPr txBox="1"/>
          <p:nvPr/>
        </p:nvSpPr>
        <p:spPr>
          <a:xfrm>
            <a:off x="3125735" y="4846017"/>
            <a:ext cx="435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Sosiale medier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75BACC-E944-4828-A5B8-1F1F212374C9}"/>
              </a:ext>
            </a:extLst>
          </p:cNvPr>
          <p:cNvSpPr txBox="1"/>
          <p:nvPr/>
        </p:nvSpPr>
        <p:spPr>
          <a:xfrm rot="16200000">
            <a:off x="7217311" y="3373948"/>
            <a:ext cx="4166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Søkemotoroptimalisering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D7BBFD-C295-44A1-8195-EC2AE5796B4C}"/>
              </a:ext>
            </a:extLst>
          </p:cNvPr>
          <p:cNvSpPr txBox="1"/>
          <p:nvPr/>
        </p:nvSpPr>
        <p:spPr>
          <a:xfrm>
            <a:off x="6081061" y="4461536"/>
            <a:ext cx="129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Annonsering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90988E7-38EC-4409-B246-EEE4DC388A98}"/>
              </a:ext>
            </a:extLst>
          </p:cNvPr>
          <p:cNvSpPr txBox="1"/>
          <p:nvPr/>
        </p:nvSpPr>
        <p:spPr>
          <a:xfrm>
            <a:off x="3163414" y="1583170"/>
            <a:ext cx="180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Brosjyrer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C1E1FB8-4421-4FA9-A960-D1FEA4BC9767}"/>
              </a:ext>
            </a:extLst>
          </p:cNvPr>
          <p:cNvSpPr txBox="1"/>
          <p:nvPr/>
        </p:nvSpPr>
        <p:spPr>
          <a:xfrm>
            <a:off x="8399882" y="2840657"/>
            <a:ext cx="72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Bøker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3785EF5-1DEC-4985-B9BF-40746BFA7F25}"/>
              </a:ext>
            </a:extLst>
          </p:cNvPr>
          <p:cNvSpPr txBox="1"/>
          <p:nvPr/>
        </p:nvSpPr>
        <p:spPr>
          <a:xfrm>
            <a:off x="3125735" y="4389303"/>
            <a:ext cx="17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Magasiner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D07F7D57-29F3-4332-918A-E90AB6C419C1}"/>
              </a:ext>
            </a:extLst>
          </p:cNvPr>
          <p:cNvSpPr txBox="1"/>
          <p:nvPr/>
        </p:nvSpPr>
        <p:spPr>
          <a:xfrm rot="16200000">
            <a:off x="6459354" y="3649996"/>
            <a:ext cx="3004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Plakater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C18FE462-0912-4E2A-884D-169E7D7970D2}"/>
              </a:ext>
            </a:extLst>
          </p:cNvPr>
          <p:cNvSpPr txBox="1"/>
          <p:nvPr/>
        </p:nvSpPr>
        <p:spPr>
          <a:xfrm rot="16200000">
            <a:off x="8087630" y="4773125"/>
            <a:ext cx="134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Bannere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9D2C39C1-18C7-4D76-A959-38C5526C3B9D}"/>
              </a:ext>
            </a:extLst>
          </p:cNvPr>
          <p:cNvSpPr txBox="1"/>
          <p:nvPr/>
        </p:nvSpPr>
        <p:spPr>
          <a:xfrm>
            <a:off x="3125909" y="2055490"/>
            <a:ext cx="45375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Identitet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D31011C9-9749-4CFC-A09A-13AC035DCED9}"/>
              </a:ext>
            </a:extLst>
          </p:cNvPr>
          <p:cNvSpPr txBox="1"/>
          <p:nvPr/>
        </p:nvSpPr>
        <p:spPr>
          <a:xfrm>
            <a:off x="8395626" y="3265339"/>
            <a:ext cx="57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Skilt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D74280A-16D5-4F06-9EB4-F03F8D0DE73E}"/>
              </a:ext>
            </a:extLst>
          </p:cNvPr>
          <p:cNvSpPr txBox="1"/>
          <p:nvPr/>
        </p:nvSpPr>
        <p:spPr>
          <a:xfrm>
            <a:off x="5035157" y="1583169"/>
            <a:ext cx="295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Markedsplan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E5EC7600-014A-4F8A-84A3-F200717C9DA7}"/>
              </a:ext>
            </a:extLst>
          </p:cNvPr>
          <p:cNvSpPr txBox="1"/>
          <p:nvPr/>
        </p:nvSpPr>
        <p:spPr>
          <a:xfrm rot="16200000">
            <a:off x="473753" y="3024273"/>
            <a:ext cx="4283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Rådgivning</a:t>
            </a:r>
          </a:p>
        </p:txBody>
      </p:sp>
    </p:spTree>
    <p:extLst>
      <p:ext uri="{BB962C8B-B14F-4D97-AF65-F5344CB8AC3E}">
        <p14:creationId xmlns:p14="http://schemas.microsoft.com/office/powerpoint/2010/main" val="41954849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79B336-97DC-4F63-A785-6A60A344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Eksempel på god kunde-kampanje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5AF75E-8B9F-42C2-AC45-9D022AA8F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AutoShape 2" descr="Bilderesultat for skien fritidspark logo">
            <a:extLst>
              <a:ext uri="{FF2B5EF4-FFF2-40B4-BE49-F238E27FC236}">
                <a16:creationId xmlns:a16="http://schemas.microsoft.com/office/drawing/2014/main" id="{8F40C31B-ABCB-4AAF-B1AE-6D39308A95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5CB6147-DBE4-476D-9F91-E0D7AE2BE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493" y="3740385"/>
            <a:ext cx="6192383" cy="205351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812DB3C-D86B-441C-93FF-BC4BBF36B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685" y="1907715"/>
            <a:ext cx="4970000" cy="1561646"/>
          </a:xfrm>
          <a:prstGeom prst="rect">
            <a:avLst/>
          </a:prstGeom>
        </p:spPr>
      </p:pic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F4D6012F-F91E-4392-8DE4-42305F33BC65}"/>
              </a:ext>
            </a:extLst>
          </p:cNvPr>
          <p:cNvCxnSpPr/>
          <p:nvPr/>
        </p:nvCxnSpPr>
        <p:spPr>
          <a:xfrm>
            <a:off x="169682" y="1442301"/>
            <a:ext cx="1173637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9513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0A8A52-C749-4793-8A40-9EFE38BE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Kjersti og fritidsparken 420">
            <a:hlinkClick r:id="" action="ppaction://media"/>
            <a:extLst>
              <a:ext uri="{FF2B5EF4-FFF2-40B4-BE49-F238E27FC236}">
                <a16:creationId xmlns:a16="http://schemas.microsoft.com/office/drawing/2014/main" id="{674A8FCA-4E9F-4F16-8A9B-DD4158D452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2513" y="1825625"/>
            <a:ext cx="2465387" cy="4351338"/>
          </a:xfrm>
        </p:spPr>
      </p:pic>
    </p:spTree>
    <p:extLst>
      <p:ext uri="{BB962C8B-B14F-4D97-AF65-F5344CB8AC3E}">
        <p14:creationId xmlns:p14="http://schemas.microsoft.com/office/powerpoint/2010/main" val="41217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9DAD82-12D1-42F0-8B36-ABCDDD81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600" y="2675731"/>
            <a:ext cx="10515600" cy="1325563"/>
          </a:xfrm>
        </p:spPr>
        <p:txBody>
          <a:bodyPr/>
          <a:lstStyle/>
          <a:p>
            <a:r>
              <a:rPr lang="nb-NO" sz="6000" b="1" dirty="0"/>
              <a:t>Ikke</a:t>
            </a:r>
            <a:r>
              <a:rPr lang="nb-NO" dirty="0"/>
              <a:t> lov å kreve deling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4BFC52-A635-4F56-9569-8DBCCA380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9250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E751AD-F14D-4B24-9115-6A3F8B3E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0" y="779463"/>
            <a:ext cx="10515600" cy="1325563"/>
          </a:xfrm>
        </p:spPr>
        <p:txBody>
          <a:bodyPr/>
          <a:lstStyle/>
          <a:p>
            <a:r>
              <a:rPr lang="nb-NO" dirty="0"/>
              <a:t>Nye «regler» kom i fjor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3AD5E8-0CD9-4D21-9C37-70C0DA91B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401" y="2105026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Ikke si «lik», del gjerne , kommenter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Men heller skap dialog og engasjement</a:t>
            </a:r>
          </a:p>
        </p:txBody>
      </p:sp>
      <p:pic>
        <p:nvPicPr>
          <p:cNvPr id="5" name="Bilde 4" descr="Skjermutklipp">
            <a:extLst>
              <a:ext uri="{FF2B5EF4-FFF2-40B4-BE49-F238E27FC236}">
                <a16:creationId xmlns:a16="http://schemas.microsoft.com/office/drawing/2014/main" id="{2EBAFDEC-1157-44B7-A0EF-CCADFD7BA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3" y="232525"/>
            <a:ext cx="4425888" cy="63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61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Skjermutklipp">
            <a:extLst>
              <a:ext uri="{FF2B5EF4-FFF2-40B4-BE49-F238E27FC236}">
                <a16:creationId xmlns:a16="http://schemas.microsoft.com/office/drawing/2014/main" id="{AED9D1DE-A6FC-41EE-9F8F-4F3339D71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348658A-427E-4A02-89AC-31C99433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Ikke glem hverdagen……</a:t>
            </a:r>
          </a:p>
        </p:txBody>
      </p:sp>
    </p:spTree>
    <p:extLst>
      <p:ext uri="{BB962C8B-B14F-4D97-AF65-F5344CB8AC3E}">
        <p14:creationId xmlns:p14="http://schemas.microsoft.com/office/powerpoint/2010/main" val="42801155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101157-0D49-465A-9035-D4FD631C3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26757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b-NO" sz="6000" b="1" i="1" dirty="0"/>
              <a:t>Relevant</a:t>
            </a:r>
            <a:r>
              <a:rPr lang="nb-NO" i="1" dirty="0"/>
              <a:t> innhold er </a:t>
            </a:r>
            <a:r>
              <a:rPr lang="nb-NO" sz="6000" b="1" i="1" dirty="0"/>
              <a:t>godt</a:t>
            </a:r>
            <a:r>
              <a:rPr lang="nb-NO" i="1" dirty="0"/>
              <a:t> innhold</a:t>
            </a:r>
            <a:br>
              <a:rPr lang="nb-NO" i="1" dirty="0"/>
            </a:br>
            <a:r>
              <a:rPr lang="nb-NO" i="1" dirty="0"/>
              <a:t>- du bruker av kundens egen tid - </a:t>
            </a:r>
          </a:p>
        </p:txBody>
      </p:sp>
    </p:spTree>
    <p:extLst>
      <p:ext uri="{BB962C8B-B14F-4D97-AF65-F5344CB8AC3E}">
        <p14:creationId xmlns:p14="http://schemas.microsoft.com/office/powerpoint/2010/main" val="33405014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4EC3A24-16BE-49F0-BF43-C45FBA0F7BC3}"/>
              </a:ext>
            </a:extLst>
          </p:cNvPr>
          <p:cNvSpPr txBox="1"/>
          <p:nvPr/>
        </p:nvSpPr>
        <p:spPr>
          <a:xfrm>
            <a:off x="2243667" y="2573867"/>
            <a:ext cx="825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i="1" dirty="0"/>
              <a:t>Hjelp kundene til å </a:t>
            </a:r>
            <a:r>
              <a:rPr lang="nb-NO" sz="4800" b="1" i="1" dirty="0"/>
              <a:t>bli kjent </a:t>
            </a:r>
            <a:r>
              <a:rPr lang="nb-NO" sz="4800" i="1" dirty="0"/>
              <a:t>med deg, </a:t>
            </a:r>
            <a:r>
              <a:rPr lang="nb-NO" sz="4800" b="1" i="1" dirty="0"/>
              <a:t>stole på </a:t>
            </a:r>
            <a:r>
              <a:rPr lang="nb-NO" sz="4800" i="1" dirty="0"/>
              <a:t>deg og </a:t>
            </a:r>
            <a:r>
              <a:rPr lang="nb-NO" sz="4800" b="1" i="1" dirty="0"/>
              <a:t>like</a:t>
            </a:r>
            <a:r>
              <a:rPr lang="nb-NO" sz="4800" i="1" dirty="0"/>
              <a:t> deg!</a:t>
            </a:r>
          </a:p>
        </p:txBody>
      </p:sp>
    </p:spTree>
    <p:extLst>
      <p:ext uri="{BB962C8B-B14F-4D97-AF65-F5344CB8AC3E}">
        <p14:creationId xmlns:p14="http://schemas.microsoft.com/office/powerpoint/2010/main" val="10080180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BFA58E-9A49-4689-B9D4-B1FB5B7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jobber vi med innhold i </a:t>
            </a:r>
            <a:r>
              <a:rPr lang="nb-NO" dirty="0" err="1"/>
              <a:t>facebook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1E8641-A643-4391-9664-7957E2235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53000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99B869-B5A9-430E-AFC8-69B857DBC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Hva er en digital strategi?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29CC32AB-6358-4649-A14F-70066F5D20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78959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BC607E8B-ED67-4027-85B7-DCC61592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799"/>
            <a:ext cx="3692731" cy="5502264"/>
          </a:xfrm>
        </p:spPr>
        <p:txBody>
          <a:bodyPr>
            <a:normAutofit/>
          </a:bodyPr>
          <a:lstStyle/>
          <a:p>
            <a:r>
              <a:rPr lang="nb-NO" sz="6000" b="1" dirty="0">
                <a:solidFill>
                  <a:srgbClr val="FFFFFF"/>
                </a:solidFill>
              </a:rPr>
              <a:t>Digital</a:t>
            </a:r>
            <a:r>
              <a:rPr lang="nb-NO" sz="6000" dirty="0">
                <a:solidFill>
                  <a:srgbClr val="FFFFFF"/>
                </a:solidFill>
              </a:rPr>
              <a:t>- </a:t>
            </a:r>
            <a:br>
              <a:rPr lang="nb-NO" sz="6000" dirty="0">
                <a:solidFill>
                  <a:srgbClr val="FFFFFF"/>
                </a:solidFill>
              </a:rPr>
            </a:br>
            <a:r>
              <a:rPr lang="nb-NO" sz="6000" dirty="0">
                <a:solidFill>
                  <a:srgbClr val="FFFFFF"/>
                </a:solidFill>
              </a:rPr>
              <a:t>strategi er..</a:t>
            </a:r>
          </a:p>
        </p:txBody>
      </p:sp>
      <p:graphicFrame>
        <p:nvGraphicFramePr>
          <p:cNvPr id="18" name="Plassholder for innhold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424399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4734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esultat for holmestrand hos sande">
            <a:extLst>
              <a:ext uri="{FF2B5EF4-FFF2-40B4-BE49-F238E27FC236}">
                <a16:creationId xmlns:a16="http://schemas.microsoft.com/office/drawing/2014/main" id="{47B2B373-5CA8-4E62-ABA2-733864132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6898" cy="22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deresultat for bilfinger">
            <a:extLst>
              <a:ext uri="{FF2B5EF4-FFF2-40B4-BE49-F238E27FC236}">
                <a16:creationId xmlns:a16="http://schemas.microsoft.com/office/drawing/2014/main" id="{A210ADE3-DE35-44CA-8C0A-47404AF6F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64" y="198134"/>
            <a:ext cx="2667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lderesultat for AT skog bedre skog">
            <a:extLst>
              <a:ext uri="{FF2B5EF4-FFF2-40B4-BE49-F238E27FC236}">
                <a16:creationId xmlns:a16="http://schemas.microsoft.com/office/drawing/2014/main" id="{9ABD9742-0016-4FE7-8803-DB0D7CA9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368" y="3904051"/>
            <a:ext cx="2667682" cy="17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ogo">
            <a:extLst>
              <a:ext uri="{FF2B5EF4-FFF2-40B4-BE49-F238E27FC236}">
                <a16:creationId xmlns:a16="http://schemas.microsoft.com/office/drawing/2014/main" id="{E84613B1-07C6-4333-9C53-3DBCF911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419" y="3676261"/>
            <a:ext cx="3648446" cy="98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eresultat for skagerak nett">
            <a:extLst>
              <a:ext uri="{FF2B5EF4-FFF2-40B4-BE49-F238E27FC236}">
                <a16:creationId xmlns:a16="http://schemas.microsoft.com/office/drawing/2014/main" id="{E6601DF4-6CF0-4714-AD32-283070C3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050" y="246165"/>
            <a:ext cx="1854750" cy="12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norefjell hotell logo">
            <a:extLst>
              <a:ext uri="{FF2B5EF4-FFF2-40B4-BE49-F238E27FC236}">
                <a16:creationId xmlns:a16="http://schemas.microsoft.com/office/drawing/2014/main" id="{7B39ACEE-4375-40C6-9182-76F1AFF10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94" y="5847731"/>
            <a:ext cx="3575377" cy="8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esultat for skien fritidspark">
            <a:extLst>
              <a:ext uri="{FF2B5EF4-FFF2-40B4-BE49-F238E27FC236}">
                <a16:creationId xmlns:a16="http://schemas.microsoft.com/office/drawing/2014/main" id="{24954C81-14BA-4959-B46B-78F249A0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5" y="5578941"/>
            <a:ext cx="3116665" cy="9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ilderesultat for gaustatoppen logo">
            <a:extLst>
              <a:ext uri="{FF2B5EF4-FFF2-40B4-BE49-F238E27FC236}">
                <a16:creationId xmlns:a16="http://schemas.microsoft.com/office/drawing/2014/main" id="{D0E15C28-7335-4307-B1DB-7E96F201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95" y="2802907"/>
            <a:ext cx="3994195" cy="282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ilderesultat for visit grenland logo">
            <a:extLst>
              <a:ext uri="{FF2B5EF4-FFF2-40B4-BE49-F238E27FC236}">
                <a16:creationId xmlns:a16="http://schemas.microsoft.com/office/drawing/2014/main" id="{3ADDC8CC-3CF4-4E6C-A7DB-FEEC3BC3A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5" r="7122" b="18458"/>
          <a:stretch/>
        </p:blipFill>
        <p:spPr bwMode="auto">
          <a:xfrm>
            <a:off x="-78876" y="2769884"/>
            <a:ext cx="3994196" cy="9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Bilderesultat for kragerø resort logo">
            <a:extLst>
              <a:ext uri="{FF2B5EF4-FFF2-40B4-BE49-F238E27FC236}">
                <a16:creationId xmlns:a16="http://schemas.microsoft.com/office/drawing/2014/main" id="{8BA8B1B7-DF34-4D59-AFBF-9207526D4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8EE6D4F-2425-46DE-86F8-9F4CB43CCF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8243" y="1871759"/>
            <a:ext cx="33337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33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6D3645-71E6-4E02-AE2D-402E0429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2104572"/>
            <a:ext cx="11774713" cy="1995488"/>
          </a:xfrm>
        </p:spPr>
        <p:txBody>
          <a:bodyPr>
            <a:normAutofit fontScale="90000"/>
          </a:bodyPr>
          <a:lstStyle/>
          <a:p>
            <a:r>
              <a:rPr lang="nb-NO" sz="6700" dirty="0"/>
              <a:t>Digital-strategi er ikke en markedsplan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- men forteller hvordan vi skal kommunisere</a:t>
            </a:r>
          </a:p>
        </p:txBody>
      </p:sp>
    </p:spTree>
    <p:extLst>
      <p:ext uri="{BB962C8B-B14F-4D97-AF65-F5344CB8AC3E}">
        <p14:creationId xmlns:p14="http://schemas.microsoft.com/office/powerpoint/2010/main" val="33103510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A0080E-9E99-4C9A-BF6C-641C69D68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Bilde 8" descr="Skjermutklipp">
            <a:extLst>
              <a:ext uri="{FF2B5EF4-FFF2-40B4-BE49-F238E27FC236}">
                <a16:creationId xmlns:a16="http://schemas.microsoft.com/office/drawing/2014/main" id="{FE035A29-BF74-4BD8-AAF2-DD9889BF1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14" y="531525"/>
            <a:ext cx="7704743" cy="579495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6E1CE9-7361-4D07-B560-71396C05D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07921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3">
            <a:extLst>
              <a:ext uri="{FF2B5EF4-FFF2-40B4-BE49-F238E27FC236}">
                <a16:creationId xmlns:a16="http://schemas.microsoft.com/office/drawing/2014/main" id="{C92E2316-2461-412E-80A2-CD971669B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549388"/>
            <a:ext cx="7188199" cy="375583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86F7238-907D-41A9-98FA-7A388DEC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Litt om ulike digitale kanaler</a:t>
            </a:r>
          </a:p>
        </p:txBody>
      </p:sp>
    </p:spTree>
    <p:extLst>
      <p:ext uri="{BB962C8B-B14F-4D97-AF65-F5344CB8AC3E}">
        <p14:creationId xmlns:p14="http://schemas.microsoft.com/office/powerpoint/2010/main" val="16269942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99B869-B5A9-430E-AFC8-69B857DBC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Strategiske #`s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CDBD57BD-1FB4-4CAC-A66E-4B8771D2AF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52072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Skjermutklipp">
            <a:extLst>
              <a:ext uri="{FF2B5EF4-FFF2-40B4-BE49-F238E27FC236}">
                <a16:creationId xmlns:a16="http://schemas.microsoft.com/office/drawing/2014/main" id="{60684827-9EE5-4C6A-8716-35564FC1D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94"/>
            <a:ext cx="10273553" cy="6630606"/>
          </a:xfr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ABB20A52-A0D7-4357-B82A-AF38F9EF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EC317442-A313-4010-B4B8-7680C43A429A}"/>
              </a:ext>
            </a:extLst>
          </p:cNvPr>
          <p:cNvCxnSpPr/>
          <p:nvPr/>
        </p:nvCxnSpPr>
        <p:spPr>
          <a:xfrm flipH="1" flipV="1">
            <a:off x="7898753" y="1928956"/>
            <a:ext cx="1592132" cy="37651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2189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73935C-057F-427F-8448-0D10DD34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Skjermutklipp">
            <a:extLst>
              <a:ext uri="{FF2B5EF4-FFF2-40B4-BE49-F238E27FC236}">
                <a16:creationId xmlns:a16="http://schemas.microsoft.com/office/drawing/2014/main" id="{2727F094-059B-4144-A936-2D8619876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9"/>
            <a:ext cx="10430858" cy="6647006"/>
          </a:xfrm>
        </p:spPr>
      </p:pic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ED5F6573-C774-47B4-B2E1-76A51D72A0BC}"/>
              </a:ext>
            </a:extLst>
          </p:cNvPr>
          <p:cNvCxnSpPr>
            <a:cxnSpLocks/>
          </p:cNvCxnSpPr>
          <p:nvPr/>
        </p:nvCxnSpPr>
        <p:spPr>
          <a:xfrm flipH="1" flipV="1">
            <a:off x="7670202" y="2231515"/>
            <a:ext cx="1535157" cy="56477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1090CEC1-0CF9-4479-821C-D854C0985314}"/>
              </a:ext>
            </a:extLst>
          </p:cNvPr>
          <p:cNvCxnSpPr/>
          <p:nvPr/>
        </p:nvCxnSpPr>
        <p:spPr>
          <a:xfrm flipH="1" flipV="1">
            <a:off x="8322124" y="2043256"/>
            <a:ext cx="1592132" cy="37651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3794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lderesultat for customer animated">
            <a:extLst>
              <a:ext uri="{FF2B5EF4-FFF2-40B4-BE49-F238E27FC236}">
                <a16:creationId xmlns:a16="http://schemas.microsoft.com/office/drawing/2014/main" id="{061A69EA-ECBB-4F9B-96A6-0A7E2859B1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E0DF4D7-A571-40A4-ACBD-CD7A3CDFB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554" y="2581777"/>
            <a:ext cx="2542646" cy="381111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C2625A5-372A-4EAF-801B-9A1086DB5956}"/>
              </a:ext>
            </a:extLst>
          </p:cNvPr>
          <p:cNvSpPr txBox="1"/>
          <p:nvPr/>
        </p:nvSpPr>
        <p:spPr>
          <a:xfrm>
            <a:off x="4313766" y="1718597"/>
            <a:ext cx="3259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Gi kunden et navn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4927E4F-0870-4D0A-BBF8-2E304742F1A6}"/>
              </a:ext>
            </a:extLst>
          </p:cNvPr>
          <p:cNvSpPr txBox="1"/>
          <p:nvPr/>
        </p:nvSpPr>
        <p:spPr>
          <a:xfrm>
            <a:off x="208049" y="3156569"/>
            <a:ext cx="4828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DEMOGRAFI</a:t>
            </a:r>
            <a:endParaRPr lang="nb-NO" sz="28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F89AD64-1EE6-41F1-ACF0-709DFF2D0370}"/>
              </a:ext>
            </a:extLst>
          </p:cNvPr>
          <p:cNvSpPr txBox="1"/>
          <p:nvPr/>
        </p:nvSpPr>
        <p:spPr>
          <a:xfrm>
            <a:off x="2413459" y="2679268"/>
            <a:ext cx="2532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Geografi</a:t>
            </a:r>
          </a:p>
          <a:p>
            <a:r>
              <a:rPr lang="nb-NO" dirty="0"/>
              <a:t>Kjønn</a:t>
            </a:r>
          </a:p>
          <a:p>
            <a:r>
              <a:rPr lang="nb-NO" dirty="0"/>
              <a:t>Alder</a:t>
            </a:r>
          </a:p>
          <a:p>
            <a:r>
              <a:rPr lang="nb-NO" dirty="0"/>
              <a:t>Familiesituasjon</a:t>
            </a:r>
          </a:p>
          <a:p>
            <a:r>
              <a:rPr lang="nb-NO" dirty="0"/>
              <a:t>Yrke</a:t>
            </a:r>
            <a:br>
              <a:rPr lang="nb-NO" dirty="0"/>
            </a:b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F6059AA-2956-4F0D-87B4-785FC8380CAA}"/>
              </a:ext>
            </a:extLst>
          </p:cNvPr>
          <p:cNvSpPr txBox="1"/>
          <p:nvPr/>
        </p:nvSpPr>
        <p:spPr>
          <a:xfrm>
            <a:off x="7222798" y="2879323"/>
            <a:ext cx="1311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STATUS</a:t>
            </a:r>
            <a:endParaRPr lang="nb-NO" sz="28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5D9029F-0F57-4FC3-8DF6-8A0EBFB7BBD0}"/>
              </a:ext>
            </a:extLst>
          </p:cNvPr>
          <p:cNvSpPr txBox="1"/>
          <p:nvPr/>
        </p:nvSpPr>
        <p:spPr>
          <a:xfrm>
            <a:off x="8460261" y="2679268"/>
            <a:ext cx="2767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Liker oss på Facebook</a:t>
            </a:r>
          </a:p>
          <a:p>
            <a:r>
              <a:rPr lang="nb-NO" dirty="0"/>
              <a:t>Er på nyhetsbrev</a:t>
            </a:r>
            <a:br>
              <a:rPr lang="nb-NO" dirty="0"/>
            </a:br>
            <a:r>
              <a:rPr lang="nb-NO" dirty="0"/>
              <a:t>Er kunde</a:t>
            </a:r>
            <a:br>
              <a:rPr lang="nb-NO" dirty="0"/>
            </a:br>
            <a:r>
              <a:rPr lang="nb-NO" dirty="0"/>
              <a:t>Har vært kunde tidligere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018BC0A-0AC0-4E92-9E8A-A4C893E56628}"/>
              </a:ext>
            </a:extLst>
          </p:cNvPr>
          <p:cNvSpPr txBox="1"/>
          <p:nvPr/>
        </p:nvSpPr>
        <p:spPr>
          <a:xfrm>
            <a:off x="7222798" y="5616275"/>
            <a:ext cx="196239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800" b="1" dirty="0"/>
              <a:t>INTERESSER</a:t>
            </a:r>
            <a:endParaRPr lang="nb-NO" sz="280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686EADC-6FA3-4C72-95AB-4CE17C9A620E}"/>
              </a:ext>
            </a:extLst>
          </p:cNvPr>
          <p:cNvSpPr txBox="1"/>
          <p:nvPr/>
        </p:nvSpPr>
        <p:spPr>
          <a:xfrm>
            <a:off x="208049" y="5666929"/>
            <a:ext cx="252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Handlemønstre</a:t>
            </a:r>
            <a:endParaRPr lang="nb-NO" sz="280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36215EE-9175-4729-9C17-0AC600E93405}"/>
              </a:ext>
            </a:extLst>
          </p:cNvPr>
          <p:cNvSpPr txBox="1"/>
          <p:nvPr/>
        </p:nvSpPr>
        <p:spPr>
          <a:xfrm>
            <a:off x="2622401" y="5051376"/>
            <a:ext cx="2532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Hvilken kanal</a:t>
            </a:r>
          </a:p>
          <a:p>
            <a:r>
              <a:rPr lang="nb-NO" dirty="0"/>
              <a:t>Tidspunkt / Dag</a:t>
            </a:r>
          </a:p>
          <a:p>
            <a:r>
              <a:rPr lang="nb-NO" dirty="0"/>
              <a:t>Hvor ofte</a:t>
            </a:r>
          </a:p>
          <a:p>
            <a:r>
              <a:rPr lang="nb-NO" dirty="0"/>
              <a:t>Kjøpsprosess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EA9F04B-6C69-4FD6-B664-C9C39DC25609}"/>
              </a:ext>
            </a:extLst>
          </p:cNvPr>
          <p:cNvSpPr txBox="1"/>
          <p:nvPr/>
        </p:nvSpPr>
        <p:spPr>
          <a:xfrm>
            <a:off x="3297765" y="103015"/>
            <a:ext cx="677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i="1" dirty="0"/>
              <a:t>Beskriv kunden / målgruppene dine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7130DD07-2AD1-43BE-BF4F-F5EDC2931734}"/>
              </a:ext>
            </a:extLst>
          </p:cNvPr>
          <p:cNvCxnSpPr/>
          <p:nvPr/>
        </p:nvCxnSpPr>
        <p:spPr>
          <a:xfrm>
            <a:off x="762000" y="838200"/>
            <a:ext cx="1141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346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258831-034A-4291-A4C9-5EC855D4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66" y="2978906"/>
            <a:ext cx="10515600" cy="1325563"/>
          </a:xfrm>
        </p:spPr>
        <p:txBody>
          <a:bodyPr/>
          <a:lstStyle/>
          <a:p>
            <a:r>
              <a:rPr lang="nb-NO" dirty="0"/>
              <a:t>Ikke glem </a:t>
            </a:r>
            <a:r>
              <a:rPr lang="nb-NO" sz="6000" b="1" i="1" dirty="0"/>
              <a:t>kundeservice</a:t>
            </a:r>
          </a:p>
        </p:txBody>
      </p:sp>
    </p:spTree>
    <p:extLst>
      <p:ext uri="{BB962C8B-B14F-4D97-AF65-F5344CB8AC3E}">
        <p14:creationId xmlns:p14="http://schemas.microsoft.com/office/powerpoint/2010/main" val="40843322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B42E34-84B7-48C0-884C-D95E32D89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Plassholder for innhold 6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B17D4D43-3893-4672-9B86-CA82848B4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6" y="1521069"/>
            <a:ext cx="11226809" cy="4508317"/>
          </a:xfr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3AB300A-8C13-4A16-A2A7-4B216559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639871">
            <a:off x="8515590" y="554157"/>
            <a:ext cx="2198534" cy="170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0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21360B-3B53-4692-BF6E-113D00E5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10" descr="Skjermutklipp">
            <a:extLst>
              <a:ext uri="{FF2B5EF4-FFF2-40B4-BE49-F238E27FC236}">
                <a16:creationId xmlns:a16="http://schemas.microsoft.com/office/drawing/2014/main" id="{DAF64CFA-ED2B-4816-B6AC-9F091022E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8" y="861647"/>
            <a:ext cx="11660888" cy="5129422"/>
          </a:xfr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FAB7809-4049-4F3B-B7B6-F9E7C7CBB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9970">
            <a:off x="4374414" y="4159003"/>
            <a:ext cx="2198534" cy="170792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1F285E5-1664-44DE-B6D9-8E11B6F5A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42" y="420937"/>
            <a:ext cx="31813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79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esultat for goal for the day">
            <a:extLst>
              <a:ext uri="{FF2B5EF4-FFF2-40B4-BE49-F238E27FC236}">
                <a16:creationId xmlns:a16="http://schemas.microsoft.com/office/drawing/2014/main" id="{7924BBE4-C77D-45E4-AC74-586A574191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1"/>
          <a:stretch/>
        </p:blipFill>
        <p:spPr bwMode="auto">
          <a:xfrm>
            <a:off x="1509204" y="548052"/>
            <a:ext cx="9425972" cy="534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79E5F1D-DE29-4A5C-84D3-7CE4B5CA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48052"/>
            <a:ext cx="10515600" cy="1325563"/>
          </a:xfrm>
        </p:spPr>
        <p:txBody>
          <a:bodyPr>
            <a:normAutofit/>
          </a:bodyPr>
          <a:lstStyle/>
          <a:p>
            <a:r>
              <a:rPr lang="nb-NO" sz="5400" b="1" dirty="0"/>
              <a:t>Målet for de neste 30 minuttene</a:t>
            </a:r>
          </a:p>
        </p:txBody>
      </p:sp>
    </p:spTree>
    <p:extLst>
      <p:ext uri="{BB962C8B-B14F-4D97-AF65-F5344CB8AC3E}">
        <p14:creationId xmlns:p14="http://schemas.microsoft.com/office/powerpoint/2010/main" val="26181890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E69058-3F93-46E6-A4E7-17ABE1A5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 descr="Skjermutklipp">
            <a:extLst>
              <a:ext uri="{FF2B5EF4-FFF2-40B4-BE49-F238E27FC236}">
                <a16:creationId xmlns:a16="http://schemas.microsoft.com/office/drawing/2014/main" id="{B00F4850-0EDC-42F6-A835-22BDD74DC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080"/>
            <a:ext cx="12564759" cy="418825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108B16F-FE18-42B5-A50C-D8DCC11F9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28" y="842080"/>
            <a:ext cx="31813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110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4EAB096E-61EC-4A4F-9A07-6734E2EFF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800" y="642613"/>
            <a:ext cx="9144000" cy="3506678"/>
          </a:xfrm>
        </p:spPr>
        <p:txBody>
          <a:bodyPr>
            <a:normAutofit/>
          </a:bodyPr>
          <a:lstStyle/>
          <a:p>
            <a:r>
              <a:rPr lang="nb-NO" sz="8800" dirty="0"/>
              <a:t>Konvertering</a:t>
            </a:r>
          </a:p>
        </p:txBody>
      </p:sp>
    </p:spTree>
    <p:extLst>
      <p:ext uri="{BB962C8B-B14F-4D97-AF65-F5344CB8AC3E}">
        <p14:creationId xmlns:p14="http://schemas.microsoft.com/office/powerpoint/2010/main" val="2340901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68281D-1D22-4A0E-8304-08D16E33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https://www.youtube.com/watch?v=3Sk7cOqB9Dk</a:t>
            </a:r>
          </a:p>
        </p:txBody>
      </p:sp>
      <p:pic>
        <p:nvPicPr>
          <p:cNvPr id="5" name="Google Analytics In Real Life - Online Checkout">
            <a:hlinkClick r:id="" action="ppaction://media"/>
            <a:extLst>
              <a:ext uri="{FF2B5EF4-FFF2-40B4-BE49-F238E27FC236}">
                <a16:creationId xmlns:a16="http://schemas.microsoft.com/office/drawing/2014/main" id="{FCA60919-21DC-4EE5-A122-5E5A47C7D8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18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8CE734-F1C9-4F7A-9B1E-0304ED2FD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Utvikling likes på </a:t>
            </a:r>
            <a:r>
              <a:rPr lang="nb-NO" dirty="0" err="1"/>
              <a:t>Facebook</a:t>
            </a:r>
            <a:r>
              <a:rPr lang="nb-NO" dirty="0"/>
              <a:t>:</a:t>
            </a:r>
          </a:p>
        </p:txBody>
      </p:sp>
      <p:pic>
        <p:nvPicPr>
          <p:cNvPr id="7" name="Plassholder for innhold 6" descr="Skjermutklipp">
            <a:extLst>
              <a:ext uri="{FF2B5EF4-FFF2-40B4-BE49-F238E27FC236}">
                <a16:creationId xmlns:a16="http://schemas.microsoft.com/office/drawing/2014/main" id="{EBC4938B-5184-4A60-A61B-C5CD13A0F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809999"/>
            <a:ext cx="10150674" cy="4275635"/>
          </a:xfrm>
        </p:spPr>
      </p:pic>
    </p:spTree>
    <p:extLst>
      <p:ext uri="{BB962C8B-B14F-4D97-AF65-F5344CB8AC3E}">
        <p14:creationId xmlns:p14="http://schemas.microsoft.com/office/powerpoint/2010/main" val="29458449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B58753-8E5B-429D-A246-19C5B19E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Tidspunkt på engasjement:</a:t>
            </a:r>
          </a:p>
        </p:txBody>
      </p:sp>
      <p:pic>
        <p:nvPicPr>
          <p:cNvPr id="5" name="Plassholder for innhold 4" descr="Skjermutklipp">
            <a:extLst>
              <a:ext uri="{FF2B5EF4-FFF2-40B4-BE49-F238E27FC236}">
                <a16:creationId xmlns:a16="http://schemas.microsoft.com/office/drawing/2014/main" id="{071EF48F-02F8-4131-A328-3FE8960CF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43" y="2980800"/>
            <a:ext cx="10112449" cy="3099600"/>
          </a:xfrm>
        </p:spPr>
      </p:pic>
    </p:spTree>
    <p:extLst>
      <p:ext uri="{BB962C8B-B14F-4D97-AF65-F5344CB8AC3E}">
        <p14:creationId xmlns:p14="http://schemas.microsoft.com/office/powerpoint/2010/main" val="18325458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049E78-4A84-4F50-9C6C-5C901B71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6" y="1851379"/>
            <a:ext cx="3042478" cy="29322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i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Hjemmesiden</a:t>
            </a:r>
            <a:r>
              <a:rPr lang="en-US" sz="26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Grafikk 3" descr="Forstørrelsesglass">
            <a:extLst>
              <a:ext uri="{FF2B5EF4-FFF2-40B4-BE49-F238E27FC236}">
                <a16:creationId xmlns:a16="http://schemas.microsoft.com/office/drawing/2014/main" id="{BCA4979E-EDCB-4985-9B35-B30D5428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1804" y="1252290"/>
            <a:ext cx="914400" cy="914400"/>
          </a:xfrm>
          <a:prstGeom prst="rect">
            <a:avLst/>
          </a:prstGeom>
        </p:spPr>
      </p:pic>
      <p:pic>
        <p:nvPicPr>
          <p:cNvPr id="7" name="Grafikk 6" descr="Filter">
            <a:extLst>
              <a:ext uri="{FF2B5EF4-FFF2-40B4-BE49-F238E27FC236}">
                <a16:creationId xmlns:a16="http://schemas.microsoft.com/office/drawing/2014/main" id="{0F9D439C-1510-47A5-962F-47C9017C0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4817" y="4847550"/>
            <a:ext cx="914400" cy="914400"/>
          </a:xfrm>
          <a:prstGeom prst="rect">
            <a:avLst/>
          </a:prstGeom>
        </p:spPr>
      </p:pic>
      <p:pic>
        <p:nvPicPr>
          <p:cNvPr id="9" name="Grafikk 8" descr="Regelbok">
            <a:extLst>
              <a:ext uri="{FF2B5EF4-FFF2-40B4-BE49-F238E27FC236}">
                <a16:creationId xmlns:a16="http://schemas.microsoft.com/office/drawing/2014/main" id="{16F05723-234C-479F-80A8-543F6EC8D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26520" y="4847550"/>
            <a:ext cx="914400" cy="914400"/>
          </a:xfrm>
          <a:prstGeom prst="rect">
            <a:avLst/>
          </a:prstGeom>
        </p:spPr>
      </p:pic>
      <p:pic>
        <p:nvPicPr>
          <p:cNvPr id="13" name="Grafikk 12" descr="Stolpediagram">
            <a:extLst>
              <a:ext uri="{FF2B5EF4-FFF2-40B4-BE49-F238E27FC236}">
                <a16:creationId xmlns:a16="http://schemas.microsoft.com/office/drawing/2014/main" id="{345EBD21-F38A-4544-A849-F7DABEB3B3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44460" y="1102200"/>
            <a:ext cx="914400" cy="914400"/>
          </a:xfrm>
          <a:prstGeom prst="rect">
            <a:avLst/>
          </a:prstGeom>
        </p:spPr>
      </p:pic>
      <p:sp>
        <p:nvSpPr>
          <p:cNvPr id="14" name="AutoShape 2" descr="Bilderesultat for google analytics">
            <a:extLst>
              <a:ext uri="{FF2B5EF4-FFF2-40B4-BE49-F238E27FC236}">
                <a16:creationId xmlns:a16="http://schemas.microsoft.com/office/drawing/2014/main" id="{3156FB02-F51D-4816-B852-25B0B412D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054" name="Picture 6" descr="Bilderesultat for google analytics">
            <a:extLst>
              <a:ext uri="{FF2B5EF4-FFF2-40B4-BE49-F238E27FC236}">
                <a16:creationId xmlns:a16="http://schemas.microsoft.com/office/drawing/2014/main" id="{2FF5F38B-3415-4FA2-A67D-BFD87DE8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00" y="2505990"/>
            <a:ext cx="6710400" cy="215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4192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Plassholder for innhold 5" descr="Skjermutklipp">
            <a:extLst>
              <a:ext uri="{FF2B5EF4-FFF2-40B4-BE49-F238E27FC236}">
                <a16:creationId xmlns:a16="http://schemas.microsoft.com/office/drawing/2014/main" id="{FEF8D09A-1743-4D2A-941D-C8FD4259D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r="1" b="2477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13D8DA-B72B-46FB-9E5D-656A0EB0A4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63CDDC8E-3FD0-4545-A664-7661835B45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k 4" descr="Mynter">
            <a:extLst>
              <a:ext uri="{FF2B5EF4-FFF2-40B4-BE49-F238E27FC236}">
                <a16:creationId xmlns:a16="http://schemas.microsoft.com/office/drawing/2014/main" id="{A91AA5F0-55B4-4CF1-9559-C993C8D1B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500" y="1344157"/>
            <a:ext cx="4169664" cy="4169664"/>
          </a:xfrm>
          <a:prstGeom prst="rect">
            <a:avLst/>
          </a:prstGeom>
          <a:effectLst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1E97516-B0F2-4BB4-8A90-CF262339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3524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alt…..</a:t>
            </a:r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b="1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Merkevaren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din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like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viktig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56533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E7369F-56E8-4A0B-AC8F-CB06A394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00" y="2597125"/>
            <a:ext cx="10515600" cy="1325563"/>
          </a:xfrm>
        </p:spPr>
        <p:txBody>
          <a:bodyPr>
            <a:normAutofit/>
          </a:bodyPr>
          <a:lstStyle/>
          <a:p>
            <a:r>
              <a:rPr lang="nb-NO" b="1" i="1" dirty="0"/>
              <a:t>Eksempel på målrettet kommunikasjon…som ikke sikkert var så bra </a:t>
            </a:r>
            <a:r>
              <a:rPr lang="nb-NO" b="1" i="1" dirty="0" err="1"/>
              <a:t>likevell</a:t>
            </a:r>
            <a:r>
              <a:rPr lang="nb-NO" b="1" i="1" dirty="0"/>
              <a:t>??</a:t>
            </a:r>
            <a:r>
              <a:rPr lang="nb-NO" b="1" i="1" dirty="0">
                <a:sym typeface="Wingdings" panose="05000000000000000000" pitchFamily="2" charset="2"/>
              </a:rPr>
              <a:t></a:t>
            </a:r>
            <a:endParaRPr lang="nb-NO" b="1" i="1" dirty="0"/>
          </a:p>
        </p:txBody>
      </p:sp>
    </p:spTree>
    <p:extLst>
      <p:ext uri="{BB962C8B-B14F-4D97-AF65-F5344CB8AC3E}">
        <p14:creationId xmlns:p14="http://schemas.microsoft.com/office/powerpoint/2010/main" val="19047519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4D772A-E19F-4FE4-8DE3-7975E986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https://www.youtube.com/watch?v=2s27w_2K3O4</a:t>
            </a:r>
          </a:p>
        </p:txBody>
      </p:sp>
      <p:pic>
        <p:nvPicPr>
          <p:cNvPr id="6" name="GAMLE FOLK BURDE DØ - Rant">
            <a:hlinkClick r:id="" action="ppaction://media"/>
            <a:extLst>
              <a:ext uri="{FF2B5EF4-FFF2-40B4-BE49-F238E27FC236}">
                <a16:creationId xmlns:a16="http://schemas.microsoft.com/office/drawing/2014/main" id="{D1DFC387-4BFD-4F51-84B6-863977585A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6320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Rø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r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ra1" id="{5A60C4B6-8E0D-4CE0-8106-ECD8532E25F7}" vid="{C830C876-2CD1-4833-BFEA-0C10551F92EF}"/>
    </a:ext>
  </a:extLst>
</a:theme>
</file>

<file path=ppt/theme/theme4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749F18456D4A429CDDCB8126E81A79" ma:contentTypeVersion="7" ma:contentTypeDescription="Opprett et nytt dokument." ma:contentTypeScope="" ma:versionID="eee8a9325acd805789743c9854c54929">
  <xsd:schema xmlns:xsd="http://www.w3.org/2001/XMLSchema" xmlns:xs="http://www.w3.org/2001/XMLSchema" xmlns:p="http://schemas.microsoft.com/office/2006/metadata/properties" xmlns:ns2="1258a8eb-30a6-4e42-b1b1-f6b72a382cfc" xmlns:ns3="9e14dd5d-3e0c-47b0-9a8b-129035b94bcb" targetNamespace="http://schemas.microsoft.com/office/2006/metadata/properties" ma:root="true" ma:fieldsID="c5791ee1306d86d107239a64467a1248" ns2:_="" ns3:_="">
    <xsd:import namespace="1258a8eb-30a6-4e42-b1b1-f6b72a382cfc"/>
    <xsd:import namespace="9e14dd5d-3e0c-47b0-9a8b-129035b94bc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8a8eb-30a6-4e42-b1b1-f6b72a382c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4dd5d-3e0c-47b0-9a8b-129035b94b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0E8F0F-6295-487C-9F86-4629C301C5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58a8eb-30a6-4e42-b1b1-f6b72a382cfc"/>
    <ds:schemaRef ds:uri="9e14dd5d-3e0c-47b0-9a8b-129035b94b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690CC5-C298-4062-A13D-D8E79632C9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635136-9EB4-4587-9EC9-85C54C9087B1}">
  <ds:schemaRefs>
    <ds:schemaRef ds:uri="http://purl.org/dc/terms/"/>
    <ds:schemaRef ds:uri="9e14dd5d-3e0c-47b0-9a8b-129035b94bcb"/>
    <ds:schemaRef ds:uri="1258a8eb-30a6-4e42-b1b1-f6b72a382cf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37729</TotalTime>
  <Words>605</Words>
  <Application>Microsoft Office PowerPoint</Application>
  <PresentationFormat>Widescreen</PresentationFormat>
  <Paragraphs>202</Paragraphs>
  <Slides>107</Slides>
  <Notes>0</Notes>
  <HiddenSlides>27</HiddenSlides>
  <MMClips>4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107</vt:i4>
      </vt:variant>
    </vt:vector>
  </HeadingPairs>
  <TitlesOfParts>
    <vt:vector size="121" baseType="lpstr">
      <vt:lpstr>Arial</vt:lpstr>
      <vt:lpstr>Bernard MT Condensed</vt:lpstr>
      <vt:lpstr>Calibri</vt:lpstr>
      <vt:lpstr>Calibri Light</vt:lpstr>
      <vt:lpstr>Gill Sans MT Ext Condensed Bold</vt:lpstr>
      <vt:lpstr>Impact</vt:lpstr>
      <vt:lpstr>Lato</vt:lpstr>
      <vt:lpstr>Lato Heavy</vt:lpstr>
      <vt:lpstr>Locator Light</vt:lpstr>
      <vt:lpstr>Wingdings</vt:lpstr>
      <vt:lpstr>Office-tema</vt:lpstr>
      <vt:lpstr>1_Office-tema</vt:lpstr>
      <vt:lpstr>Wera1</vt:lpstr>
      <vt:lpstr>Egendefinert utforming</vt:lpstr>
      <vt:lpstr> Hvordan markedsføre en moderne grafisk bedrift?  Støtvig mars 2018</vt:lpstr>
      <vt:lpstr>Video kjersti – its good</vt:lpstr>
      <vt:lpstr> Hvordan markedsføre en moderne grafisk bedrift?  Støtvig mars 2018</vt:lpstr>
      <vt:lpstr>Hei! Jeg heter Hugo Pedersen 34 år fra Bodø 2 barn og gift og elsker hjelpe andre </vt:lpstr>
      <vt:lpstr>PowerPoint-presentasjon</vt:lpstr>
      <vt:lpstr> Telemarks eneste reklamebyrå med eget trykkeri   15 Kreative i la familia  «syns du ikke, finns du ikke»  </vt:lpstr>
      <vt:lpstr>PowerPoint-presentasjon</vt:lpstr>
      <vt:lpstr>PowerPoint-presentasjon</vt:lpstr>
      <vt:lpstr>Målet for de neste 30 minuttene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Alt startet i 1895…</vt:lpstr>
      <vt:lpstr>Fra Wera til  «Reklamehuset Wera»  Hvorfor?</vt:lpstr>
      <vt:lpstr>Tar toget til synligheten…</vt:lpstr>
      <vt:lpstr>PowerPoint-presentasjon</vt:lpstr>
      <vt:lpstr>Jeg spurte Hva er vår identitet?</vt:lpstr>
      <vt:lpstr>«Forklar hvem vi er til naboen som aldri har hørt om oss»</vt:lpstr>
      <vt:lpstr>PowerPoint-presentasjon</vt:lpstr>
      <vt:lpstr>1) Reklamebyrå med trykkeri?  2) Eller trykkeri med reklamebyrå? </vt:lpstr>
      <vt:lpstr>PowerPoint-presentasjon</vt:lpstr>
      <vt:lpstr>PowerPoint-presentasjon</vt:lpstr>
      <vt:lpstr>#Kreativ</vt:lpstr>
      <vt:lpstr>PowerPoint-presentasjon</vt:lpstr>
      <vt:lpstr>En profil er til for å brukes</vt:lpstr>
      <vt:lpstr>Jobbe smartere – ikke raskere</vt:lpstr>
      <vt:lpstr>PowerPoint-presentasjon</vt:lpstr>
      <vt:lpstr>PowerPoint-presentasjon</vt:lpstr>
      <vt:lpstr>«Syns du ikke finns du ikke»</vt:lpstr>
      <vt:lpstr>Teach don`t Preach</vt:lpstr>
      <vt:lpstr>PowerPoint-presentasjon</vt:lpstr>
      <vt:lpstr>PowerPoint-presentasjon</vt:lpstr>
      <vt:lpstr>Bruksanalyse av hjemmesiden - </vt:lpstr>
      <vt:lpstr>Gjenbruke innhold</vt:lpstr>
      <vt:lpstr>SEO &amp; ordvalg – bruks kundes ord</vt:lpstr>
      <vt:lpstr>PowerPoint-presentasjon</vt:lpstr>
      <vt:lpstr>Hvorfor være der?</vt:lpstr>
      <vt:lpstr>Spør heller – hvorfor ikke?</vt:lpstr>
      <vt:lpstr>Behandle en B2B kunde som en B2C kunde</vt:lpstr>
      <vt:lpstr>PowerPoint-presentasjon</vt:lpstr>
      <vt:lpstr>PowerPoint-presentasjon</vt:lpstr>
      <vt:lpstr>PowerPoint-presentasjon</vt:lpstr>
      <vt:lpstr>PowerPoint-presentasjon</vt:lpstr>
      <vt:lpstr>Strategisk planlegging av innhold</vt:lpstr>
      <vt:lpstr>Innhold som skaper  verdi for kunden</vt:lpstr>
      <vt:lpstr>Konkurranse</vt:lpstr>
      <vt:lpstr>Julekalender</vt:lpstr>
      <vt:lpstr>PowerPoint-presentasjon</vt:lpstr>
      <vt:lpstr>Gode landingsider?</vt:lpstr>
      <vt:lpstr>PowerPoint-presentasjon</vt:lpstr>
      <vt:lpstr>Eksempel på god kunde-kampanje</vt:lpstr>
      <vt:lpstr>PowerPoint-presentasjon</vt:lpstr>
      <vt:lpstr>Ikke lov å kreve deling</vt:lpstr>
      <vt:lpstr>Nye «regler» kom i fjor</vt:lpstr>
      <vt:lpstr>Ikke glem hverdagen……</vt:lpstr>
      <vt:lpstr>Relevant innhold er godt innhold - du bruker av kundens egen tid - </vt:lpstr>
      <vt:lpstr>PowerPoint-presentasjon</vt:lpstr>
      <vt:lpstr>Hvordan jobber vi med innhold i facebook</vt:lpstr>
      <vt:lpstr>Hva er en digital strategi?</vt:lpstr>
      <vt:lpstr>Digital-  strategi er..</vt:lpstr>
      <vt:lpstr>Digital-strategi er ikke en markedsplan  - men forteller hvordan vi skal kommunisere</vt:lpstr>
      <vt:lpstr>PowerPoint-presentasjon</vt:lpstr>
      <vt:lpstr>Litt om ulike digitale kanaler</vt:lpstr>
      <vt:lpstr>Strategiske #`s</vt:lpstr>
      <vt:lpstr>PowerPoint-presentasjon</vt:lpstr>
      <vt:lpstr>PowerPoint-presentasjon</vt:lpstr>
      <vt:lpstr>PowerPoint-presentasjon</vt:lpstr>
      <vt:lpstr>Ikke glem kundeservice</vt:lpstr>
      <vt:lpstr>PowerPoint-presentasjon</vt:lpstr>
      <vt:lpstr>PowerPoint-presentasjon</vt:lpstr>
      <vt:lpstr>PowerPoint-presentasjon</vt:lpstr>
      <vt:lpstr>Konvertering</vt:lpstr>
      <vt:lpstr>https://www.youtube.com/watch?v=3Sk7cOqB9Dk</vt:lpstr>
      <vt:lpstr>Utvikling likes på Facebook:</vt:lpstr>
      <vt:lpstr>Tidspunkt på engasjement:</vt:lpstr>
      <vt:lpstr>Hjemmesiden?</vt:lpstr>
      <vt:lpstr>PowerPoint-presentasjon</vt:lpstr>
      <vt:lpstr>Er ikke alt…..  Merkevaren din er like viktig</vt:lpstr>
      <vt:lpstr>Eksempel på målrettet kommunikasjon…som ikke sikkert var så bra likevell??</vt:lpstr>
      <vt:lpstr>https://www.youtube.com/watch?v=2s27w_2K3O4</vt:lpstr>
      <vt:lpstr>Litt research skader ikke</vt:lpstr>
      <vt:lpstr>PowerPoint-presentasjon</vt:lpstr>
      <vt:lpstr>Helt til slutt:</vt:lpstr>
      <vt:lpstr>3 tips for å skrive på sosiale medier</vt:lpstr>
      <vt:lpstr>PowerPoint-presentasjon</vt:lpstr>
      <vt:lpstr>PowerPoint-presentasjon</vt:lpstr>
      <vt:lpstr>PowerPoint-presentasjon</vt:lpstr>
      <vt:lpstr>Takk for meg og lykke til!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forside</dc:title>
  <dc:creator>Hugo Pedersen</dc:creator>
  <cp:lastModifiedBy>Hugo Pedersen</cp:lastModifiedBy>
  <cp:revision>150</cp:revision>
  <dcterms:created xsi:type="dcterms:W3CDTF">2017-09-18T18:07:58Z</dcterms:created>
  <dcterms:modified xsi:type="dcterms:W3CDTF">2018-03-07T15:02:27Z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0x010100CD749F18456D4A429CDDCB8126E81A79</vt:lpwstr>
  </property>
</Properties>
</file>