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Lst>
  <p:notesMasterIdLst>
    <p:notesMasterId r:id="rId33"/>
  </p:notesMasterIdLst>
  <p:sldIdLst>
    <p:sldId id="2145705429" r:id="rId6"/>
    <p:sldId id="2145705433" r:id="rId7"/>
    <p:sldId id="2145705423" r:id="rId8"/>
    <p:sldId id="2145705409" r:id="rId9"/>
    <p:sldId id="2145705428" r:id="rId10"/>
    <p:sldId id="2145705410" r:id="rId11"/>
    <p:sldId id="2145705424" r:id="rId12"/>
    <p:sldId id="2145705412" r:id="rId13"/>
    <p:sldId id="2145707358" r:id="rId14"/>
    <p:sldId id="2145705370" r:id="rId15"/>
    <p:sldId id="2145705413" r:id="rId16"/>
    <p:sldId id="2145705414" r:id="rId17"/>
    <p:sldId id="2145705415" r:id="rId18"/>
    <p:sldId id="2145705416" r:id="rId19"/>
    <p:sldId id="2145705417" r:id="rId20"/>
    <p:sldId id="2145705408" r:id="rId21"/>
    <p:sldId id="2139117882" r:id="rId22"/>
    <p:sldId id="2139117878" r:id="rId23"/>
    <p:sldId id="2145705421" r:id="rId24"/>
    <p:sldId id="2139117884" r:id="rId25"/>
    <p:sldId id="2139117915" r:id="rId26"/>
    <p:sldId id="2145705422" r:id="rId27"/>
    <p:sldId id="2139117916" r:id="rId28"/>
    <p:sldId id="2145705399" r:id="rId29"/>
    <p:sldId id="2145707360" r:id="rId30"/>
    <p:sldId id="2145707363" r:id="rId31"/>
    <p:sldId id="2145707361" r:id="rId32"/>
  </p:sldIdLst>
  <p:sldSz cx="9144000" cy="5143500" type="screen16x9"/>
  <p:notesSz cx="6858000" cy="9144000"/>
  <p:defaultTextStyle>
    <a:defPPr>
      <a:defRPr lang="en-US"/>
    </a:defPPr>
    <a:lvl1pPr marL="0" algn="l" defTabSz="685618" rtl="0" eaLnBrk="1" latinLnBrk="0" hangingPunct="1">
      <a:defRPr sz="1350" kern="1200">
        <a:solidFill>
          <a:schemeClr val="tx1"/>
        </a:solidFill>
        <a:latin typeface="+mn-lt"/>
        <a:ea typeface="+mn-ea"/>
        <a:cs typeface="+mn-cs"/>
      </a:defRPr>
    </a:lvl1pPr>
    <a:lvl2pPr marL="342809" algn="l" defTabSz="685618" rtl="0" eaLnBrk="1" latinLnBrk="0" hangingPunct="1">
      <a:defRPr sz="1350" kern="1200">
        <a:solidFill>
          <a:schemeClr val="tx1"/>
        </a:solidFill>
        <a:latin typeface="+mn-lt"/>
        <a:ea typeface="+mn-ea"/>
        <a:cs typeface="+mn-cs"/>
      </a:defRPr>
    </a:lvl2pPr>
    <a:lvl3pPr marL="685618" algn="l" defTabSz="685618" rtl="0" eaLnBrk="1" latinLnBrk="0" hangingPunct="1">
      <a:defRPr sz="1350" kern="1200">
        <a:solidFill>
          <a:schemeClr val="tx1"/>
        </a:solidFill>
        <a:latin typeface="+mn-lt"/>
        <a:ea typeface="+mn-ea"/>
        <a:cs typeface="+mn-cs"/>
      </a:defRPr>
    </a:lvl3pPr>
    <a:lvl4pPr marL="1028426" algn="l" defTabSz="685618" rtl="0" eaLnBrk="1" latinLnBrk="0" hangingPunct="1">
      <a:defRPr sz="1350" kern="1200">
        <a:solidFill>
          <a:schemeClr val="tx1"/>
        </a:solidFill>
        <a:latin typeface="+mn-lt"/>
        <a:ea typeface="+mn-ea"/>
        <a:cs typeface="+mn-cs"/>
      </a:defRPr>
    </a:lvl4pPr>
    <a:lvl5pPr marL="1371235" algn="l" defTabSz="685618" rtl="0" eaLnBrk="1" latinLnBrk="0" hangingPunct="1">
      <a:defRPr sz="1350" kern="1200">
        <a:solidFill>
          <a:schemeClr val="tx1"/>
        </a:solidFill>
        <a:latin typeface="+mn-lt"/>
        <a:ea typeface="+mn-ea"/>
        <a:cs typeface="+mn-cs"/>
      </a:defRPr>
    </a:lvl5pPr>
    <a:lvl6pPr marL="1714043" algn="l" defTabSz="685618" rtl="0" eaLnBrk="1" latinLnBrk="0" hangingPunct="1">
      <a:defRPr sz="1350" kern="1200">
        <a:solidFill>
          <a:schemeClr val="tx1"/>
        </a:solidFill>
        <a:latin typeface="+mn-lt"/>
        <a:ea typeface="+mn-ea"/>
        <a:cs typeface="+mn-cs"/>
      </a:defRPr>
    </a:lvl6pPr>
    <a:lvl7pPr marL="2056851" algn="l" defTabSz="685618" rtl="0" eaLnBrk="1" latinLnBrk="0" hangingPunct="1">
      <a:defRPr sz="1350" kern="1200">
        <a:solidFill>
          <a:schemeClr val="tx1"/>
        </a:solidFill>
        <a:latin typeface="+mn-lt"/>
        <a:ea typeface="+mn-ea"/>
        <a:cs typeface="+mn-cs"/>
      </a:defRPr>
    </a:lvl7pPr>
    <a:lvl8pPr marL="2399660" algn="l" defTabSz="685618" rtl="0" eaLnBrk="1" latinLnBrk="0" hangingPunct="1">
      <a:defRPr sz="1350" kern="1200">
        <a:solidFill>
          <a:schemeClr val="tx1"/>
        </a:solidFill>
        <a:latin typeface="+mn-lt"/>
        <a:ea typeface="+mn-ea"/>
        <a:cs typeface="+mn-cs"/>
      </a:defRPr>
    </a:lvl8pPr>
    <a:lvl9pPr marL="2742468" algn="l" defTabSz="685618"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59A"/>
    <a:srgbClr val="3095B4"/>
    <a:srgbClr val="DEDDDB"/>
    <a:srgbClr val="90D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69" autoAdjust="0"/>
    <p:restoredTop sz="81497" autoAdjust="0"/>
  </p:normalViewPr>
  <p:slideViewPr>
    <p:cSldViewPr snapToGrid="0" showGuides="1">
      <p:cViewPr varScale="1">
        <p:scale>
          <a:sx n="120" d="100"/>
          <a:sy n="120" d="100"/>
        </p:scale>
        <p:origin x="1452" y="108"/>
      </p:cViewPr>
      <p:guideLst>
        <p:guide orient="horz" pos="1620"/>
        <p:guide pos="2880"/>
      </p:guideLst>
    </p:cSldViewPr>
  </p:slideViewPr>
  <p:outlineViewPr>
    <p:cViewPr>
      <p:scale>
        <a:sx n="33" d="100"/>
        <a:sy n="33" d="100"/>
      </p:scale>
      <p:origin x="0" y="0"/>
    </p:cViewPr>
  </p:outlineViewPr>
  <p:notesTextViewPr>
    <p:cViewPr>
      <p:scale>
        <a:sx n="105" d="100"/>
        <a:sy n="105"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k2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'Ark1'!$B$1</c:f>
              <c:strCache>
                <c:ptCount val="1"/>
                <c:pt idx="0">
                  <c:v>Serie 1</c:v>
                </c:pt>
              </c:strCache>
            </c:strRef>
          </c:tx>
          <c:spPr>
            <a:solidFill>
              <a:schemeClr val="accent1"/>
            </a:solidFill>
            <a:ln>
              <a:noFill/>
            </a:ln>
            <a:effectLst/>
          </c:spPr>
          <c:invertIfNegative val="0"/>
          <c:cat>
            <c:strRef>
              <c:f>'Ark1'!$A$2:$A$17</c:f>
              <c:strCache>
                <c:ptCount val="16"/>
                <c:pt idx="0">
                  <c:v>Kategori 1</c:v>
                </c:pt>
                <c:pt idx="1">
                  <c:v>Kategori 3</c:v>
                </c:pt>
                <c:pt idx="2">
                  <c:v>Kategori 5</c:v>
                </c:pt>
                <c:pt idx="3">
                  <c:v>Kategori 7</c:v>
                </c:pt>
                <c:pt idx="4">
                  <c:v>Kategori 9</c:v>
                </c:pt>
                <c:pt idx="5">
                  <c:v>Kategori 12</c:v>
                </c:pt>
                <c:pt idx="6">
                  <c:v>Kategori 13</c:v>
                </c:pt>
                <c:pt idx="7">
                  <c:v>Kategori 14</c:v>
                </c:pt>
                <c:pt idx="8">
                  <c:v>Kategori 15</c:v>
                </c:pt>
                <c:pt idx="9">
                  <c:v>Kategori 16</c:v>
                </c:pt>
                <c:pt idx="10">
                  <c:v>Kategori 17</c:v>
                </c:pt>
                <c:pt idx="11">
                  <c:v>Kategori 18</c:v>
                </c:pt>
                <c:pt idx="12">
                  <c:v>Kategori 19</c:v>
                </c:pt>
                <c:pt idx="13">
                  <c:v>Kategori 20</c:v>
                </c:pt>
                <c:pt idx="14">
                  <c:v>Kategori 21</c:v>
                </c:pt>
                <c:pt idx="15">
                  <c:v>Kategori 22</c:v>
                </c:pt>
              </c:strCache>
            </c:strRef>
          </c:cat>
          <c:val>
            <c:numRef>
              <c:f>'Ark1'!$B$2:$B$17</c:f>
              <c:numCache>
                <c:formatCode>General</c:formatCode>
                <c:ptCount val="16"/>
                <c:pt idx="0">
                  <c:v>4.8</c:v>
                </c:pt>
                <c:pt idx="1">
                  <c:v>4.4000000000000004</c:v>
                </c:pt>
                <c:pt idx="2">
                  <c:v>4</c:v>
                </c:pt>
                <c:pt idx="3">
                  <c:v>3.6</c:v>
                </c:pt>
                <c:pt idx="4">
                  <c:v>3</c:v>
                </c:pt>
                <c:pt idx="5">
                  <c:v>2.6</c:v>
                </c:pt>
                <c:pt idx="6">
                  <c:v>2.2000000000000002</c:v>
                </c:pt>
                <c:pt idx="7">
                  <c:v>1.8</c:v>
                </c:pt>
                <c:pt idx="8">
                  <c:v>1.6</c:v>
                </c:pt>
                <c:pt idx="9">
                  <c:v>1.4</c:v>
                </c:pt>
                <c:pt idx="10">
                  <c:v>1.2</c:v>
                </c:pt>
                <c:pt idx="11">
                  <c:v>1.1000000000000001</c:v>
                </c:pt>
                <c:pt idx="12">
                  <c:v>1.2</c:v>
                </c:pt>
                <c:pt idx="13">
                  <c:v>1.1499999999999999</c:v>
                </c:pt>
                <c:pt idx="14">
                  <c:v>1.05</c:v>
                </c:pt>
                <c:pt idx="15">
                  <c:v>1.1000000000000001</c:v>
                </c:pt>
              </c:numCache>
            </c:numRef>
          </c:val>
          <c:extLst>
            <c:ext xmlns:c16="http://schemas.microsoft.com/office/drawing/2014/chart" uri="{C3380CC4-5D6E-409C-BE32-E72D297353CC}">
              <c16:uniqueId val="{00000000-C54B-6243-9394-8A70896A7F66}"/>
            </c:ext>
          </c:extLst>
        </c:ser>
        <c:dLbls>
          <c:showLegendKey val="0"/>
          <c:showVal val="0"/>
          <c:showCatName val="0"/>
          <c:showSerName val="0"/>
          <c:showPercent val="0"/>
          <c:showBubbleSize val="0"/>
        </c:dLbls>
        <c:gapWidth val="50"/>
        <c:overlap val="-27"/>
        <c:axId val="2008512639"/>
        <c:axId val="2008080031"/>
      </c:barChart>
      <c:catAx>
        <c:axId val="2008512639"/>
        <c:scaling>
          <c:orientation val="minMax"/>
        </c:scaling>
        <c:delete val="1"/>
        <c:axPos val="b"/>
        <c:numFmt formatCode="General" sourceLinked="1"/>
        <c:majorTickMark val="none"/>
        <c:minorTickMark val="none"/>
        <c:tickLblPos val="nextTo"/>
        <c:crossAx val="2008080031"/>
        <c:crosses val="autoZero"/>
        <c:auto val="1"/>
        <c:lblAlgn val="ctr"/>
        <c:lblOffset val="100"/>
        <c:noMultiLvlLbl val="0"/>
      </c:catAx>
      <c:valAx>
        <c:axId val="2008080031"/>
        <c:scaling>
          <c:orientation val="minMax"/>
        </c:scaling>
        <c:delete val="1"/>
        <c:axPos val="l"/>
        <c:numFmt formatCode="General" sourceLinked="1"/>
        <c:majorTickMark val="none"/>
        <c:minorTickMark val="none"/>
        <c:tickLblPos val="nextTo"/>
        <c:crossAx val="20085126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74A8DA-37FE-9646-B6A6-591B688AEA1E}" type="doc">
      <dgm:prSet loTypeId="urn:microsoft.com/office/officeart/2005/8/layout/pyramid3" loCatId="" qsTypeId="urn:microsoft.com/office/officeart/2005/8/quickstyle/simple1" qsCatId="simple" csTypeId="urn:microsoft.com/office/officeart/2005/8/colors/accent2_5" csCatId="accent2" phldr="1"/>
      <dgm:spPr/>
    </dgm:pt>
    <dgm:pt modelId="{DAAA2A1B-4F06-464A-B9A7-FB90C41229F5}">
      <dgm:prSet phldrT="[Tekst]"/>
      <dgm:spPr>
        <a:solidFill>
          <a:schemeClr val="accent2">
            <a:alpha val="90000"/>
          </a:schemeClr>
        </a:solidFill>
      </dgm:spPr>
      <dgm:t>
        <a:bodyPr/>
        <a:lstStyle/>
        <a:p>
          <a:r>
            <a:rPr lang="nb-NO" dirty="0">
              <a:solidFill>
                <a:schemeClr val="bg1"/>
              </a:solidFill>
            </a:rPr>
            <a:t> </a:t>
          </a:r>
        </a:p>
      </dgm:t>
    </dgm:pt>
    <dgm:pt modelId="{2B370727-62BE-B145-A47B-2B444F32F642}" type="parTrans" cxnId="{3DEA25FA-FB40-624A-AB03-20E75743A005}">
      <dgm:prSet/>
      <dgm:spPr/>
      <dgm:t>
        <a:bodyPr/>
        <a:lstStyle/>
        <a:p>
          <a:endParaRPr lang="nb-NO"/>
        </a:p>
      </dgm:t>
    </dgm:pt>
    <dgm:pt modelId="{1309525F-413A-874E-ABCA-F59B586C2F41}" type="sibTrans" cxnId="{3DEA25FA-FB40-624A-AB03-20E75743A005}">
      <dgm:prSet/>
      <dgm:spPr/>
      <dgm:t>
        <a:bodyPr/>
        <a:lstStyle/>
        <a:p>
          <a:endParaRPr lang="nb-NO"/>
        </a:p>
      </dgm:t>
    </dgm:pt>
    <dgm:pt modelId="{57FEE781-4FB0-4E4D-A51A-6A527174ACDF}">
      <dgm:prSet phldrT="[Tekst]"/>
      <dgm:spPr>
        <a:solidFill>
          <a:srgbClr val="0093A3">
            <a:alpha val="80000"/>
          </a:srgbClr>
        </a:solidFill>
      </dgm:spPr>
      <dgm:t>
        <a:bodyPr/>
        <a:lstStyle/>
        <a:p>
          <a:r>
            <a:rPr lang="nb-NO" dirty="0">
              <a:solidFill>
                <a:schemeClr val="bg1"/>
              </a:solidFill>
            </a:rPr>
            <a:t> </a:t>
          </a:r>
        </a:p>
      </dgm:t>
    </dgm:pt>
    <dgm:pt modelId="{171EDEE7-BBF7-9841-8732-A5A09B94DABD}" type="parTrans" cxnId="{1D9F1C73-FF02-0143-99E6-9EE055B7BC22}">
      <dgm:prSet/>
      <dgm:spPr/>
      <dgm:t>
        <a:bodyPr/>
        <a:lstStyle/>
        <a:p>
          <a:endParaRPr lang="nb-NO"/>
        </a:p>
      </dgm:t>
    </dgm:pt>
    <dgm:pt modelId="{F4CE0483-673A-C347-B354-5D46962CA5E6}" type="sibTrans" cxnId="{1D9F1C73-FF02-0143-99E6-9EE055B7BC22}">
      <dgm:prSet/>
      <dgm:spPr/>
      <dgm:t>
        <a:bodyPr/>
        <a:lstStyle/>
        <a:p>
          <a:endParaRPr lang="nb-NO"/>
        </a:p>
      </dgm:t>
    </dgm:pt>
    <dgm:pt modelId="{9D98E68E-CC8E-8A4F-8DA2-FABFF267E43F}">
      <dgm:prSet phldrT="[Tekst]"/>
      <dgm:spPr>
        <a:solidFill>
          <a:srgbClr val="B2D4D7">
            <a:alpha val="70000"/>
          </a:srgbClr>
        </a:solidFill>
      </dgm:spPr>
      <dgm:t>
        <a:bodyPr/>
        <a:lstStyle/>
        <a:p>
          <a:r>
            <a:rPr lang="nb-NO" dirty="0">
              <a:solidFill>
                <a:schemeClr val="tx1"/>
              </a:solidFill>
            </a:rPr>
            <a:t> </a:t>
          </a:r>
        </a:p>
      </dgm:t>
    </dgm:pt>
    <dgm:pt modelId="{435FF7DD-9F2D-2B43-89CA-4562A6E032C1}" type="parTrans" cxnId="{5E59C6FE-CB41-5A46-A48C-5027C73B40CC}">
      <dgm:prSet/>
      <dgm:spPr/>
      <dgm:t>
        <a:bodyPr/>
        <a:lstStyle/>
        <a:p>
          <a:endParaRPr lang="nb-NO"/>
        </a:p>
      </dgm:t>
    </dgm:pt>
    <dgm:pt modelId="{01B68332-125B-A44D-A4E8-97B81542B8A9}" type="sibTrans" cxnId="{5E59C6FE-CB41-5A46-A48C-5027C73B40CC}">
      <dgm:prSet/>
      <dgm:spPr/>
      <dgm:t>
        <a:bodyPr/>
        <a:lstStyle/>
        <a:p>
          <a:endParaRPr lang="nb-NO"/>
        </a:p>
      </dgm:t>
    </dgm:pt>
    <dgm:pt modelId="{C60228FE-F9A0-5D41-8537-F5DB694DEFE8}">
      <dgm:prSet phldrT="[Tekst]"/>
      <dgm:spPr>
        <a:solidFill>
          <a:schemeClr val="bg2">
            <a:lumMod val="75000"/>
            <a:alpha val="60000"/>
          </a:schemeClr>
        </a:solidFill>
      </dgm:spPr>
      <dgm:t>
        <a:bodyPr/>
        <a:lstStyle/>
        <a:p>
          <a:r>
            <a:rPr lang="nb-NO" dirty="0">
              <a:solidFill>
                <a:schemeClr val="tx1"/>
              </a:solidFill>
            </a:rPr>
            <a:t> </a:t>
          </a:r>
        </a:p>
      </dgm:t>
    </dgm:pt>
    <dgm:pt modelId="{39C5970D-A1A2-B840-963C-695D11F10115}" type="parTrans" cxnId="{824B1562-9868-4243-9C87-C23310578281}">
      <dgm:prSet/>
      <dgm:spPr/>
      <dgm:t>
        <a:bodyPr/>
        <a:lstStyle/>
        <a:p>
          <a:endParaRPr lang="nb-NO"/>
        </a:p>
      </dgm:t>
    </dgm:pt>
    <dgm:pt modelId="{952903AD-09EB-3946-B880-2FB800A35276}" type="sibTrans" cxnId="{824B1562-9868-4243-9C87-C23310578281}">
      <dgm:prSet/>
      <dgm:spPr/>
      <dgm:t>
        <a:bodyPr/>
        <a:lstStyle/>
        <a:p>
          <a:endParaRPr lang="nb-NO"/>
        </a:p>
      </dgm:t>
    </dgm:pt>
    <dgm:pt modelId="{3C90CF74-2B5D-7A40-B017-2A06E9B0EEFC}">
      <dgm:prSet phldrT="[Tekst]"/>
      <dgm:spPr>
        <a:solidFill>
          <a:schemeClr val="bg2">
            <a:lumMod val="90000"/>
            <a:alpha val="50000"/>
          </a:schemeClr>
        </a:solidFill>
      </dgm:spPr>
      <dgm:t>
        <a:bodyPr/>
        <a:lstStyle/>
        <a:p>
          <a:r>
            <a:rPr lang="nb-NO" dirty="0"/>
            <a:t> </a:t>
          </a:r>
        </a:p>
      </dgm:t>
    </dgm:pt>
    <dgm:pt modelId="{F8A6FDFC-51DA-084B-A5B1-4E60058EA154}" type="parTrans" cxnId="{AC35F081-2FD0-3447-AB80-66A42F87D0AE}">
      <dgm:prSet/>
      <dgm:spPr/>
      <dgm:t>
        <a:bodyPr/>
        <a:lstStyle/>
        <a:p>
          <a:endParaRPr lang="nb-NO"/>
        </a:p>
      </dgm:t>
    </dgm:pt>
    <dgm:pt modelId="{6F8EF99A-09ED-6E4A-AD83-73AE80941BAD}" type="sibTrans" cxnId="{AC35F081-2FD0-3447-AB80-66A42F87D0AE}">
      <dgm:prSet/>
      <dgm:spPr/>
      <dgm:t>
        <a:bodyPr/>
        <a:lstStyle/>
        <a:p>
          <a:endParaRPr lang="nb-NO"/>
        </a:p>
      </dgm:t>
    </dgm:pt>
    <dgm:pt modelId="{E9BEA0F5-711C-884C-9954-5890289BC90F}" type="pres">
      <dgm:prSet presAssocID="{2574A8DA-37FE-9646-B6A6-591B688AEA1E}" presName="Name0" presStyleCnt="0">
        <dgm:presLayoutVars>
          <dgm:dir/>
          <dgm:animLvl val="lvl"/>
          <dgm:resizeHandles val="exact"/>
        </dgm:presLayoutVars>
      </dgm:prSet>
      <dgm:spPr/>
    </dgm:pt>
    <dgm:pt modelId="{259E5C6C-06F0-4641-B135-A2B3F06D0369}" type="pres">
      <dgm:prSet presAssocID="{DAAA2A1B-4F06-464A-B9A7-FB90C41229F5}" presName="Name8" presStyleCnt="0"/>
      <dgm:spPr/>
    </dgm:pt>
    <dgm:pt modelId="{093315F6-CC3E-A842-8C02-F9EC72E87332}" type="pres">
      <dgm:prSet presAssocID="{DAAA2A1B-4F06-464A-B9A7-FB90C41229F5}" presName="level" presStyleLbl="node1" presStyleIdx="0" presStyleCnt="5">
        <dgm:presLayoutVars>
          <dgm:chMax val="1"/>
          <dgm:bulletEnabled val="1"/>
        </dgm:presLayoutVars>
      </dgm:prSet>
      <dgm:spPr/>
    </dgm:pt>
    <dgm:pt modelId="{B2B59342-009A-A24B-A7AE-46A29D95CC0C}" type="pres">
      <dgm:prSet presAssocID="{DAAA2A1B-4F06-464A-B9A7-FB90C41229F5}" presName="levelTx" presStyleLbl="revTx" presStyleIdx="0" presStyleCnt="0">
        <dgm:presLayoutVars>
          <dgm:chMax val="1"/>
          <dgm:bulletEnabled val="1"/>
        </dgm:presLayoutVars>
      </dgm:prSet>
      <dgm:spPr/>
    </dgm:pt>
    <dgm:pt modelId="{AD0BE1BC-335D-4C46-AF78-DB612773B00E}" type="pres">
      <dgm:prSet presAssocID="{57FEE781-4FB0-4E4D-A51A-6A527174ACDF}" presName="Name8" presStyleCnt="0"/>
      <dgm:spPr/>
    </dgm:pt>
    <dgm:pt modelId="{50311252-DF5C-8840-9734-74C14D0BBEB6}" type="pres">
      <dgm:prSet presAssocID="{57FEE781-4FB0-4E4D-A51A-6A527174ACDF}" presName="level" presStyleLbl="node1" presStyleIdx="1" presStyleCnt="5">
        <dgm:presLayoutVars>
          <dgm:chMax val="1"/>
          <dgm:bulletEnabled val="1"/>
        </dgm:presLayoutVars>
      </dgm:prSet>
      <dgm:spPr/>
    </dgm:pt>
    <dgm:pt modelId="{D736A15E-6478-9245-9761-63BD96441D69}" type="pres">
      <dgm:prSet presAssocID="{57FEE781-4FB0-4E4D-A51A-6A527174ACDF}" presName="levelTx" presStyleLbl="revTx" presStyleIdx="0" presStyleCnt="0">
        <dgm:presLayoutVars>
          <dgm:chMax val="1"/>
          <dgm:bulletEnabled val="1"/>
        </dgm:presLayoutVars>
      </dgm:prSet>
      <dgm:spPr/>
    </dgm:pt>
    <dgm:pt modelId="{050BBEC5-32C9-4340-9AD3-AC2ACC6B5A02}" type="pres">
      <dgm:prSet presAssocID="{9D98E68E-CC8E-8A4F-8DA2-FABFF267E43F}" presName="Name8" presStyleCnt="0"/>
      <dgm:spPr/>
    </dgm:pt>
    <dgm:pt modelId="{9F4AA235-CAC6-764C-B9D2-32A3145CEDBD}" type="pres">
      <dgm:prSet presAssocID="{9D98E68E-CC8E-8A4F-8DA2-FABFF267E43F}" presName="level" presStyleLbl="node1" presStyleIdx="2" presStyleCnt="5">
        <dgm:presLayoutVars>
          <dgm:chMax val="1"/>
          <dgm:bulletEnabled val="1"/>
        </dgm:presLayoutVars>
      </dgm:prSet>
      <dgm:spPr/>
    </dgm:pt>
    <dgm:pt modelId="{8C472462-2DBB-F34E-9952-66763DAB42FD}" type="pres">
      <dgm:prSet presAssocID="{9D98E68E-CC8E-8A4F-8DA2-FABFF267E43F}" presName="levelTx" presStyleLbl="revTx" presStyleIdx="0" presStyleCnt="0">
        <dgm:presLayoutVars>
          <dgm:chMax val="1"/>
          <dgm:bulletEnabled val="1"/>
        </dgm:presLayoutVars>
      </dgm:prSet>
      <dgm:spPr/>
    </dgm:pt>
    <dgm:pt modelId="{FE326EB8-85BB-5444-8230-1C69080546DA}" type="pres">
      <dgm:prSet presAssocID="{C60228FE-F9A0-5D41-8537-F5DB694DEFE8}" presName="Name8" presStyleCnt="0"/>
      <dgm:spPr/>
    </dgm:pt>
    <dgm:pt modelId="{A3963494-BAF1-8C4C-B3C1-8E4EBF9DB589}" type="pres">
      <dgm:prSet presAssocID="{C60228FE-F9A0-5D41-8537-F5DB694DEFE8}" presName="level" presStyleLbl="node1" presStyleIdx="3" presStyleCnt="5">
        <dgm:presLayoutVars>
          <dgm:chMax val="1"/>
          <dgm:bulletEnabled val="1"/>
        </dgm:presLayoutVars>
      </dgm:prSet>
      <dgm:spPr/>
    </dgm:pt>
    <dgm:pt modelId="{9B128635-2DD7-CA42-B6AE-A54D5FED14A2}" type="pres">
      <dgm:prSet presAssocID="{C60228FE-F9A0-5D41-8537-F5DB694DEFE8}" presName="levelTx" presStyleLbl="revTx" presStyleIdx="0" presStyleCnt="0">
        <dgm:presLayoutVars>
          <dgm:chMax val="1"/>
          <dgm:bulletEnabled val="1"/>
        </dgm:presLayoutVars>
      </dgm:prSet>
      <dgm:spPr/>
    </dgm:pt>
    <dgm:pt modelId="{40620A8C-5667-0048-9AD6-F20E759B78E3}" type="pres">
      <dgm:prSet presAssocID="{3C90CF74-2B5D-7A40-B017-2A06E9B0EEFC}" presName="Name8" presStyleCnt="0"/>
      <dgm:spPr/>
    </dgm:pt>
    <dgm:pt modelId="{7DC55AAA-7C8C-CD4F-BC7A-60C08CFC3A31}" type="pres">
      <dgm:prSet presAssocID="{3C90CF74-2B5D-7A40-B017-2A06E9B0EEFC}" presName="level" presStyleLbl="node1" presStyleIdx="4" presStyleCnt="5">
        <dgm:presLayoutVars>
          <dgm:chMax val="1"/>
          <dgm:bulletEnabled val="1"/>
        </dgm:presLayoutVars>
      </dgm:prSet>
      <dgm:spPr/>
    </dgm:pt>
    <dgm:pt modelId="{978DC5A4-EC80-9D4C-BFD5-42B21FEF42BB}" type="pres">
      <dgm:prSet presAssocID="{3C90CF74-2B5D-7A40-B017-2A06E9B0EEFC}" presName="levelTx" presStyleLbl="revTx" presStyleIdx="0" presStyleCnt="0">
        <dgm:presLayoutVars>
          <dgm:chMax val="1"/>
          <dgm:bulletEnabled val="1"/>
        </dgm:presLayoutVars>
      </dgm:prSet>
      <dgm:spPr/>
    </dgm:pt>
  </dgm:ptLst>
  <dgm:cxnLst>
    <dgm:cxn modelId="{67D7822A-7F76-D042-B6D4-1AA3808C6A16}" type="presOf" srcId="{DAAA2A1B-4F06-464A-B9A7-FB90C41229F5}" destId="{093315F6-CC3E-A842-8C02-F9EC72E87332}" srcOrd="0" destOrd="0" presId="urn:microsoft.com/office/officeart/2005/8/layout/pyramid3"/>
    <dgm:cxn modelId="{2745823B-1BF5-A044-85B6-6F19FF94988C}" type="presOf" srcId="{57FEE781-4FB0-4E4D-A51A-6A527174ACDF}" destId="{D736A15E-6478-9245-9761-63BD96441D69}" srcOrd="1" destOrd="0" presId="urn:microsoft.com/office/officeart/2005/8/layout/pyramid3"/>
    <dgm:cxn modelId="{8304873D-34A7-3A42-A80E-CE1B7C68CB0B}" type="presOf" srcId="{2574A8DA-37FE-9646-B6A6-591B688AEA1E}" destId="{E9BEA0F5-711C-884C-9954-5890289BC90F}" srcOrd="0" destOrd="0" presId="urn:microsoft.com/office/officeart/2005/8/layout/pyramid3"/>
    <dgm:cxn modelId="{824B1562-9868-4243-9C87-C23310578281}" srcId="{2574A8DA-37FE-9646-B6A6-591B688AEA1E}" destId="{C60228FE-F9A0-5D41-8537-F5DB694DEFE8}" srcOrd="3" destOrd="0" parTransId="{39C5970D-A1A2-B840-963C-695D11F10115}" sibTransId="{952903AD-09EB-3946-B880-2FB800A35276}"/>
    <dgm:cxn modelId="{1D9F1C73-FF02-0143-99E6-9EE055B7BC22}" srcId="{2574A8DA-37FE-9646-B6A6-591B688AEA1E}" destId="{57FEE781-4FB0-4E4D-A51A-6A527174ACDF}" srcOrd="1" destOrd="0" parTransId="{171EDEE7-BBF7-9841-8732-A5A09B94DABD}" sibTransId="{F4CE0483-673A-C347-B354-5D46962CA5E6}"/>
    <dgm:cxn modelId="{6A2ABA7A-AE2E-1543-B223-F190ECCF7025}" type="presOf" srcId="{3C90CF74-2B5D-7A40-B017-2A06E9B0EEFC}" destId="{978DC5A4-EC80-9D4C-BFD5-42B21FEF42BB}" srcOrd="1" destOrd="0" presId="urn:microsoft.com/office/officeart/2005/8/layout/pyramid3"/>
    <dgm:cxn modelId="{AC35F081-2FD0-3447-AB80-66A42F87D0AE}" srcId="{2574A8DA-37FE-9646-B6A6-591B688AEA1E}" destId="{3C90CF74-2B5D-7A40-B017-2A06E9B0EEFC}" srcOrd="4" destOrd="0" parTransId="{F8A6FDFC-51DA-084B-A5B1-4E60058EA154}" sibTransId="{6F8EF99A-09ED-6E4A-AD83-73AE80941BAD}"/>
    <dgm:cxn modelId="{CA734285-8CA6-7440-A9B9-B71F865C7B1F}" type="presOf" srcId="{9D98E68E-CC8E-8A4F-8DA2-FABFF267E43F}" destId="{8C472462-2DBB-F34E-9952-66763DAB42FD}" srcOrd="1" destOrd="0" presId="urn:microsoft.com/office/officeart/2005/8/layout/pyramid3"/>
    <dgm:cxn modelId="{25A9E8B0-8803-D741-A7B2-52366621D67F}" type="presOf" srcId="{57FEE781-4FB0-4E4D-A51A-6A527174ACDF}" destId="{50311252-DF5C-8840-9734-74C14D0BBEB6}" srcOrd="0" destOrd="0" presId="urn:microsoft.com/office/officeart/2005/8/layout/pyramid3"/>
    <dgm:cxn modelId="{892AA0B4-EE03-844D-9892-4D6F1AC56A3B}" type="presOf" srcId="{C60228FE-F9A0-5D41-8537-F5DB694DEFE8}" destId="{A3963494-BAF1-8C4C-B3C1-8E4EBF9DB589}" srcOrd="0" destOrd="0" presId="urn:microsoft.com/office/officeart/2005/8/layout/pyramid3"/>
    <dgm:cxn modelId="{5F0684B5-A700-DC45-8997-0842BA8D2A86}" type="presOf" srcId="{3C90CF74-2B5D-7A40-B017-2A06E9B0EEFC}" destId="{7DC55AAA-7C8C-CD4F-BC7A-60C08CFC3A31}" srcOrd="0" destOrd="0" presId="urn:microsoft.com/office/officeart/2005/8/layout/pyramid3"/>
    <dgm:cxn modelId="{D2DFB9C8-2F68-344D-A4B7-100A4978EF07}" type="presOf" srcId="{DAAA2A1B-4F06-464A-B9A7-FB90C41229F5}" destId="{B2B59342-009A-A24B-A7AE-46A29D95CC0C}" srcOrd="1" destOrd="0" presId="urn:microsoft.com/office/officeart/2005/8/layout/pyramid3"/>
    <dgm:cxn modelId="{71DDD7D5-EDBD-944D-BFFE-98A2B6EC2467}" type="presOf" srcId="{9D98E68E-CC8E-8A4F-8DA2-FABFF267E43F}" destId="{9F4AA235-CAC6-764C-B9D2-32A3145CEDBD}" srcOrd="0" destOrd="0" presId="urn:microsoft.com/office/officeart/2005/8/layout/pyramid3"/>
    <dgm:cxn modelId="{7AD718F3-BB0B-8243-96E3-5C7FAF687072}" type="presOf" srcId="{C60228FE-F9A0-5D41-8537-F5DB694DEFE8}" destId="{9B128635-2DD7-CA42-B6AE-A54D5FED14A2}" srcOrd="1" destOrd="0" presId="urn:microsoft.com/office/officeart/2005/8/layout/pyramid3"/>
    <dgm:cxn modelId="{3DEA25FA-FB40-624A-AB03-20E75743A005}" srcId="{2574A8DA-37FE-9646-B6A6-591B688AEA1E}" destId="{DAAA2A1B-4F06-464A-B9A7-FB90C41229F5}" srcOrd="0" destOrd="0" parTransId="{2B370727-62BE-B145-A47B-2B444F32F642}" sibTransId="{1309525F-413A-874E-ABCA-F59B586C2F41}"/>
    <dgm:cxn modelId="{5E59C6FE-CB41-5A46-A48C-5027C73B40CC}" srcId="{2574A8DA-37FE-9646-B6A6-591B688AEA1E}" destId="{9D98E68E-CC8E-8A4F-8DA2-FABFF267E43F}" srcOrd="2" destOrd="0" parTransId="{435FF7DD-9F2D-2B43-89CA-4562A6E032C1}" sibTransId="{01B68332-125B-A44D-A4E8-97B81542B8A9}"/>
    <dgm:cxn modelId="{43D9FC04-C488-3448-ABCD-CA617CE8B730}" type="presParOf" srcId="{E9BEA0F5-711C-884C-9954-5890289BC90F}" destId="{259E5C6C-06F0-4641-B135-A2B3F06D0369}" srcOrd="0" destOrd="0" presId="urn:microsoft.com/office/officeart/2005/8/layout/pyramid3"/>
    <dgm:cxn modelId="{2705F2B0-4BE6-3C43-804C-C990451F85F4}" type="presParOf" srcId="{259E5C6C-06F0-4641-B135-A2B3F06D0369}" destId="{093315F6-CC3E-A842-8C02-F9EC72E87332}" srcOrd="0" destOrd="0" presId="urn:microsoft.com/office/officeart/2005/8/layout/pyramid3"/>
    <dgm:cxn modelId="{C40C30D7-4E95-7B45-B2FD-B58E1838661D}" type="presParOf" srcId="{259E5C6C-06F0-4641-B135-A2B3F06D0369}" destId="{B2B59342-009A-A24B-A7AE-46A29D95CC0C}" srcOrd="1" destOrd="0" presId="urn:microsoft.com/office/officeart/2005/8/layout/pyramid3"/>
    <dgm:cxn modelId="{28955D8D-3AA7-E44F-AA4A-13132CA1D61E}" type="presParOf" srcId="{E9BEA0F5-711C-884C-9954-5890289BC90F}" destId="{AD0BE1BC-335D-4C46-AF78-DB612773B00E}" srcOrd="1" destOrd="0" presId="urn:microsoft.com/office/officeart/2005/8/layout/pyramid3"/>
    <dgm:cxn modelId="{BBBDE8B8-B3B0-054D-A1A8-987E2E942E87}" type="presParOf" srcId="{AD0BE1BC-335D-4C46-AF78-DB612773B00E}" destId="{50311252-DF5C-8840-9734-74C14D0BBEB6}" srcOrd="0" destOrd="0" presId="urn:microsoft.com/office/officeart/2005/8/layout/pyramid3"/>
    <dgm:cxn modelId="{F75579E4-FBB1-F446-994D-D54FA53D021D}" type="presParOf" srcId="{AD0BE1BC-335D-4C46-AF78-DB612773B00E}" destId="{D736A15E-6478-9245-9761-63BD96441D69}" srcOrd="1" destOrd="0" presId="urn:microsoft.com/office/officeart/2005/8/layout/pyramid3"/>
    <dgm:cxn modelId="{59A92B86-24AA-8D48-A018-7EA791E8D9B6}" type="presParOf" srcId="{E9BEA0F5-711C-884C-9954-5890289BC90F}" destId="{050BBEC5-32C9-4340-9AD3-AC2ACC6B5A02}" srcOrd="2" destOrd="0" presId="urn:microsoft.com/office/officeart/2005/8/layout/pyramid3"/>
    <dgm:cxn modelId="{8C1FEF63-B3DC-AE44-924A-5C8A5B4D9551}" type="presParOf" srcId="{050BBEC5-32C9-4340-9AD3-AC2ACC6B5A02}" destId="{9F4AA235-CAC6-764C-B9D2-32A3145CEDBD}" srcOrd="0" destOrd="0" presId="urn:microsoft.com/office/officeart/2005/8/layout/pyramid3"/>
    <dgm:cxn modelId="{D35F7016-D25B-2C43-8282-CB3806FBA2AF}" type="presParOf" srcId="{050BBEC5-32C9-4340-9AD3-AC2ACC6B5A02}" destId="{8C472462-2DBB-F34E-9952-66763DAB42FD}" srcOrd="1" destOrd="0" presId="urn:microsoft.com/office/officeart/2005/8/layout/pyramid3"/>
    <dgm:cxn modelId="{C9F7AB03-814D-7D47-8891-229003AE6543}" type="presParOf" srcId="{E9BEA0F5-711C-884C-9954-5890289BC90F}" destId="{FE326EB8-85BB-5444-8230-1C69080546DA}" srcOrd="3" destOrd="0" presId="urn:microsoft.com/office/officeart/2005/8/layout/pyramid3"/>
    <dgm:cxn modelId="{BA119DAC-6879-8F42-8260-ACF7EE5B350A}" type="presParOf" srcId="{FE326EB8-85BB-5444-8230-1C69080546DA}" destId="{A3963494-BAF1-8C4C-B3C1-8E4EBF9DB589}" srcOrd="0" destOrd="0" presId="urn:microsoft.com/office/officeart/2005/8/layout/pyramid3"/>
    <dgm:cxn modelId="{5CE3AE8D-5734-894B-A6A6-AEDDD1AB0932}" type="presParOf" srcId="{FE326EB8-85BB-5444-8230-1C69080546DA}" destId="{9B128635-2DD7-CA42-B6AE-A54D5FED14A2}" srcOrd="1" destOrd="0" presId="urn:microsoft.com/office/officeart/2005/8/layout/pyramid3"/>
    <dgm:cxn modelId="{C69696AD-282B-9F4E-B192-8EEBF26EC9AA}" type="presParOf" srcId="{E9BEA0F5-711C-884C-9954-5890289BC90F}" destId="{40620A8C-5667-0048-9AD6-F20E759B78E3}" srcOrd="4" destOrd="0" presId="urn:microsoft.com/office/officeart/2005/8/layout/pyramid3"/>
    <dgm:cxn modelId="{7E2080E0-FF4F-8C41-AB43-17F5F2DEB17E}" type="presParOf" srcId="{40620A8C-5667-0048-9AD6-F20E759B78E3}" destId="{7DC55AAA-7C8C-CD4F-BC7A-60C08CFC3A31}" srcOrd="0" destOrd="0" presId="urn:microsoft.com/office/officeart/2005/8/layout/pyramid3"/>
    <dgm:cxn modelId="{494FB537-DBA0-3842-8EAD-4A176D2AF15D}" type="presParOf" srcId="{40620A8C-5667-0048-9AD6-F20E759B78E3}" destId="{978DC5A4-EC80-9D4C-BFD5-42B21FEF42BB}"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3315F6-CC3E-A842-8C02-F9EC72E87332}">
      <dsp:nvSpPr>
        <dsp:cNvPr id="0" name=""/>
        <dsp:cNvSpPr/>
      </dsp:nvSpPr>
      <dsp:spPr>
        <a:xfrm rot="10800000">
          <a:off x="0" y="0"/>
          <a:ext cx="3959549" cy="690200"/>
        </a:xfrm>
        <a:prstGeom prst="trapezoid">
          <a:avLst>
            <a:gd name="adj" fmla="val 57368"/>
          </a:avLst>
        </a:prstGeom>
        <a:solidFill>
          <a:schemeClr val="accent2">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nb-NO" sz="4400" kern="1200" dirty="0">
              <a:solidFill>
                <a:schemeClr val="bg1"/>
              </a:solidFill>
            </a:rPr>
            <a:t> </a:t>
          </a:r>
        </a:p>
      </dsp:txBody>
      <dsp:txXfrm rot="-10800000">
        <a:off x="692921" y="0"/>
        <a:ext cx="2573706" cy="690200"/>
      </dsp:txXfrm>
    </dsp:sp>
    <dsp:sp modelId="{50311252-DF5C-8840-9734-74C14D0BBEB6}">
      <dsp:nvSpPr>
        <dsp:cNvPr id="0" name=""/>
        <dsp:cNvSpPr/>
      </dsp:nvSpPr>
      <dsp:spPr>
        <a:xfrm rot="10800000">
          <a:off x="395954" y="690200"/>
          <a:ext cx="3167639" cy="690200"/>
        </a:xfrm>
        <a:prstGeom prst="trapezoid">
          <a:avLst>
            <a:gd name="adj" fmla="val 57368"/>
          </a:avLst>
        </a:prstGeom>
        <a:solidFill>
          <a:srgbClr val="0093A3">
            <a:alpha val="8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nb-NO" sz="4400" kern="1200" dirty="0">
              <a:solidFill>
                <a:schemeClr val="bg1"/>
              </a:solidFill>
            </a:rPr>
            <a:t> </a:t>
          </a:r>
        </a:p>
      </dsp:txBody>
      <dsp:txXfrm rot="-10800000">
        <a:off x="950291" y="690200"/>
        <a:ext cx="2058965" cy="690200"/>
      </dsp:txXfrm>
    </dsp:sp>
    <dsp:sp modelId="{9F4AA235-CAC6-764C-B9D2-32A3145CEDBD}">
      <dsp:nvSpPr>
        <dsp:cNvPr id="0" name=""/>
        <dsp:cNvSpPr/>
      </dsp:nvSpPr>
      <dsp:spPr>
        <a:xfrm rot="10800000">
          <a:off x="791909" y="1380401"/>
          <a:ext cx="2375729" cy="690200"/>
        </a:xfrm>
        <a:prstGeom prst="trapezoid">
          <a:avLst>
            <a:gd name="adj" fmla="val 57368"/>
          </a:avLst>
        </a:prstGeom>
        <a:solidFill>
          <a:srgbClr val="B2D4D7">
            <a:alpha val="7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nb-NO" sz="4400" kern="1200" dirty="0">
              <a:solidFill>
                <a:schemeClr val="tx1"/>
              </a:solidFill>
            </a:rPr>
            <a:t> </a:t>
          </a:r>
        </a:p>
      </dsp:txBody>
      <dsp:txXfrm rot="-10800000">
        <a:off x="1207662" y="1380401"/>
        <a:ext cx="1544224" cy="690200"/>
      </dsp:txXfrm>
    </dsp:sp>
    <dsp:sp modelId="{A3963494-BAF1-8C4C-B3C1-8E4EBF9DB589}">
      <dsp:nvSpPr>
        <dsp:cNvPr id="0" name=""/>
        <dsp:cNvSpPr/>
      </dsp:nvSpPr>
      <dsp:spPr>
        <a:xfrm rot="10800000">
          <a:off x="1187864" y="2070601"/>
          <a:ext cx="1583819" cy="690200"/>
        </a:xfrm>
        <a:prstGeom prst="trapezoid">
          <a:avLst>
            <a:gd name="adj" fmla="val 57368"/>
          </a:avLst>
        </a:prstGeom>
        <a:solidFill>
          <a:schemeClr val="bg2">
            <a:lumMod val="75000"/>
            <a:alpha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nb-NO" sz="4400" kern="1200" dirty="0">
              <a:solidFill>
                <a:schemeClr val="tx1"/>
              </a:solidFill>
            </a:rPr>
            <a:t> </a:t>
          </a:r>
        </a:p>
      </dsp:txBody>
      <dsp:txXfrm rot="-10800000">
        <a:off x="1465033" y="2070601"/>
        <a:ext cx="1029482" cy="690200"/>
      </dsp:txXfrm>
    </dsp:sp>
    <dsp:sp modelId="{7DC55AAA-7C8C-CD4F-BC7A-60C08CFC3A31}">
      <dsp:nvSpPr>
        <dsp:cNvPr id="0" name=""/>
        <dsp:cNvSpPr/>
      </dsp:nvSpPr>
      <dsp:spPr>
        <a:xfrm rot="10800000">
          <a:off x="1583819" y="2760802"/>
          <a:ext cx="791909" cy="690200"/>
        </a:xfrm>
        <a:prstGeom prst="trapezoid">
          <a:avLst>
            <a:gd name="adj" fmla="val 57368"/>
          </a:avLst>
        </a:prstGeom>
        <a:solidFill>
          <a:schemeClr val="bg2">
            <a:lumMod val="9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nb-NO" sz="4400" kern="1200" dirty="0"/>
            <a:t> </a:t>
          </a:r>
        </a:p>
      </dsp:txBody>
      <dsp:txXfrm rot="-10800000">
        <a:off x="1583819" y="2760802"/>
        <a:ext cx="791909" cy="690200"/>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A59D78-B2DA-4C9C-BFE5-4272404BFE77}" type="datetimeFigureOut">
              <a:rPr lang="nb-NO" smtClean="0"/>
              <a:t>26.10.2023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C63BD5-E1C5-4BD2-8B1A-C176D398E2B6}" type="slidenum">
              <a:rPr lang="nb-NO" smtClean="0"/>
              <a:t>‹#›</a:t>
            </a:fld>
            <a:endParaRPr lang="nb-NO"/>
          </a:p>
        </p:txBody>
      </p:sp>
    </p:spTree>
    <p:extLst>
      <p:ext uri="{BB962C8B-B14F-4D97-AF65-F5344CB8AC3E}">
        <p14:creationId xmlns:p14="http://schemas.microsoft.com/office/powerpoint/2010/main" val="295256252"/>
      </p:ext>
    </p:extLst>
  </p:cSld>
  <p:clrMap bg1="lt1" tx1="dk1" bg2="lt2" tx2="dk2" accent1="accent1" accent2="accent2" accent3="accent3" accent4="accent4" accent5="accent5" accent6="accent6" hlink="hlink" folHlink="folHlink"/>
  <p:notesStyle>
    <a:lvl1pPr marL="0" algn="l" defTabSz="685652" rtl="0" eaLnBrk="1" latinLnBrk="0" hangingPunct="1">
      <a:defRPr sz="900" kern="1200">
        <a:solidFill>
          <a:schemeClr val="tx1"/>
        </a:solidFill>
        <a:latin typeface="+mn-lt"/>
        <a:ea typeface="+mn-ea"/>
        <a:cs typeface="+mn-cs"/>
      </a:defRPr>
    </a:lvl1pPr>
    <a:lvl2pPr marL="342826" algn="l" defTabSz="685652" rtl="0" eaLnBrk="1" latinLnBrk="0" hangingPunct="1">
      <a:defRPr sz="900" kern="1200">
        <a:solidFill>
          <a:schemeClr val="tx1"/>
        </a:solidFill>
        <a:latin typeface="+mn-lt"/>
        <a:ea typeface="+mn-ea"/>
        <a:cs typeface="+mn-cs"/>
      </a:defRPr>
    </a:lvl2pPr>
    <a:lvl3pPr marL="685652" algn="l" defTabSz="685652" rtl="0" eaLnBrk="1" latinLnBrk="0" hangingPunct="1">
      <a:defRPr sz="900" kern="1200">
        <a:solidFill>
          <a:schemeClr val="tx1"/>
        </a:solidFill>
        <a:latin typeface="+mn-lt"/>
        <a:ea typeface="+mn-ea"/>
        <a:cs typeface="+mn-cs"/>
      </a:defRPr>
    </a:lvl3pPr>
    <a:lvl4pPr marL="1028477" algn="l" defTabSz="685652" rtl="0" eaLnBrk="1" latinLnBrk="0" hangingPunct="1">
      <a:defRPr sz="900" kern="1200">
        <a:solidFill>
          <a:schemeClr val="tx1"/>
        </a:solidFill>
        <a:latin typeface="+mn-lt"/>
        <a:ea typeface="+mn-ea"/>
        <a:cs typeface="+mn-cs"/>
      </a:defRPr>
    </a:lvl4pPr>
    <a:lvl5pPr marL="1371302" algn="l" defTabSz="685652" rtl="0" eaLnBrk="1" latinLnBrk="0" hangingPunct="1">
      <a:defRPr sz="900" kern="1200">
        <a:solidFill>
          <a:schemeClr val="tx1"/>
        </a:solidFill>
        <a:latin typeface="+mn-lt"/>
        <a:ea typeface="+mn-ea"/>
        <a:cs typeface="+mn-cs"/>
      </a:defRPr>
    </a:lvl5pPr>
    <a:lvl6pPr marL="1714128" algn="l" defTabSz="685652" rtl="0" eaLnBrk="1" latinLnBrk="0" hangingPunct="1">
      <a:defRPr sz="900" kern="1200">
        <a:solidFill>
          <a:schemeClr val="tx1"/>
        </a:solidFill>
        <a:latin typeface="+mn-lt"/>
        <a:ea typeface="+mn-ea"/>
        <a:cs typeface="+mn-cs"/>
      </a:defRPr>
    </a:lvl6pPr>
    <a:lvl7pPr marL="2056955" algn="l" defTabSz="685652" rtl="0" eaLnBrk="1" latinLnBrk="0" hangingPunct="1">
      <a:defRPr sz="900" kern="1200">
        <a:solidFill>
          <a:schemeClr val="tx1"/>
        </a:solidFill>
        <a:latin typeface="+mn-lt"/>
        <a:ea typeface="+mn-ea"/>
        <a:cs typeface="+mn-cs"/>
      </a:defRPr>
    </a:lvl7pPr>
    <a:lvl8pPr marL="2399780" algn="l" defTabSz="685652" rtl="0" eaLnBrk="1" latinLnBrk="0" hangingPunct="1">
      <a:defRPr sz="900" kern="1200">
        <a:solidFill>
          <a:schemeClr val="tx1"/>
        </a:solidFill>
        <a:latin typeface="+mn-lt"/>
        <a:ea typeface="+mn-ea"/>
        <a:cs typeface="+mn-cs"/>
      </a:defRPr>
    </a:lvl8pPr>
    <a:lvl9pPr marL="2742606" algn="l" defTabSz="685652"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7" name="Google Shape;60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b-NO" b="1" dirty="0"/>
              <a:t>Message:</a:t>
            </a:r>
          </a:p>
          <a:p>
            <a:pPr marL="0" lvl="0" indent="0" algn="l" rtl="0">
              <a:spcBef>
                <a:spcPts val="0"/>
              </a:spcBef>
              <a:spcAft>
                <a:spcPts val="0"/>
              </a:spcAft>
              <a:buNone/>
            </a:pPr>
            <a:endParaRPr lang="nb-NO" b="1" dirty="0"/>
          </a:p>
          <a:p>
            <a:pPr marL="0" lvl="0" indent="0" algn="l" rtl="0">
              <a:spcBef>
                <a:spcPts val="0"/>
              </a:spcBef>
              <a:spcAft>
                <a:spcPts val="0"/>
              </a:spcAft>
              <a:buNone/>
            </a:pPr>
            <a:r>
              <a:rPr lang="nb-NO" dirty="0"/>
              <a:t>Human </a:t>
            </a:r>
            <a:r>
              <a:rPr lang="nb-NO" dirty="0" err="1"/>
              <a:t>organisational</a:t>
            </a:r>
            <a:r>
              <a:rPr lang="nb-NO" dirty="0"/>
              <a:t> </a:t>
            </a:r>
            <a:r>
              <a:rPr lang="nb-NO" dirty="0" err="1"/>
              <a:t>performance</a:t>
            </a:r>
            <a:r>
              <a:rPr lang="nb-NO" dirty="0"/>
              <a:t> (HOP) is </a:t>
            </a:r>
            <a:r>
              <a:rPr lang="nb-NO" dirty="0" err="1"/>
              <a:t>about</a:t>
            </a:r>
            <a:r>
              <a:rPr lang="nb-NO" dirty="0"/>
              <a:t> </a:t>
            </a:r>
            <a:r>
              <a:rPr lang="nb-NO" dirty="0" err="1"/>
              <a:t>having</a:t>
            </a:r>
            <a:r>
              <a:rPr lang="nb-NO" dirty="0"/>
              <a:t> a systems </a:t>
            </a:r>
            <a:r>
              <a:rPr lang="nb-NO" dirty="0" err="1"/>
              <a:t>perspective</a:t>
            </a:r>
            <a:r>
              <a:rPr lang="nb-NO" dirty="0"/>
              <a:t> </a:t>
            </a:r>
            <a:r>
              <a:rPr lang="nb-NO" dirty="0" err="1"/>
              <a:t>on</a:t>
            </a:r>
            <a:r>
              <a:rPr lang="nb-NO" dirty="0"/>
              <a:t> </a:t>
            </a:r>
            <a:r>
              <a:rPr lang="nb-NO" dirty="0" err="1"/>
              <a:t>safety</a:t>
            </a:r>
            <a:r>
              <a:rPr lang="nb-NO" dirty="0"/>
              <a:t> </a:t>
            </a:r>
            <a:r>
              <a:rPr lang="nb-NO" dirty="0" err="1"/>
              <a:t>work</a:t>
            </a:r>
            <a:r>
              <a:rPr lang="nb-NO" dirty="0"/>
              <a:t>. This </a:t>
            </a:r>
            <a:r>
              <a:rPr lang="nb-NO" dirty="0" err="1"/>
              <a:t>means</a:t>
            </a:r>
            <a:r>
              <a:rPr lang="nb-NO" dirty="0"/>
              <a:t> </a:t>
            </a:r>
            <a:r>
              <a:rPr lang="nb-NO" dirty="0" err="1"/>
              <a:t>that</a:t>
            </a:r>
            <a:r>
              <a:rPr lang="nb-NO" dirty="0"/>
              <a:t> </a:t>
            </a:r>
            <a:r>
              <a:rPr lang="nb-NO" dirty="0" err="1"/>
              <a:t>instead</a:t>
            </a:r>
            <a:r>
              <a:rPr lang="nb-NO" dirty="0"/>
              <a:t> </a:t>
            </a:r>
            <a:r>
              <a:rPr lang="nb-NO" dirty="0" err="1"/>
              <a:t>of</a:t>
            </a:r>
            <a:r>
              <a:rPr lang="nb-NO" dirty="0"/>
              <a:t> </a:t>
            </a:r>
            <a:r>
              <a:rPr lang="nb-NO" dirty="0" err="1"/>
              <a:t>looking</a:t>
            </a:r>
            <a:r>
              <a:rPr lang="nb-NO" dirty="0"/>
              <a:t> at </a:t>
            </a:r>
            <a:r>
              <a:rPr lang="nb-NO" dirty="0" err="1"/>
              <a:t>what</a:t>
            </a:r>
            <a:r>
              <a:rPr lang="nb-NO" dirty="0"/>
              <a:t> </a:t>
            </a:r>
            <a:r>
              <a:rPr lang="nb-NO" dirty="0" err="1"/>
              <a:t>people</a:t>
            </a:r>
            <a:r>
              <a:rPr lang="nb-NO" dirty="0"/>
              <a:t> </a:t>
            </a:r>
            <a:r>
              <a:rPr lang="nb-NO" dirty="0" err="1"/>
              <a:t>are</a:t>
            </a:r>
            <a:r>
              <a:rPr lang="nb-NO" dirty="0"/>
              <a:t> </a:t>
            </a:r>
            <a:r>
              <a:rPr lang="nb-NO" dirty="0" err="1"/>
              <a:t>doing</a:t>
            </a:r>
            <a:r>
              <a:rPr lang="nb-NO" dirty="0"/>
              <a:t> (</a:t>
            </a:r>
            <a:r>
              <a:rPr lang="nb-NO" dirty="0" err="1"/>
              <a:t>focus</a:t>
            </a:r>
            <a:r>
              <a:rPr lang="nb-NO" dirty="0"/>
              <a:t> </a:t>
            </a:r>
            <a:r>
              <a:rPr lang="nb-NO" dirty="0" err="1"/>
              <a:t>on</a:t>
            </a:r>
            <a:r>
              <a:rPr lang="nb-NO" dirty="0"/>
              <a:t> </a:t>
            </a:r>
            <a:r>
              <a:rPr lang="nb-NO" dirty="0" err="1"/>
              <a:t>the</a:t>
            </a:r>
            <a:r>
              <a:rPr lang="nb-NO" dirty="0"/>
              <a:t> </a:t>
            </a:r>
            <a:r>
              <a:rPr lang="nb-NO" dirty="0" err="1"/>
              <a:t>individual</a:t>
            </a:r>
            <a:r>
              <a:rPr lang="nb-NO" dirty="0"/>
              <a:t>), </a:t>
            </a:r>
            <a:r>
              <a:rPr lang="nb-NO" dirty="0" err="1"/>
              <a:t>we</a:t>
            </a:r>
            <a:r>
              <a:rPr lang="nb-NO" dirty="0"/>
              <a:t> </a:t>
            </a:r>
            <a:r>
              <a:rPr lang="nb-NO" dirty="0" err="1"/>
              <a:t>try</a:t>
            </a:r>
            <a:r>
              <a:rPr lang="nb-NO" dirty="0"/>
              <a:t> to understand </a:t>
            </a:r>
            <a:r>
              <a:rPr lang="nb-NO" dirty="0" err="1"/>
              <a:t>the</a:t>
            </a:r>
            <a:r>
              <a:rPr lang="nb-NO" dirty="0"/>
              <a:t> </a:t>
            </a:r>
            <a:r>
              <a:rPr lang="nb-NO" dirty="0" err="1"/>
              <a:t>conditions</a:t>
            </a:r>
            <a:r>
              <a:rPr lang="nb-NO" dirty="0"/>
              <a:t> </a:t>
            </a:r>
            <a:r>
              <a:rPr lang="nb-NO" dirty="0" err="1"/>
              <a:t>that</a:t>
            </a:r>
            <a:r>
              <a:rPr lang="nb-NO" dirty="0"/>
              <a:t> </a:t>
            </a:r>
            <a:r>
              <a:rPr lang="nb-NO" dirty="0" err="1"/>
              <a:t>influence</a:t>
            </a:r>
            <a:r>
              <a:rPr lang="nb-NO" dirty="0"/>
              <a:t> </a:t>
            </a:r>
            <a:r>
              <a:rPr lang="nb-NO" dirty="0" err="1"/>
              <a:t>what</a:t>
            </a:r>
            <a:r>
              <a:rPr lang="nb-NO" dirty="0"/>
              <a:t> </a:t>
            </a:r>
            <a:r>
              <a:rPr lang="nb-NO" dirty="0" err="1"/>
              <a:t>they</a:t>
            </a:r>
            <a:r>
              <a:rPr lang="nb-NO" dirty="0"/>
              <a:t> do (</a:t>
            </a:r>
            <a:r>
              <a:rPr lang="nb-NO" dirty="0" err="1"/>
              <a:t>focus</a:t>
            </a:r>
            <a:r>
              <a:rPr lang="nb-NO" dirty="0"/>
              <a:t> </a:t>
            </a:r>
            <a:r>
              <a:rPr lang="nb-NO" dirty="0" err="1"/>
              <a:t>on</a:t>
            </a:r>
            <a:r>
              <a:rPr lang="nb-NO" dirty="0"/>
              <a:t> systems). </a:t>
            </a:r>
            <a:r>
              <a:rPr lang="nb-NO" dirty="0" err="1"/>
              <a:t>What</a:t>
            </a:r>
            <a:r>
              <a:rPr lang="nb-NO" dirty="0"/>
              <a:t> </a:t>
            </a:r>
            <a:r>
              <a:rPr lang="nb-NO" dirty="0" err="1"/>
              <a:t>conditions</a:t>
            </a:r>
            <a:r>
              <a:rPr lang="nb-NO" dirty="0"/>
              <a:t> </a:t>
            </a:r>
            <a:r>
              <a:rPr lang="nb-NO" dirty="0" err="1"/>
              <a:t>can</a:t>
            </a:r>
            <a:r>
              <a:rPr lang="nb-NO" dirty="0"/>
              <a:t> make </a:t>
            </a:r>
            <a:r>
              <a:rPr lang="nb-NO" dirty="0" err="1"/>
              <a:t>the</a:t>
            </a:r>
            <a:r>
              <a:rPr lang="nb-NO" dirty="0"/>
              <a:t> </a:t>
            </a:r>
            <a:r>
              <a:rPr lang="nb-NO" dirty="0" err="1"/>
              <a:t>work</a:t>
            </a:r>
            <a:r>
              <a:rPr lang="nb-NO" dirty="0"/>
              <a:t> more </a:t>
            </a:r>
            <a:r>
              <a:rPr lang="nb-NO" dirty="0" err="1"/>
              <a:t>difficult</a:t>
            </a:r>
            <a:r>
              <a:rPr lang="nb-NO" dirty="0"/>
              <a:t> or </a:t>
            </a:r>
            <a:r>
              <a:rPr lang="nb-NO" dirty="0" err="1"/>
              <a:t>easier</a:t>
            </a:r>
            <a:r>
              <a:rPr lang="nb-NO" dirty="0"/>
              <a:t> to do, and </a:t>
            </a:r>
            <a:r>
              <a:rPr lang="nb-NO" dirty="0" err="1"/>
              <a:t>how</a:t>
            </a:r>
            <a:r>
              <a:rPr lang="nb-NO" dirty="0"/>
              <a:t> </a:t>
            </a:r>
            <a:r>
              <a:rPr lang="nb-NO" dirty="0" err="1"/>
              <a:t>can</a:t>
            </a:r>
            <a:r>
              <a:rPr lang="nb-NO" dirty="0"/>
              <a:t> </a:t>
            </a:r>
            <a:r>
              <a:rPr lang="nb-NO" dirty="0" err="1"/>
              <a:t>we</a:t>
            </a:r>
            <a:r>
              <a:rPr lang="nb-NO" dirty="0"/>
              <a:t> </a:t>
            </a:r>
            <a:r>
              <a:rPr lang="nb-NO" dirty="0" err="1"/>
              <a:t>identify</a:t>
            </a:r>
            <a:r>
              <a:rPr lang="nb-NO" dirty="0"/>
              <a:t> and </a:t>
            </a:r>
            <a:r>
              <a:rPr lang="nb-NO" dirty="0" err="1"/>
              <a:t>deal</a:t>
            </a:r>
            <a:r>
              <a:rPr lang="nb-NO" dirty="0"/>
              <a:t> </a:t>
            </a:r>
            <a:r>
              <a:rPr lang="nb-NO" dirty="0" err="1"/>
              <a:t>with</a:t>
            </a:r>
            <a:r>
              <a:rPr lang="nb-NO" dirty="0"/>
              <a:t> </a:t>
            </a:r>
            <a:r>
              <a:rPr lang="nb-NO" dirty="0" err="1"/>
              <a:t>these</a:t>
            </a:r>
            <a:r>
              <a:rPr lang="nb-NO" dirty="0"/>
              <a:t> </a:t>
            </a:r>
            <a:r>
              <a:rPr lang="nb-NO" dirty="0" err="1"/>
              <a:t>conditions</a:t>
            </a:r>
            <a:r>
              <a:rPr lang="nb-NO" dirty="0"/>
              <a:t>?</a:t>
            </a:r>
          </a:p>
          <a:p>
            <a:endParaRPr lang="nb-NO" dirty="0"/>
          </a:p>
          <a:p>
            <a:pPr marL="0" lvl="0" indent="0" algn="l" rtl="0">
              <a:spcBef>
                <a:spcPts val="0"/>
              </a:spcBef>
              <a:spcAft>
                <a:spcPts val="0"/>
              </a:spcAft>
              <a:buNone/>
            </a:pPr>
            <a:r>
              <a:rPr lang="nb-NO" dirty="0"/>
              <a:t>Human </a:t>
            </a:r>
            <a:r>
              <a:rPr lang="nb-NO" dirty="0" err="1"/>
              <a:t>Organizational</a:t>
            </a:r>
            <a:r>
              <a:rPr lang="nb-NO" dirty="0"/>
              <a:t> </a:t>
            </a:r>
            <a:r>
              <a:rPr lang="nb-NO" dirty="0" err="1"/>
              <a:t>Performance</a:t>
            </a:r>
            <a:r>
              <a:rPr lang="nb-NO" dirty="0"/>
              <a:t> (HOP) is a </a:t>
            </a:r>
            <a:r>
              <a:rPr lang="nb-NO" dirty="0" err="1"/>
              <a:t>field</a:t>
            </a:r>
            <a:r>
              <a:rPr lang="nb-NO" dirty="0"/>
              <a:t> and an </a:t>
            </a:r>
            <a:r>
              <a:rPr lang="nb-NO" dirty="0" err="1"/>
              <a:t>approach</a:t>
            </a:r>
            <a:r>
              <a:rPr lang="nb-NO" dirty="0"/>
              <a:t> </a:t>
            </a:r>
            <a:r>
              <a:rPr lang="nb-NO" dirty="0" err="1"/>
              <a:t>that</a:t>
            </a:r>
            <a:r>
              <a:rPr lang="nb-NO" dirty="0"/>
              <a:t> not </a:t>
            </a:r>
            <a:r>
              <a:rPr lang="nb-NO" dirty="0" err="1"/>
              <a:t>only</a:t>
            </a:r>
            <a:r>
              <a:rPr lang="nb-NO" dirty="0"/>
              <a:t> Norsk Industri, </a:t>
            </a:r>
            <a:r>
              <a:rPr lang="nb-NO" dirty="0" err="1"/>
              <a:t>but</a:t>
            </a:r>
            <a:r>
              <a:rPr lang="nb-NO" dirty="0"/>
              <a:t> </a:t>
            </a:r>
            <a:r>
              <a:rPr lang="nb-NO" dirty="0" err="1"/>
              <a:t>the</a:t>
            </a:r>
            <a:r>
              <a:rPr lang="nb-NO" dirty="0"/>
              <a:t> </a:t>
            </a:r>
            <a:r>
              <a:rPr lang="nb-NO" dirty="0" err="1"/>
              <a:t>entire</a:t>
            </a:r>
            <a:r>
              <a:rPr lang="nb-NO" dirty="0"/>
              <a:t> </a:t>
            </a:r>
            <a:r>
              <a:rPr lang="nb-NO" dirty="0" err="1"/>
              <a:t>industry</a:t>
            </a:r>
            <a:r>
              <a:rPr lang="nb-NO" dirty="0"/>
              <a:t> </a:t>
            </a:r>
            <a:r>
              <a:rPr lang="nb-NO" dirty="0" err="1"/>
              <a:t>internationally</a:t>
            </a:r>
            <a:r>
              <a:rPr lang="nb-NO" dirty="0"/>
              <a:t>, has </a:t>
            </a:r>
            <a:r>
              <a:rPr lang="nb-NO" dirty="0" err="1"/>
              <a:t>focused</a:t>
            </a:r>
            <a:r>
              <a:rPr lang="nb-NO" dirty="0"/>
              <a:t> more </a:t>
            </a:r>
            <a:r>
              <a:rPr lang="nb-NO" dirty="0" err="1"/>
              <a:t>on</a:t>
            </a:r>
            <a:r>
              <a:rPr lang="nb-NO" dirty="0"/>
              <a:t> in </a:t>
            </a:r>
            <a:r>
              <a:rPr lang="nb-NO" dirty="0" err="1"/>
              <a:t>recent</a:t>
            </a:r>
            <a:r>
              <a:rPr lang="nb-NO" dirty="0"/>
              <a:t> </a:t>
            </a:r>
            <a:r>
              <a:rPr lang="nb-NO" dirty="0" err="1"/>
              <a:t>years</a:t>
            </a:r>
            <a:r>
              <a:rPr lang="nb-NO" dirty="0"/>
              <a:t>. It is not a </a:t>
            </a:r>
            <a:r>
              <a:rPr lang="nb-NO" dirty="0" err="1"/>
              <a:t>new</a:t>
            </a:r>
            <a:r>
              <a:rPr lang="nb-NO" dirty="0"/>
              <a:t> </a:t>
            </a:r>
            <a:r>
              <a:rPr lang="nb-NO" dirty="0" err="1"/>
              <a:t>initiative</a:t>
            </a:r>
            <a:r>
              <a:rPr lang="nb-NO" dirty="0"/>
              <a:t>, </a:t>
            </a:r>
            <a:r>
              <a:rPr lang="nb-NO" dirty="0" err="1"/>
              <a:t>but</a:t>
            </a:r>
            <a:r>
              <a:rPr lang="nb-NO" dirty="0"/>
              <a:t> a </a:t>
            </a:r>
            <a:r>
              <a:rPr lang="nb-NO" dirty="0" err="1"/>
              <a:t>further</a:t>
            </a:r>
            <a:r>
              <a:rPr lang="nb-NO" dirty="0"/>
              <a:t> </a:t>
            </a:r>
            <a:r>
              <a:rPr lang="nb-NO" dirty="0" err="1"/>
              <a:t>development</a:t>
            </a:r>
            <a:r>
              <a:rPr lang="nb-NO" dirty="0"/>
              <a:t> </a:t>
            </a:r>
            <a:r>
              <a:rPr lang="nb-NO" dirty="0" err="1"/>
              <a:t>of</a:t>
            </a:r>
            <a:r>
              <a:rPr lang="nb-NO" dirty="0"/>
              <a:t> </a:t>
            </a:r>
            <a:r>
              <a:rPr lang="nb-NO" dirty="0" err="1"/>
              <a:t>the</a:t>
            </a:r>
            <a:r>
              <a:rPr lang="nb-NO" dirty="0"/>
              <a:t> </a:t>
            </a:r>
            <a:r>
              <a:rPr lang="nb-NO" dirty="0" err="1"/>
              <a:t>way</a:t>
            </a:r>
            <a:r>
              <a:rPr lang="nb-NO" dirty="0"/>
              <a:t> </a:t>
            </a:r>
            <a:r>
              <a:rPr lang="nb-NO" dirty="0" err="1"/>
              <a:t>we</a:t>
            </a:r>
            <a:r>
              <a:rPr lang="nb-NO" dirty="0"/>
              <a:t> </a:t>
            </a:r>
            <a:r>
              <a:rPr lang="nb-NO" dirty="0" err="1"/>
              <a:t>work</a:t>
            </a:r>
            <a:r>
              <a:rPr lang="nb-NO" dirty="0"/>
              <a:t> </a:t>
            </a:r>
            <a:r>
              <a:rPr lang="nb-NO" dirty="0" err="1"/>
              <a:t>with</a:t>
            </a:r>
            <a:r>
              <a:rPr lang="nb-NO" dirty="0"/>
              <a:t> </a:t>
            </a:r>
            <a:r>
              <a:rPr lang="nb-NO" dirty="0" err="1"/>
              <a:t>safety</a:t>
            </a:r>
            <a:r>
              <a:rPr lang="nb-NO" dirty="0"/>
              <a:t> and a </a:t>
            </a:r>
            <a:r>
              <a:rPr lang="nb-NO" dirty="0" err="1"/>
              <a:t>tool</a:t>
            </a:r>
            <a:r>
              <a:rPr lang="nb-NO" dirty="0"/>
              <a:t> to </a:t>
            </a:r>
            <a:r>
              <a:rPr lang="nb-NO" dirty="0" err="1"/>
              <a:t>solve</a:t>
            </a:r>
            <a:r>
              <a:rPr lang="nb-NO" dirty="0"/>
              <a:t> </a:t>
            </a:r>
            <a:r>
              <a:rPr lang="nb-NO" dirty="0" err="1"/>
              <a:t>the</a:t>
            </a:r>
            <a:r>
              <a:rPr lang="nb-NO" dirty="0"/>
              <a:t> </a:t>
            </a:r>
            <a:r>
              <a:rPr lang="nb-NO" dirty="0" err="1"/>
              <a:t>tasks</a:t>
            </a:r>
            <a:r>
              <a:rPr lang="nb-NO" dirty="0"/>
              <a:t> </a:t>
            </a:r>
            <a:r>
              <a:rPr lang="nb-NO" dirty="0" err="1"/>
              <a:t>we</a:t>
            </a:r>
            <a:r>
              <a:rPr lang="nb-NO" dirty="0"/>
              <a:t> </a:t>
            </a:r>
            <a:r>
              <a:rPr lang="nb-NO" dirty="0" err="1"/>
              <a:t>are</a:t>
            </a:r>
            <a:r>
              <a:rPr lang="nb-NO" dirty="0"/>
              <a:t> </a:t>
            </a:r>
            <a:r>
              <a:rPr lang="nb-NO" dirty="0" err="1"/>
              <a:t>already</a:t>
            </a:r>
            <a:r>
              <a:rPr lang="nb-NO" dirty="0"/>
              <a:t> </a:t>
            </a:r>
            <a:r>
              <a:rPr lang="nb-NO" dirty="0" err="1"/>
              <a:t>doing</a:t>
            </a:r>
            <a:r>
              <a:rPr lang="nb-NO" dirty="0"/>
              <a:t> </a:t>
            </a:r>
            <a:r>
              <a:rPr lang="nb-NO" dirty="0" err="1"/>
              <a:t>today</a:t>
            </a:r>
            <a:r>
              <a:rPr lang="nb-NO" dirty="0"/>
              <a:t>.</a:t>
            </a:r>
          </a:p>
          <a:p>
            <a:endParaRPr lang="nb-NO" dirty="0"/>
          </a:p>
          <a:p>
            <a:pPr marL="0" lvl="0" indent="0" algn="l" rtl="0">
              <a:spcBef>
                <a:spcPts val="0"/>
              </a:spcBef>
              <a:spcAft>
                <a:spcPts val="0"/>
              </a:spcAft>
              <a:buNone/>
            </a:pPr>
            <a:r>
              <a:rPr lang="nb-NO" b="1" dirty="0" err="1"/>
              <a:t>About</a:t>
            </a:r>
            <a:r>
              <a:rPr lang="nb-NO" b="1" dirty="0"/>
              <a:t> </a:t>
            </a:r>
            <a:r>
              <a:rPr lang="nb-NO" b="1" dirty="0" err="1"/>
              <a:t>this</a:t>
            </a:r>
            <a:r>
              <a:rPr lang="nb-NO" b="1" dirty="0"/>
              <a:t> </a:t>
            </a:r>
            <a:r>
              <a:rPr lang="nb-NO" b="1" dirty="0" err="1"/>
              <a:t>presentation</a:t>
            </a:r>
            <a:r>
              <a:rPr lang="nb-NO" b="1" dirty="0"/>
              <a:t>:</a:t>
            </a:r>
            <a:endParaRPr lang="nb-NO" dirty="0"/>
          </a:p>
          <a:p>
            <a:endParaRPr lang="nb-NO" dirty="0"/>
          </a:p>
          <a:p>
            <a:pPr marL="0" marR="0" lvl="0" indent="0" algn="l" defTabSz="685652" rtl="0" eaLnBrk="1" fontAlgn="auto" latinLnBrk="0" hangingPunct="1">
              <a:lnSpc>
                <a:spcPct val="100000"/>
              </a:lnSpc>
              <a:spcBef>
                <a:spcPts val="0"/>
              </a:spcBef>
              <a:spcAft>
                <a:spcPts val="0"/>
              </a:spcAft>
              <a:buClrTx/>
              <a:buSzTx/>
              <a:buFontTx/>
              <a:buNone/>
              <a:tabLst/>
              <a:defRPr/>
            </a:pPr>
            <a:r>
              <a:rPr lang="nb-NO" dirty="0" err="1"/>
              <a:t>We</a:t>
            </a:r>
            <a:r>
              <a:rPr lang="nb-NO" dirty="0"/>
              <a:t> have </a:t>
            </a:r>
            <a:r>
              <a:rPr lang="nb-NO" dirty="0" err="1"/>
              <a:t>included</a:t>
            </a:r>
            <a:r>
              <a:rPr lang="nb-NO" dirty="0"/>
              <a:t> </a:t>
            </a:r>
            <a:r>
              <a:rPr lang="nb-NO" dirty="0" err="1"/>
              <a:t>information</a:t>
            </a:r>
            <a:r>
              <a:rPr lang="nb-NO" dirty="0"/>
              <a:t> </a:t>
            </a:r>
            <a:r>
              <a:rPr lang="nb-NO" dirty="0" err="1"/>
              <a:t>on</a:t>
            </a:r>
            <a:r>
              <a:rPr lang="nb-NO" dirty="0"/>
              <a:t> </a:t>
            </a:r>
            <a:r>
              <a:rPr lang="nb-NO" dirty="0" err="1"/>
              <a:t>some</a:t>
            </a:r>
            <a:r>
              <a:rPr lang="nb-NO" dirty="0"/>
              <a:t> </a:t>
            </a:r>
            <a:r>
              <a:rPr lang="nb-NO" dirty="0" err="1"/>
              <a:t>of</a:t>
            </a:r>
            <a:r>
              <a:rPr lang="nb-NO" dirty="0"/>
              <a:t> </a:t>
            </a:r>
            <a:r>
              <a:rPr lang="nb-NO" dirty="0" err="1"/>
              <a:t>the</a:t>
            </a:r>
            <a:r>
              <a:rPr lang="nb-NO" dirty="0"/>
              <a:t> slides (speakers notes) </a:t>
            </a:r>
            <a:r>
              <a:rPr lang="nb-NO" dirty="0" err="1"/>
              <a:t>that</a:t>
            </a:r>
            <a:r>
              <a:rPr lang="nb-NO" dirty="0"/>
              <a:t> </a:t>
            </a:r>
            <a:r>
              <a:rPr lang="nb-NO" dirty="0" err="1"/>
              <a:t>we</a:t>
            </a:r>
            <a:r>
              <a:rPr lang="nb-NO" dirty="0"/>
              <a:t> </a:t>
            </a:r>
            <a:r>
              <a:rPr lang="nb-NO" dirty="0" err="1"/>
              <a:t>recommend</a:t>
            </a:r>
            <a:r>
              <a:rPr lang="nb-NO" dirty="0"/>
              <a:t> </a:t>
            </a:r>
            <a:r>
              <a:rPr lang="nb-NO" dirty="0" err="1"/>
              <a:t>you</a:t>
            </a:r>
            <a:r>
              <a:rPr lang="nb-NO" dirty="0"/>
              <a:t> to </a:t>
            </a:r>
            <a:r>
              <a:rPr lang="nb-NO" dirty="0" err="1"/>
              <a:t>use</a:t>
            </a:r>
            <a:r>
              <a:rPr lang="nb-NO" dirty="0"/>
              <a:t>. This is </a:t>
            </a:r>
            <a:r>
              <a:rPr lang="nb-NO" dirty="0" err="1"/>
              <a:t>intended</a:t>
            </a:r>
            <a:r>
              <a:rPr lang="nb-NO" dirty="0"/>
              <a:t> to support </a:t>
            </a:r>
            <a:r>
              <a:rPr lang="nb-NO" dirty="0" err="1"/>
              <a:t>you</a:t>
            </a:r>
            <a:r>
              <a:rPr lang="nb-NO" dirty="0"/>
              <a:t>, </a:t>
            </a:r>
            <a:r>
              <a:rPr lang="nb-NO" dirty="0" err="1"/>
              <a:t>but</a:t>
            </a:r>
            <a:r>
              <a:rPr lang="nb-NO" dirty="0"/>
              <a:t> is not a script telling </a:t>
            </a:r>
            <a:r>
              <a:rPr lang="nb-NO" dirty="0" err="1"/>
              <a:t>you</a:t>
            </a:r>
            <a:r>
              <a:rPr lang="nb-NO" dirty="0"/>
              <a:t> </a:t>
            </a:r>
            <a:r>
              <a:rPr lang="nb-NO" dirty="0" err="1"/>
              <a:t>exactly</a:t>
            </a:r>
            <a:r>
              <a:rPr lang="nb-NO" dirty="0"/>
              <a:t> </a:t>
            </a:r>
            <a:r>
              <a:rPr lang="nb-NO" dirty="0" err="1"/>
              <a:t>what</a:t>
            </a:r>
            <a:r>
              <a:rPr lang="nb-NO" dirty="0"/>
              <a:t> </a:t>
            </a:r>
            <a:r>
              <a:rPr lang="nb-NO" dirty="0" err="1"/>
              <a:t>you</a:t>
            </a:r>
            <a:r>
              <a:rPr lang="nb-NO" dirty="0"/>
              <a:t> </a:t>
            </a:r>
            <a:r>
              <a:rPr lang="nb-NO" dirty="0" err="1"/>
              <a:t>should</a:t>
            </a:r>
            <a:r>
              <a:rPr lang="nb-NO" dirty="0"/>
              <a:t> </a:t>
            </a:r>
            <a:r>
              <a:rPr lang="nb-NO" dirty="0" err="1"/>
              <a:t>say</a:t>
            </a:r>
            <a:r>
              <a:rPr lang="nb-NO" dirty="0"/>
              <a:t>. It is </a:t>
            </a:r>
            <a:r>
              <a:rPr lang="nb-NO" dirty="0" err="1"/>
              <a:t>important</a:t>
            </a:r>
            <a:r>
              <a:rPr lang="nb-NO" dirty="0"/>
              <a:t> </a:t>
            </a:r>
            <a:r>
              <a:rPr lang="nb-NO" dirty="0" err="1"/>
              <a:t>that</a:t>
            </a:r>
            <a:r>
              <a:rPr lang="nb-NO" dirty="0"/>
              <a:t> </a:t>
            </a:r>
            <a:r>
              <a:rPr lang="nb-NO" dirty="0" err="1"/>
              <a:t>you</a:t>
            </a:r>
            <a:r>
              <a:rPr lang="nb-NO" dirty="0"/>
              <a:t> make </a:t>
            </a:r>
            <a:r>
              <a:rPr lang="nb-NO" dirty="0" err="1"/>
              <a:t>the</a:t>
            </a:r>
            <a:r>
              <a:rPr lang="nb-NO" dirty="0"/>
              <a:t> </a:t>
            </a:r>
            <a:r>
              <a:rPr lang="nb-NO" dirty="0" err="1"/>
              <a:t>presentation</a:t>
            </a:r>
            <a:r>
              <a:rPr lang="nb-NO" dirty="0"/>
              <a:t> </a:t>
            </a:r>
            <a:r>
              <a:rPr lang="nb-NO" dirty="0" err="1"/>
              <a:t>your</a:t>
            </a:r>
            <a:r>
              <a:rPr lang="nb-NO" dirty="0"/>
              <a:t> </a:t>
            </a:r>
            <a:r>
              <a:rPr lang="nb-NO" dirty="0" err="1"/>
              <a:t>own</a:t>
            </a:r>
            <a:r>
              <a:rPr lang="nb-NO" dirty="0"/>
              <a:t> and </a:t>
            </a:r>
            <a:r>
              <a:rPr lang="nb-NO" dirty="0" err="1"/>
              <a:t>that</a:t>
            </a:r>
            <a:r>
              <a:rPr lang="nb-NO" dirty="0"/>
              <a:t> </a:t>
            </a:r>
            <a:r>
              <a:rPr lang="nb-NO" dirty="0" err="1"/>
              <a:t>you</a:t>
            </a:r>
            <a:r>
              <a:rPr lang="nb-NO" dirty="0"/>
              <a:t> </a:t>
            </a:r>
            <a:r>
              <a:rPr lang="nb-NO" dirty="0" err="1"/>
              <a:t>think</a:t>
            </a:r>
            <a:r>
              <a:rPr lang="nb-NO" dirty="0"/>
              <a:t> </a:t>
            </a:r>
            <a:r>
              <a:rPr lang="nb-NO" dirty="0" err="1"/>
              <a:t>through</a:t>
            </a:r>
            <a:r>
              <a:rPr lang="nb-NO" dirty="0"/>
              <a:t> </a:t>
            </a:r>
            <a:r>
              <a:rPr lang="nb-NO" dirty="0" err="1"/>
              <a:t>examples</a:t>
            </a:r>
            <a:r>
              <a:rPr lang="nb-NO" dirty="0"/>
              <a:t> and </a:t>
            </a:r>
            <a:r>
              <a:rPr lang="nb-NO" dirty="0" err="1"/>
              <a:t>content</a:t>
            </a:r>
            <a:r>
              <a:rPr lang="nb-NO" dirty="0"/>
              <a:t> </a:t>
            </a:r>
            <a:r>
              <a:rPr lang="nb-NO" dirty="0" err="1"/>
              <a:t>that</a:t>
            </a:r>
            <a:r>
              <a:rPr lang="nb-NO" dirty="0"/>
              <a:t> </a:t>
            </a:r>
            <a:r>
              <a:rPr lang="nb-NO" dirty="0" err="1"/>
              <a:t>are</a:t>
            </a:r>
            <a:r>
              <a:rPr lang="nb-NO" dirty="0"/>
              <a:t> relevant to </a:t>
            </a:r>
            <a:r>
              <a:rPr lang="nb-NO" dirty="0" err="1"/>
              <a:t>the</a:t>
            </a:r>
            <a:r>
              <a:rPr lang="nb-NO" dirty="0"/>
              <a:t> target </a:t>
            </a:r>
            <a:r>
              <a:rPr lang="nb-NO" dirty="0" err="1"/>
              <a:t>group</a:t>
            </a:r>
            <a:r>
              <a:rPr lang="nb-NO" dirty="0"/>
              <a:t>. Leaders </a:t>
            </a:r>
            <a:r>
              <a:rPr lang="nb-NO" dirty="0" err="1"/>
              <a:t>will</a:t>
            </a:r>
            <a:r>
              <a:rPr lang="nb-NO" dirty="0"/>
              <a:t> </a:t>
            </a:r>
            <a:r>
              <a:rPr lang="nb-NO" dirty="0" err="1"/>
              <a:t>probably</a:t>
            </a:r>
            <a:r>
              <a:rPr lang="nb-NO" dirty="0"/>
              <a:t> have different </a:t>
            </a:r>
            <a:r>
              <a:rPr lang="nb-NO" dirty="0" err="1"/>
              <a:t>needs</a:t>
            </a:r>
            <a:r>
              <a:rPr lang="nb-NO" dirty="0"/>
              <a:t> </a:t>
            </a:r>
            <a:r>
              <a:rPr lang="nb-NO" dirty="0" err="1"/>
              <a:t>than</a:t>
            </a:r>
            <a:r>
              <a:rPr lang="nb-NO" dirty="0"/>
              <a:t> </a:t>
            </a:r>
            <a:r>
              <a:rPr lang="nb-NO" dirty="0" err="1"/>
              <a:t>employees</a:t>
            </a:r>
            <a:r>
              <a:rPr lang="nb-NO" dirty="0"/>
              <a:t>. In </a:t>
            </a:r>
            <a:r>
              <a:rPr lang="nb-NO" dirty="0" err="1"/>
              <a:t>addition</a:t>
            </a:r>
            <a:r>
              <a:rPr lang="nb-NO" dirty="0"/>
              <a:t>, </a:t>
            </a:r>
            <a:r>
              <a:rPr lang="nb-NO" dirty="0" err="1"/>
              <a:t>there</a:t>
            </a:r>
            <a:r>
              <a:rPr lang="nb-NO" dirty="0"/>
              <a:t> </a:t>
            </a:r>
            <a:r>
              <a:rPr lang="nb-NO" dirty="0" err="1"/>
              <a:t>will</a:t>
            </a:r>
            <a:r>
              <a:rPr lang="nb-NO" dirty="0"/>
              <a:t> </a:t>
            </a:r>
            <a:r>
              <a:rPr lang="nb-NO" dirty="0" err="1"/>
              <a:t>probably</a:t>
            </a:r>
            <a:r>
              <a:rPr lang="nb-NO" dirty="0"/>
              <a:t> be </a:t>
            </a:r>
            <a:r>
              <a:rPr lang="nb-NO" dirty="0" err="1"/>
              <a:t>differences</a:t>
            </a:r>
            <a:r>
              <a:rPr lang="nb-NO" dirty="0"/>
              <a:t> </a:t>
            </a:r>
            <a:r>
              <a:rPr lang="nb-NO" dirty="0" err="1"/>
              <a:t>between</a:t>
            </a:r>
            <a:r>
              <a:rPr lang="nb-NO" dirty="0"/>
              <a:t> </a:t>
            </a:r>
            <a:r>
              <a:rPr lang="nb-NO" dirty="0" err="1"/>
              <a:t>those</a:t>
            </a:r>
            <a:r>
              <a:rPr lang="nb-NO" dirty="0"/>
              <a:t> </a:t>
            </a:r>
            <a:r>
              <a:rPr lang="nb-NO" dirty="0" err="1"/>
              <a:t>who</a:t>
            </a:r>
            <a:r>
              <a:rPr lang="nb-NO" dirty="0"/>
              <a:t> </a:t>
            </a:r>
            <a:r>
              <a:rPr lang="nb-NO" dirty="0" err="1"/>
              <a:t>work</a:t>
            </a:r>
            <a:r>
              <a:rPr lang="nb-NO" dirty="0"/>
              <a:t> in </a:t>
            </a:r>
            <a:r>
              <a:rPr lang="nb-NO" dirty="0" err="1"/>
              <a:t>operational</a:t>
            </a:r>
            <a:r>
              <a:rPr lang="nb-NO" dirty="0"/>
              <a:t> </a:t>
            </a:r>
            <a:r>
              <a:rPr lang="nb-NO" dirty="0" err="1"/>
              <a:t>environments</a:t>
            </a:r>
            <a:r>
              <a:rPr lang="nb-NO" dirty="0"/>
              <a:t> </a:t>
            </a:r>
            <a:r>
              <a:rPr lang="nb-NO" dirty="0" err="1"/>
              <a:t>compared</a:t>
            </a:r>
            <a:r>
              <a:rPr lang="nb-NO" dirty="0"/>
              <a:t> to, for </a:t>
            </a:r>
            <a:r>
              <a:rPr lang="nb-NO" dirty="0" err="1"/>
              <a:t>example</a:t>
            </a:r>
            <a:r>
              <a:rPr lang="nb-NO" dirty="0"/>
              <a:t>, </a:t>
            </a:r>
            <a:r>
              <a:rPr lang="nb-NO" dirty="0" err="1"/>
              <a:t>those</a:t>
            </a:r>
            <a:r>
              <a:rPr lang="nb-NO" dirty="0"/>
              <a:t> </a:t>
            </a:r>
            <a:r>
              <a:rPr lang="nb-NO" dirty="0" err="1"/>
              <a:t>who</a:t>
            </a:r>
            <a:r>
              <a:rPr lang="nb-NO" dirty="0"/>
              <a:t> </a:t>
            </a:r>
            <a:r>
              <a:rPr lang="nb-NO" dirty="0" err="1"/>
              <a:t>work</a:t>
            </a:r>
            <a:r>
              <a:rPr lang="nb-NO" dirty="0"/>
              <a:t> in staff and support </a:t>
            </a:r>
            <a:r>
              <a:rPr lang="nb-NO" dirty="0" err="1"/>
              <a:t>functions</a:t>
            </a:r>
            <a:r>
              <a:rPr lang="nb-NO" dirty="0"/>
              <a:t> in </a:t>
            </a:r>
            <a:r>
              <a:rPr lang="nb-NO" dirty="0" err="1"/>
              <a:t>the</a:t>
            </a:r>
            <a:r>
              <a:rPr lang="nb-NO" dirty="0"/>
              <a:t> </a:t>
            </a:r>
            <a:r>
              <a:rPr lang="nb-NO" dirty="0" err="1"/>
              <a:t>company</a:t>
            </a:r>
            <a:r>
              <a:rPr lang="nb-NO" dirty="0"/>
              <a:t>.</a:t>
            </a:r>
          </a:p>
          <a:p>
            <a:pPr marL="0" marR="0" lvl="0" indent="0" algn="l" defTabSz="685652" rtl="0" eaLnBrk="1" fontAlgn="auto" latinLnBrk="0" hangingPunct="1">
              <a:lnSpc>
                <a:spcPct val="100000"/>
              </a:lnSpc>
              <a:spcBef>
                <a:spcPts val="0"/>
              </a:spcBef>
              <a:spcAft>
                <a:spcPts val="0"/>
              </a:spcAft>
              <a:buClrTx/>
              <a:buSzTx/>
              <a:buFontTx/>
              <a:buNone/>
              <a:tabLst/>
              <a:defRPr/>
            </a:pPr>
            <a:endParaRPr lang="nb-NO" dirty="0"/>
          </a:p>
          <a:p>
            <a:pPr marL="0" marR="0" lvl="0" indent="0" algn="l" defTabSz="685652" rtl="0" eaLnBrk="1" fontAlgn="auto" latinLnBrk="0" hangingPunct="1">
              <a:lnSpc>
                <a:spcPct val="100000"/>
              </a:lnSpc>
              <a:spcBef>
                <a:spcPts val="0"/>
              </a:spcBef>
              <a:spcAft>
                <a:spcPts val="0"/>
              </a:spcAft>
              <a:buClrTx/>
              <a:buSzTx/>
              <a:buFontTx/>
              <a:buNone/>
              <a:tabLst/>
              <a:defRPr/>
            </a:pPr>
            <a:r>
              <a:rPr lang="nb-NO" dirty="0" err="1"/>
              <a:t>Each</a:t>
            </a:r>
            <a:r>
              <a:rPr lang="nb-NO" dirty="0"/>
              <a:t> slide </a:t>
            </a:r>
            <a:r>
              <a:rPr lang="nb-NO" dirty="0" err="1"/>
              <a:t>may</a:t>
            </a:r>
            <a:r>
              <a:rPr lang="nb-NO" dirty="0"/>
              <a:t> </a:t>
            </a:r>
            <a:r>
              <a:rPr lang="nb-NO" dirty="0" err="1"/>
              <a:t>contain</a:t>
            </a:r>
            <a:r>
              <a:rPr lang="nb-NO" dirty="0"/>
              <a:t> </a:t>
            </a:r>
            <a:r>
              <a:rPr lang="nb-NO" dirty="0" err="1"/>
              <a:t>one</a:t>
            </a:r>
            <a:r>
              <a:rPr lang="nb-NO" dirty="0"/>
              <a:t> or more </a:t>
            </a:r>
            <a:r>
              <a:rPr lang="nb-NO" dirty="0" err="1"/>
              <a:t>of</a:t>
            </a:r>
            <a:r>
              <a:rPr lang="nb-NO" dirty="0"/>
              <a:t> </a:t>
            </a:r>
            <a:r>
              <a:rPr lang="nb-NO" dirty="0" err="1"/>
              <a:t>the</a:t>
            </a:r>
            <a:r>
              <a:rPr lang="nb-NO" dirty="0"/>
              <a:t> </a:t>
            </a:r>
            <a:r>
              <a:rPr lang="nb-NO" dirty="0" err="1"/>
              <a:t>following</a:t>
            </a:r>
            <a:r>
              <a:rPr lang="nb-NO" dirty="0"/>
              <a:t> in speakers' notes: 1. Message: </a:t>
            </a:r>
            <a:r>
              <a:rPr lang="nb-NO" dirty="0" err="1"/>
              <a:t>key</a:t>
            </a:r>
            <a:r>
              <a:rPr lang="nb-NO" dirty="0"/>
              <a:t> </a:t>
            </a:r>
            <a:r>
              <a:rPr lang="nb-NO" dirty="0" err="1"/>
              <a:t>points</a:t>
            </a:r>
            <a:r>
              <a:rPr lang="nb-NO" dirty="0"/>
              <a:t> to supplement </a:t>
            </a:r>
            <a:r>
              <a:rPr lang="nb-NO" dirty="0" err="1"/>
              <a:t>content</a:t>
            </a:r>
            <a:r>
              <a:rPr lang="nb-NO" dirty="0"/>
              <a:t> </a:t>
            </a:r>
            <a:r>
              <a:rPr lang="nb-NO" dirty="0" err="1"/>
              <a:t>on</a:t>
            </a:r>
            <a:r>
              <a:rPr lang="nb-NO" dirty="0"/>
              <a:t> </a:t>
            </a:r>
            <a:r>
              <a:rPr lang="nb-NO" dirty="0" err="1"/>
              <a:t>the</a:t>
            </a:r>
            <a:r>
              <a:rPr lang="nb-NO" dirty="0"/>
              <a:t> slide. 2. </a:t>
            </a:r>
            <a:r>
              <a:rPr lang="nb-NO" dirty="0" err="1"/>
              <a:t>Reflection</a:t>
            </a:r>
            <a:r>
              <a:rPr lang="nb-NO" dirty="0"/>
              <a:t>: </a:t>
            </a:r>
            <a:r>
              <a:rPr lang="nb-NO" dirty="0" err="1"/>
              <a:t>Examples</a:t>
            </a:r>
            <a:r>
              <a:rPr lang="nb-NO" dirty="0"/>
              <a:t> </a:t>
            </a:r>
            <a:r>
              <a:rPr lang="nb-NO" dirty="0" err="1"/>
              <a:t>of</a:t>
            </a:r>
            <a:r>
              <a:rPr lang="nb-NO" dirty="0"/>
              <a:t> questions </a:t>
            </a:r>
            <a:r>
              <a:rPr lang="nb-NO" dirty="0" err="1"/>
              <a:t>you</a:t>
            </a:r>
            <a:r>
              <a:rPr lang="nb-NO" dirty="0"/>
              <a:t> </a:t>
            </a:r>
            <a:r>
              <a:rPr lang="nb-NO" dirty="0" err="1"/>
              <a:t>can</a:t>
            </a:r>
            <a:r>
              <a:rPr lang="nb-NO" dirty="0"/>
              <a:t> ask </a:t>
            </a:r>
            <a:r>
              <a:rPr lang="nb-NO" dirty="0" err="1"/>
              <a:t>the</a:t>
            </a:r>
            <a:r>
              <a:rPr lang="nb-NO" dirty="0"/>
              <a:t> target </a:t>
            </a:r>
            <a:r>
              <a:rPr lang="nb-NO" dirty="0" err="1"/>
              <a:t>group</a:t>
            </a:r>
            <a:r>
              <a:rPr lang="nb-NO" dirty="0"/>
              <a:t> to </a:t>
            </a:r>
            <a:r>
              <a:rPr lang="nb-NO" dirty="0" err="1"/>
              <a:t>involve</a:t>
            </a:r>
            <a:r>
              <a:rPr lang="nb-NO" dirty="0"/>
              <a:t> </a:t>
            </a:r>
            <a:r>
              <a:rPr lang="nb-NO" dirty="0" err="1"/>
              <a:t>them</a:t>
            </a:r>
            <a:r>
              <a:rPr lang="nb-NO" dirty="0"/>
              <a:t>. 3. </a:t>
            </a:r>
            <a:r>
              <a:rPr lang="nb-NO" dirty="0" err="1"/>
              <a:t>About</a:t>
            </a:r>
            <a:r>
              <a:rPr lang="nb-NO" dirty="0"/>
              <a:t> </a:t>
            </a:r>
            <a:r>
              <a:rPr lang="nb-NO" dirty="0" err="1"/>
              <a:t>the</a:t>
            </a:r>
            <a:r>
              <a:rPr lang="nb-NO" dirty="0"/>
              <a:t> slide: </a:t>
            </a:r>
            <a:r>
              <a:rPr lang="nb-NO" dirty="0" err="1"/>
              <a:t>Additional</a:t>
            </a:r>
            <a:r>
              <a:rPr lang="nb-NO" dirty="0"/>
              <a:t> </a:t>
            </a:r>
            <a:r>
              <a:rPr lang="nb-NO" dirty="0" err="1"/>
              <a:t>information</a:t>
            </a:r>
            <a:r>
              <a:rPr lang="nb-NO" dirty="0"/>
              <a:t> </a:t>
            </a:r>
            <a:r>
              <a:rPr lang="nb-NO" dirty="0" err="1"/>
              <a:t>about</a:t>
            </a:r>
            <a:r>
              <a:rPr lang="nb-NO" dirty="0"/>
              <a:t> </a:t>
            </a:r>
            <a:r>
              <a:rPr lang="nb-NO" dirty="0" err="1"/>
              <a:t>the</a:t>
            </a:r>
            <a:r>
              <a:rPr lang="nb-NO" dirty="0"/>
              <a:t> </a:t>
            </a:r>
            <a:r>
              <a:rPr lang="nb-NO" dirty="0" err="1"/>
              <a:t>content</a:t>
            </a:r>
            <a:r>
              <a:rPr lang="nb-NO" dirty="0"/>
              <a:t> and </a:t>
            </a:r>
            <a:r>
              <a:rPr lang="nb-NO" dirty="0" err="1"/>
              <a:t>how</a:t>
            </a:r>
            <a:r>
              <a:rPr lang="nb-NO" dirty="0"/>
              <a:t> to </a:t>
            </a:r>
            <a:r>
              <a:rPr lang="nb-NO" dirty="0" err="1"/>
              <a:t>use</a:t>
            </a:r>
            <a:r>
              <a:rPr lang="nb-NO" dirty="0"/>
              <a:t> </a:t>
            </a:r>
            <a:r>
              <a:rPr lang="nb-NO" dirty="0" err="1"/>
              <a:t>the</a:t>
            </a:r>
            <a:r>
              <a:rPr lang="nb-NO" dirty="0"/>
              <a:t> slide </a:t>
            </a:r>
            <a:r>
              <a:rPr lang="nb-NO" dirty="0" err="1"/>
              <a:t>that</a:t>
            </a:r>
            <a:r>
              <a:rPr lang="nb-NO" dirty="0"/>
              <a:t> </a:t>
            </a:r>
            <a:r>
              <a:rPr lang="nb-NO" dirty="0" err="1"/>
              <a:t>may</a:t>
            </a:r>
            <a:r>
              <a:rPr lang="nb-NO" dirty="0"/>
              <a:t> be relevant.</a:t>
            </a:r>
          </a:p>
        </p:txBody>
      </p:sp>
      <p:sp>
        <p:nvSpPr>
          <p:cNvPr id="608" name="Google Shape;60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1</a:t>
            </a:fld>
            <a:endParaRPr/>
          </a:p>
        </p:txBody>
      </p:sp>
    </p:spTree>
    <p:extLst>
      <p:ext uri="{BB962C8B-B14F-4D97-AF65-F5344CB8AC3E}">
        <p14:creationId xmlns:p14="http://schemas.microsoft.com/office/powerpoint/2010/main" val="1644460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nb-NO" sz="2000" b="1" dirty="0"/>
              <a:t>Message</a:t>
            </a:r>
            <a:endParaRPr lang="nb-NO" sz="2000" dirty="0"/>
          </a:p>
          <a:p>
            <a:pPr marL="0" marR="0" lvl="0" indent="0" algn="l" rtl="0">
              <a:lnSpc>
                <a:spcPct val="100000"/>
              </a:lnSpc>
              <a:spcBef>
                <a:spcPts val="0"/>
              </a:spcBef>
              <a:spcAft>
                <a:spcPts val="0"/>
              </a:spcAft>
              <a:buClr>
                <a:schemeClr val="dk1"/>
              </a:buClr>
              <a:buSzPts val="1200"/>
              <a:buFont typeface="Arial"/>
              <a:buNone/>
            </a:pPr>
            <a:endParaRPr lang="nb-NO" sz="1200" b="1" dirty="0">
              <a:solidFill>
                <a:schemeClr val="dk1"/>
              </a:solidFill>
              <a:latin typeface="+mn-lt"/>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nb-NO" sz="2000" dirty="0"/>
              <a:t>How </a:t>
            </a:r>
            <a:r>
              <a:rPr lang="nb-NO" sz="2000" dirty="0" err="1"/>
              <a:t>work</a:t>
            </a:r>
            <a:r>
              <a:rPr lang="nb-NO" sz="2000" dirty="0"/>
              <a:t> </a:t>
            </a:r>
            <a:r>
              <a:rPr lang="nb-NO" sz="2000" dirty="0" err="1"/>
              <a:t>operations</a:t>
            </a:r>
            <a:r>
              <a:rPr lang="nb-NO" sz="2000" dirty="0"/>
              <a:t> </a:t>
            </a:r>
            <a:r>
              <a:rPr lang="nb-NO" sz="2000" dirty="0" err="1"/>
              <a:t>are</a:t>
            </a:r>
            <a:r>
              <a:rPr lang="nb-NO" sz="2000" dirty="0"/>
              <a:t> </a:t>
            </a:r>
            <a:r>
              <a:rPr lang="nb-NO" sz="2000" dirty="0" err="1"/>
              <a:t>actually</a:t>
            </a:r>
            <a:r>
              <a:rPr lang="nb-NO" sz="2000" dirty="0"/>
              <a:t> </a:t>
            </a:r>
            <a:r>
              <a:rPr lang="nb-NO" sz="2000" dirty="0" err="1"/>
              <a:t>carried</a:t>
            </a:r>
            <a:r>
              <a:rPr lang="nb-NO" sz="2000" dirty="0"/>
              <a:t> </a:t>
            </a:r>
            <a:r>
              <a:rPr lang="nb-NO" sz="2000" dirty="0" err="1"/>
              <a:t>out</a:t>
            </a:r>
            <a:r>
              <a:rPr lang="nb-NO" sz="2000" dirty="0"/>
              <a:t> </a:t>
            </a:r>
            <a:r>
              <a:rPr lang="nb-NO" sz="2000" dirty="0" err="1"/>
              <a:t>will</a:t>
            </a:r>
            <a:r>
              <a:rPr lang="nb-NO" sz="2000" dirty="0"/>
              <a:t> </a:t>
            </a:r>
            <a:r>
              <a:rPr lang="nb-NO" sz="2000" dirty="0" err="1"/>
              <a:t>vary</a:t>
            </a:r>
            <a:r>
              <a:rPr lang="nb-NO" sz="2000" dirty="0"/>
              <a:t> for </a:t>
            </a:r>
            <a:r>
              <a:rPr lang="nb-NO" sz="2000" dirty="0" err="1"/>
              <a:t>various</a:t>
            </a:r>
            <a:r>
              <a:rPr lang="nb-NO" sz="2000" dirty="0"/>
              <a:t> </a:t>
            </a:r>
            <a:r>
              <a:rPr lang="nb-NO" sz="2000" dirty="0" err="1"/>
              <a:t>reasons</a:t>
            </a:r>
            <a:r>
              <a:rPr lang="nb-NO" sz="2000" dirty="0"/>
              <a:t>: </a:t>
            </a:r>
            <a:r>
              <a:rPr lang="nb-NO" sz="2000" dirty="0" err="1"/>
              <a:t>those</a:t>
            </a:r>
            <a:r>
              <a:rPr lang="nb-NO" sz="2000" dirty="0"/>
              <a:t> </a:t>
            </a:r>
            <a:r>
              <a:rPr lang="nb-NO" sz="2000" dirty="0" err="1"/>
              <a:t>who</a:t>
            </a:r>
            <a:r>
              <a:rPr lang="nb-NO" sz="2000" dirty="0"/>
              <a:t> </a:t>
            </a:r>
            <a:r>
              <a:rPr lang="nb-NO" sz="2000" dirty="0" err="1"/>
              <a:t>carry</a:t>
            </a:r>
            <a:r>
              <a:rPr lang="nb-NO" sz="2000" dirty="0"/>
              <a:t> </a:t>
            </a:r>
            <a:r>
              <a:rPr lang="nb-NO" sz="2000" dirty="0" err="1"/>
              <a:t>out</a:t>
            </a:r>
            <a:r>
              <a:rPr lang="nb-NO" sz="2000" dirty="0"/>
              <a:t> </a:t>
            </a:r>
            <a:r>
              <a:rPr lang="nb-NO" sz="2000" dirty="0" err="1"/>
              <a:t>the</a:t>
            </a:r>
            <a:r>
              <a:rPr lang="nb-NO" sz="2000" dirty="0"/>
              <a:t> </a:t>
            </a:r>
            <a:r>
              <a:rPr lang="nb-NO" sz="2000" dirty="0" err="1"/>
              <a:t>work</a:t>
            </a:r>
            <a:r>
              <a:rPr lang="nb-NO" sz="2000" dirty="0"/>
              <a:t> </a:t>
            </a:r>
            <a:r>
              <a:rPr lang="nb-NO" sz="2000" dirty="0" err="1"/>
              <a:t>may</a:t>
            </a:r>
            <a:r>
              <a:rPr lang="nb-NO" sz="2000" dirty="0"/>
              <a:t> have different </a:t>
            </a:r>
            <a:r>
              <a:rPr lang="nb-NO" sz="2000" dirty="0" err="1"/>
              <a:t>backgrounds</a:t>
            </a:r>
            <a:r>
              <a:rPr lang="nb-NO" sz="2000" dirty="0"/>
              <a:t> and </a:t>
            </a:r>
            <a:r>
              <a:rPr lang="nb-NO" sz="2000" dirty="0" err="1"/>
              <a:t>experiences</a:t>
            </a:r>
            <a:r>
              <a:rPr lang="nb-NO" sz="2000" dirty="0"/>
              <a:t>, </a:t>
            </a:r>
            <a:r>
              <a:rPr lang="nb-NO" sz="2000" dirty="0" err="1"/>
              <a:t>there</a:t>
            </a:r>
            <a:r>
              <a:rPr lang="nb-NO" sz="2000" dirty="0"/>
              <a:t> </a:t>
            </a:r>
            <a:r>
              <a:rPr lang="nb-NO" sz="2000" dirty="0" err="1"/>
              <a:t>may</a:t>
            </a:r>
            <a:r>
              <a:rPr lang="nb-NO" sz="2000" dirty="0"/>
              <a:t> be </a:t>
            </a:r>
            <a:r>
              <a:rPr lang="nb-NO" sz="2000" dirty="0" err="1"/>
              <a:t>differences</a:t>
            </a:r>
            <a:r>
              <a:rPr lang="nb-NO" sz="2000" dirty="0"/>
              <a:t> </a:t>
            </a:r>
            <a:r>
              <a:rPr lang="nb-NO" sz="2000" dirty="0" err="1"/>
              <a:t>between</a:t>
            </a:r>
            <a:r>
              <a:rPr lang="nb-NO" sz="2000" dirty="0"/>
              <a:t> </a:t>
            </a:r>
            <a:r>
              <a:rPr lang="nb-NO" sz="2000" dirty="0" err="1"/>
              <a:t>shifts</a:t>
            </a:r>
            <a:r>
              <a:rPr lang="nb-NO" sz="2000" dirty="0"/>
              <a:t>, or different </a:t>
            </a:r>
            <a:r>
              <a:rPr lang="nb-NO" sz="2000" dirty="0" err="1"/>
              <a:t>installations</a:t>
            </a:r>
            <a:r>
              <a:rPr lang="nb-NO" sz="2000" dirty="0"/>
              <a:t> and </a:t>
            </a:r>
            <a:r>
              <a:rPr lang="nb-NO" sz="2000" dirty="0" err="1"/>
              <a:t>facilities</a:t>
            </a:r>
            <a:r>
              <a:rPr lang="nb-NO" sz="2000" dirty="0"/>
              <a:t>; </a:t>
            </a:r>
            <a:r>
              <a:rPr lang="nb-NO" sz="2000" dirty="0" err="1"/>
              <a:t>those</a:t>
            </a:r>
            <a:r>
              <a:rPr lang="nb-NO" sz="2000" dirty="0"/>
              <a:t> </a:t>
            </a:r>
            <a:r>
              <a:rPr lang="nb-NO" sz="2000" dirty="0" err="1"/>
              <a:t>who</a:t>
            </a:r>
            <a:r>
              <a:rPr lang="nb-NO" sz="2000" dirty="0"/>
              <a:t> do </a:t>
            </a:r>
            <a:r>
              <a:rPr lang="nb-NO" sz="2000" dirty="0" err="1"/>
              <a:t>the</a:t>
            </a:r>
            <a:r>
              <a:rPr lang="nb-NO" sz="2000" dirty="0"/>
              <a:t> </a:t>
            </a:r>
            <a:r>
              <a:rPr lang="nb-NO" sz="2000" dirty="0" err="1"/>
              <a:t>work</a:t>
            </a:r>
            <a:r>
              <a:rPr lang="nb-NO" sz="2000" dirty="0"/>
              <a:t> </a:t>
            </a:r>
            <a:r>
              <a:rPr lang="nb-NO" sz="2000" dirty="0" err="1"/>
              <a:t>adapt</a:t>
            </a:r>
            <a:r>
              <a:rPr lang="nb-NO" sz="2000" dirty="0"/>
              <a:t> </a:t>
            </a:r>
            <a:r>
              <a:rPr lang="nb-NO" sz="2000" dirty="0" err="1"/>
              <a:t>what</a:t>
            </a:r>
            <a:r>
              <a:rPr lang="nb-NO" sz="2000" dirty="0"/>
              <a:t> </a:t>
            </a:r>
            <a:r>
              <a:rPr lang="nb-NO" sz="2000" dirty="0" err="1"/>
              <a:t>they</a:t>
            </a:r>
            <a:r>
              <a:rPr lang="nb-NO" sz="2000" dirty="0"/>
              <a:t> do to </a:t>
            </a:r>
            <a:r>
              <a:rPr lang="nb-NO" sz="2000" dirty="0" err="1"/>
              <a:t>the</a:t>
            </a:r>
            <a:r>
              <a:rPr lang="nb-NO" sz="2000" dirty="0"/>
              <a:t> </a:t>
            </a:r>
            <a:r>
              <a:rPr lang="nb-NO" sz="2000" dirty="0" err="1"/>
              <a:t>situation</a:t>
            </a:r>
            <a:r>
              <a:rPr lang="nb-NO" sz="2000" dirty="0"/>
              <a:t> </a:t>
            </a:r>
            <a:r>
              <a:rPr lang="nb-NO" sz="2000" dirty="0" err="1"/>
              <a:t>they</a:t>
            </a:r>
            <a:r>
              <a:rPr lang="nb-NO" sz="2000" dirty="0"/>
              <a:t> </a:t>
            </a:r>
            <a:r>
              <a:rPr lang="nb-NO" sz="2000" dirty="0" err="1"/>
              <a:t>are</a:t>
            </a:r>
            <a:r>
              <a:rPr lang="nb-NO" sz="2000" dirty="0"/>
              <a:t> in and </a:t>
            </a:r>
            <a:r>
              <a:rPr lang="nb-NO" sz="2000" dirty="0" err="1"/>
              <a:t>the</a:t>
            </a:r>
            <a:r>
              <a:rPr lang="nb-NO" sz="2000" dirty="0"/>
              <a:t> </a:t>
            </a:r>
            <a:r>
              <a:rPr lang="nb-NO" sz="2000" dirty="0" err="1"/>
              <a:t>understanding</a:t>
            </a:r>
            <a:r>
              <a:rPr lang="nb-NO" sz="2000" dirty="0"/>
              <a:t> </a:t>
            </a:r>
            <a:r>
              <a:rPr lang="nb-NO" sz="2000" dirty="0" err="1"/>
              <a:t>they</a:t>
            </a:r>
            <a:r>
              <a:rPr lang="nb-NO" sz="2000" dirty="0"/>
              <a:t> have </a:t>
            </a:r>
            <a:r>
              <a:rPr lang="nb-NO" sz="2000" dirty="0" err="1"/>
              <a:t>of</a:t>
            </a:r>
            <a:r>
              <a:rPr lang="nb-NO" sz="2000" dirty="0"/>
              <a:t> </a:t>
            </a:r>
            <a:r>
              <a:rPr lang="nb-NO" sz="2000" dirty="0" err="1"/>
              <a:t>the</a:t>
            </a:r>
            <a:r>
              <a:rPr lang="nb-NO" sz="2000" dirty="0"/>
              <a:t> </a:t>
            </a:r>
            <a:r>
              <a:rPr lang="nb-NO" sz="2000" dirty="0" err="1"/>
              <a:t>task</a:t>
            </a:r>
            <a:r>
              <a:rPr lang="nb-NO" sz="2000" dirty="0"/>
              <a:t> and </a:t>
            </a:r>
            <a:r>
              <a:rPr lang="nb-NO" sz="2000" dirty="0" err="1"/>
              <a:t>what</a:t>
            </a:r>
            <a:r>
              <a:rPr lang="nb-NO" sz="2000" dirty="0"/>
              <a:t> </a:t>
            </a:r>
            <a:r>
              <a:rPr lang="nb-NO" sz="2000" dirty="0" err="1"/>
              <a:t>needs</a:t>
            </a:r>
            <a:r>
              <a:rPr lang="nb-NO" sz="2000" dirty="0"/>
              <a:t> to be done. Days </a:t>
            </a:r>
            <a:r>
              <a:rPr lang="nb-NO" sz="2000" dirty="0" err="1"/>
              <a:t>are</a:t>
            </a:r>
            <a:r>
              <a:rPr lang="nb-NO" sz="2000" dirty="0"/>
              <a:t> not </a:t>
            </a:r>
            <a:r>
              <a:rPr lang="nb-NO" sz="2000" dirty="0" err="1"/>
              <a:t>the</a:t>
            </a:r>
            <a:r>
              <a:rPr lang="nb-NO" sz="2000" dirty="0"/>
              <a:t> same. It is </a:t>
            </a:r>
            <a:r>
              <a:rPr lang="nb-NO" sz="2000" dirty="0" err="1"/>
              <a:t>natural</a:t>
            </a:r>
            <a:r>
              <a:rPr lang="nb-NO" sz="2000" dirty="0"/>
              <a:t> </a:t>
            </a:r>
            <a:r>
              <a:rPr lang="nb-NO" sz="2000" dirty="0" err="1"/>
              <a:t>that</a:t>
            </a:r>
            <a:r>
              <a:rPr lang="nb-NO" sz="2000" dirty="0"/>
              <a:t> </a:t>
            </a:r>
            <a:r>
              <a:rPr lang="nb-NO" sz="2000" dirty="0" err="1"/>
              <a:t>there</a:t>
            </a:r>
            <a:r>
              <a:rPr lang="nb-NO" sz="2000" dirty="0"/>
              <a:t> </a:t>
            </a:r>
            <a:r>
              <a:rPr lang="nb-NO" sz="2000" dirty="0" err="1"/>
              <a:t>are</a:t>
            </a:r>
            <a:r>
              <a:rPr lang="nb-NO" sz="2000" dirty="0"/>
              <a:t> </a:t>
            </a:r>
            <a:r>
              <a:rPr lang="nb-NO" sz="2000" dirty="0" err="1"/>
              <a:t>variations</a:t>
            </a:r>
            <a:r>
              <a:rPr lang="nb-NO" sz="2000" dirty="0"/>
              <a:t> in </a:t>
            </a:r>
            <a:r>
              <a:rPr lang="nb-NO" sz="2000" dirty="0" err="1"/>
              <a:t>the</a:t>
            </a:r>
            <a:r>
              <a:rPr lang="nb-NO" sz="2000" dirty="0"/>
              <a:t> </a:t>
            </a:r>
            <a:r>
              <a:rPr lang="nb-NO" sz="2000" dirty="0" err="1"/>
              <a:t>work</a:t>
            </a:r>
            <a:r>
              <a:rPr lang="nb-NO" sz="2000" dirty="0"/>
              <a:t> </a:t>
            </a:r>
            <a:r>
              <a:rPr lang="nb-NO" sz="2000" dirty="0" err="1"/>
              <a:t>that</a:t>
            </a:r>
            <a:r>
              <a:rPr lang="nb-NO" sz="2000" dirty="0"/>
              <a:t> is </a:t>
            </a:r>
            <a:r>
              <a:rPr lang="nb-NO" sz="2000" dirty="0" err="1"/>
              <a:t>carried</a:t>
            </a:r>
            <a:r>
              <a:rPr lang="nb-NO" sz="2000" dirty="0"/>
              <a:t> </a:t>
            </a:r>
            <a:r>
              <a:rPr lang="nb-NO" sz="2000" dirty="0" err="1"/>
              <a:t>out</a:t>
            </a:r>
            <a:r>
              <a:rPr lang="nb-NO" sz="2000" dirty="0"/>
              <a:t> </a:t>
            </a:r>
            <a:r>
              <a:rPr lang="nb-NO" sz="2000" dirty="0" err="1"/>
              <a:t>because</a:t>
            </a:r>
            <a:r>
              <a:rPr lang="nb-NO" sz="2000" dirty="0"/>
              <a:t> different </a:t>
            </a:r>
            <a:r>
              <a:rPr lang="nb-NO" sz="2000" dirty="0" err="1"/>
              <a:t>conditions</a:t>
            </a:r>
            <a:r>
              <a:rPr lang="nb-NO" sz="2000" dirty="0"/>
              <a:t> </a:t>
            </a:r>
            <a:r>
              <a:rPr lang="nb-NO" sz="2000" dirty="0" err="1"/>
              <a:t>can</a:t>
            </a:r>
            <a:r>
              <a:rPr lang="nb-NO" sz="2000" dirty="0"/>
              <a:t> </a:t>
            </a:r>
            <a:r>
              <a:rPr lang="nb-NO" sz="2000" dirty="0" err="1"/>
              <a:t>get</a:t>
            </a:r>
            <a:r>
              <a:rPr lang="nb-NO" sz="2000" dirty="0"/>
              <a:t> in </a:t>
            </a:r>
            <a:r>
              <a:rPr lang="nb-NO" sz="2000" dirty="0" err="1"/>
              <a:t>the</a:t>
            </a:r>
            <a:r>
              <a:rPr lang="nb-NO" sz="2000" dirty="0"/>
              <a:t> </a:t>
            </a:r>
            <a:r>
              <a:rPr lang="nb-NO" sz="2000" dirty="0" err="1"/>
              <a:t>way</a:t>
            </a:r>
            <a:r>
              <a:rPr lang="nb-NO" sz="2000" dirty="0"/>
              <a:t> </a:t>
            </a:r>
            <a:r>
              <a:rPr lang="nb-NO" sz="2000" dirty="0" err="1"/>
              <a:t>of</a:t>
            </a:r>
            <a:r>
              <a:rPr lang="nb-NO" sz="2000" dirty="0"/>
              <a:t> </a:t>
            </a:r>
            <a:r>
              <a:rPr lang="nb-NO" sz="2000" dirty="0" err="1"/>
              <a:t>following</a:t>
            </a:r>
            <a:r>
              <a:rPr lang="nb-NO" sz="2000" dirty="0"/>
              <a:t> </a:t>
            </a:r>
            <a:r>
              <a:rPr lang="nb-NO" sz="2000" dirty="0" err="1"/>
              <a:t>requirements</a:t>
            </a:r>
            <a:r>
              <a:rPr lang="nb-NO" sz="2000" dirty="0"/>
              <a:t> and </a:t>
            </a:r>
            <a:r>
              <a:rPr lang="nb-NO" sz="2000" dirty="0" err="1"/>
              <a:t>procedures</a:t>
            </a:r>
            <a:r>
              <a:rPr lang="nb-NO" sz="2000" dirty="0"/>
              <a:t>. </a:t>
            </a:r>
            <a:r>
              <a:rPr lang="nb-NO" sz="2000" dirty="0" err="1"/>
              <a:t>Humans</a:t>
            </a:r>
            <a:r>
              <a:rPr lang="nb-NO" sz="2000" dirty="0"/>
              <a:t> </a:t>
            </a:r>
            <a:r>
              <a:rPr lang="nb-NO" sz="2000" dirty="0" err="1"/>
              <a:t>are</a:t>
            </a:r>
            <a:r>
              <a:rPr lang="nb-NO" sz="2000" dirty="0"/>
              <a:t> problem </a:t>
            </a:r>
            <a:r>
              <a:rPr lang="nb-NO" sz="2000" dirty="0" err="1"/>
              <a:t>solvers</a:t>
            </a:r>
            <a:r>
              <a:rPr lang="nb-NO" sz="2000" dirty="0"/>
              <a:t> </a:t>
            </a:r>
            <a:r>
              <a:rPr lang="nb-NO" sz="2000" dirty="0" err="1"/>
              <a:t>who</a:t>
            </a:r>
            <a:r>
              <a:rPr lang="nb-NO" sz="2000" dirty="0"/>
              <a:t> like to </a:t>
            </a:r>
            <a:r>
              <a:rPr lang="nb-NO" sz="2000" dirty="0" err="1"/>
              <a:t>get</a:t>
            </a:r>
            <a:r>
              <a:rPr lang="nb-NO" sz="2000" dirty="0"/>
              <a:t> </a:t>
            </a:r>
            <a:r>
              <a:rPr lang="nb-NO" sz="2000" dirty="0" err="1"/>
              <a:t>the</a:t>
            </a:r>
            <a:r>
              <a:rPr lang="nb-NO" sz="2000" dirty="0"/>
              <a:t> </a:t>
            </a:r>
            <a:r>
              <a:rPr lang="nb-NO" sz="2000" dirty="0" err="1"/>
              <a:t>job</a:t>
            </a:r>
            <a:r>
              <a:rPr lang="nb-NO" sz="2000" dirty="0"/>
              <a:t> done. This </a:t>
            </a:r>
            <a:r>
              <a:rPr lang="nb-NO" sz="2000" dirty="0" err="1"/>
              <a:t>variation</a:t>
            </a:r>
            <a:r>
              <a:rPr lang="nb-NO" sz="2000" dirty="0"/>
              <a:t> is not </a:t>
            </a:r>
            <a:r>
              <a:rPr lang="nb-NO" sz="2000" dirty="0" err="1"/>
              <a:t>normally</a:t>
            </a:r>
            <a:r>
              <a:rPr lang="nb-NO" sz="2000" dirty="0"/>
              <a:t> a problem, and </a:t>
            </a:r>
            <a:r>
              <a:rPr lang="nb-NO" sz="2000" dirty="0" err="1"/>
              <a:t>can</a:t>
            </a:r>
            <a:r>
              <a:rPr lang="nb-NO" sz="2000" dirty="0"/>
              <a:t> </a:t>
            </a:r>
            <a:r>
              <a:rPr lang="nb-NO" sz="2000" dirty="0" err="1"/>
              <a:t>also</a:t>
            </a:r>
            <a:r>
              <a:rPr lang="nb-NO" sz="2000" dirty="0"/>
              <a:t> lead to </a:t>
            </a:r>
            <a:r>
              <a:rPr lang="nb-NO" sz="2000" dirty="0" err="1"/>
              <a:t>us</a:t>
            </a:r>
            <a:r>
              <a:rPr lang="nb-NO" sz="2000" dirty="0"/>
              <a:t> </a:t>
            </a:r>
            <a:r>
              <a:rPr lang="nb-NO" sz="2000" dirty="0" err="1"/>
              <a:t>finding</a:t>
            </a:r>
            <a:r>
              <a:rPr lang="nb-NO" sz="2000" dirty="0"/>
              <a:t> </a:t>
            </a:r>
            <a:r>
              <a:rPr lang="nb-NO" sz="2000" dirty="0" err="1"/>
              <a:t>good</a:t>
            </a:r>
            <a:r>
              <a:rPr lang="nb-NO" sz="2000" dirty="0"/>
              <a:t> </a:t>
            </a:r>
            <a:r>
              <a:rPr lang="nb-NO" sz="2000" dirty="0" err="1"/>
              <a:t>solutions</a:t>
            </a:r>
            <a:r>
              <a:rPr lang="nb-NO" sz="2000" dirty="0"/>
              <a:t>.</a:t>
            </a:r>
          </a:p>
          <a:p>
            <a:pPr marL="0" marR="0" lvl="0" indent="0" algn="l" rtl="0">
              <a:lnSpc>
                <a:spcPct val="100000"/>
              </a:lnSpc>
              <a:spcBef>
                <a:spcPts val="0"/>
              </a:spcBef>
              <a:spcAft>
                <a:spcPts val="0"/>
              </a:spcAft>
              <a:buClr>
                <a:schemeClr val="dk1"/>
              </a:buClr>
              <a:buSzPts val="1200"/>
              <a:buFont typeface="Arial"/>
              <a:buNone/>
            </a:pPr>
            <a:endParaRPr lang="nb-NO" sz="1200"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nb-NO" sz="2000" b="1" dirty="0" err="1"/>
              <a:t>About</a:t>
            </a:r>
            <a:r>
              <a:rPr lang="nb-NO" sz="2000" b="1" dirty="0"/>
              <a:t> </a:t>
            </a:r>
            <a:r>
              <a:rPr lang="nb-NO" sz="2000" b="1" dirty="0" err="1"/>
              <a:t>this</a:t>
            </a:r>
            <a:r>
              <a:rPr lang="nb-NO" sz="2000" b="1" dirty="0"/>
              <a:t> slide</a:t>
            </a:r>
            <a:endParaRPr lang="nb-NO" sz="2000" dirty="0"/>
          </a:p>
          <a:p>
            <a:pPr marL="0" marR="0" lvl="0" indent="0" algn="l" rtl="0">
              <a:lnSpc>
                <a:spcPct val="100000"/>
              </a:lnSpc>
              <a:spcBef>
                <a:spcPts val="0"/>
              </a:spcBef>
              <a:spcAft>
                <a:spcPts val="0"/>
              </a:spcAft>
              <a:buClr>
                <a:schemeClr val="dk1"/>
              </a:buClr>
              <a:buSzPts val="1200"/>
              <a:buFont typeface="Arial"/>
              <a:buNone/>
            </a:pPr>
            <a:endParaRPr lang="nb-NO" sz="1200" b="1" dirty="0">
              <a:solidFill>
                <a:schemeClr val="dk1"/>
              </a:solidFill>
              <a:latin typeface="+mn-lt"/>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nb-NO" sz="2000" dirty="0"/>
              <a:t>In </a:t>
            </a:r>
            <a:r>
              <a:rPr lang="nb-NO" sz="2000" dirty="0" err="1"/>
              <a:t>addition</a:t>
            </a:r>
            <a:r>
              <a:rPr lang="nb-NO" sz="2000" dirty="0"/>
              <a:t> to </a:t>
            </a:r>
            <a:r>
              <a:rPr lang="nb-NO" sz="2000" dirty="0" err="1"/>
              <a:t>the</a:t>
            </a:r>
            <a:r>
              <a:rPr lang="nb-NO" sz="2000" dirty="0"/>
              <a:t> line </a:t>
            </a:r>
            <a:r>
              <a:rPr lang="nb-NO" sz="2000" dirty="0" err="1"/>
              <a:t>that</a:t>
            </a:r>
            <a:r>
              <a:rPr lang="nb-NO" sz="2000" dirty="0"/>
              <a:t> </a:t>
            </a:r>
            <a:r>
              <a:rPr lang="nb-NO" sz="2000" dirty="0" err="1"/>
              <a:t>goes</a:t>
            </a:r>
            <a:r>
              <a:rPr lang="nb-NO" sz="2000" dirty="0"/>
              <a:t> from </a:t>
            </a:r>
            <a:r>
              <a:rPr lang="nb-NO" sz="2000" dirty="0" err="1"/>
              <a:t>procedure</a:t>
            </a:r>
            <a:r>
              <a:rPr lang="nb-NO" sz="2000" dirty="0"/>
              <a:t> to </a:t>
            </a:r>
            <a:r>
              <a:rPr lang="nb-NO" sz="2000" dirty="0" err="1"/>
              <a:t>practice</a:t>
            </a:r>
            <a:r>
              <a:rPr lang="nb-NO" sz="2000" dirty="0"/>
              <a:t>, </a:t>
            </a:r>
            <a:r>
              <a:rPr lang="nb-NO" sz="2000" dirty="0" err="1"/>
              <a:t>you</a:t>
            </a:r>
            <a:r>
              <a:rPr lang="nb-NO" sz="2000" dirty="0"/>
              <a:t> </a:t>
            </a:r>
            <a:r>
              <a:rPr lang="nb-NO" sz="2000" dirty="0" err="1"/>
              <a:t>now</a:t>
            </a:r>
            <a:r>
              <a:rPr lang="nb-NO" sz="2000" dirty="0"/>
              <a:t> </a:t>
            </a:r>
            <a:r>
              <a:rPr lang="nb-NO" sz="2000" dirty="0" err="1"/>
              <a:t>also</a:t>
            </a:r>
            <a:r>
              <a:rPr lang="nb-NO" sz="2000" dirty="0"/>
              <a:t> </a:t>
            </a:r>
            <a:r>
              <a:rPr lang="nb-NO" sz="2000" dirty="0" err="1"/>
              <a:t>see</a:t>
            </a:r>
            <a:r>
              <a:rPr lang="nb-NO" sz="2000" dirty="0"/>
              <a:t> a line </a:t>
            </a:r>
            <a:r>
              <a:rPr lang="nb-NO" sz="2000" dirty="0" err="1"/>
              <a:t>that</a:t>
            </a:r>
            <a:r>
              <a:rPr lang="nb-NO" sz="2000" dirty="0"/>
              <a:t> shows </a:t>
            </a:r>
            <a:r>
              <a:rPr lang="nb-NO" sz="2000" dirty="0" err="1"/>
              <a:t>how</a:t>
            </a:r>
            <a:r>
              <a:rPr lang="nb-NO" sz="2000" dirty="0"/>
              <a:t> </a:t>
            </a:r>
            <a:r>
              <a:rPr lang="nb-NO" sz="2000" dirty="0" err="1"/>
              <a:t>work</a:t>
            </a:r>
            <a:r>
              <a:rPr lang="nb-NO" sz="2000" dirty="0"/>
              <a:t> is </a:t>
            </a:r>
            <a:r>
              <a:rPr lang="nb-NO" sz="2000" dirty="0" err="1"/>
              <a:t>actually</a:t>
            </a:r>
            <a:r>
              <a:rPr lang="nb-NO" sz="2000" dirty="0"/>
              <a:t> done. This </a:t>
            </a:r>
            <a:r>
              <a:rPr lang="nb-NO" sz="2000" dirty="0" err="1"/>
              <a:t>variation</a:t>
            </a:r>
            <a:r>
              <a:rPr lang="nb-NO" sz="2000" dirty="0"/>
              <a:t> is </a:t>
            </a:r>
            <a:r>
              <a:rPr lang="nb-NO" sz="2000" dirty="0" err="1"/>
              <a:t>the</a:t>
            </a:r>
            <a:r>
              <a:rPr lang="nb-NO" sz="2000" dirty="0"/>
              <a:t> </a:t>
            </a:r>
            <a:r>
              <a:rPr lang="nb-NO" sz="2000" dirty="0" err="1"/>
              <a:t>adaptations</a:t>
            </a:r>
            <a:r>
              <a:rPr lang="nb-NO" sz="2000" dirty="0"/>
              <a:t> </a:t>
            </a:r>
            <a:r>
              <a:rPr lang="nb-NO" sz="2000" dirty="0" err="1"/>
              <a:t>you</a:t>
            </a:r>
            <a:r>
              <a:rPr lang="nb-NO" sz="2000" dirty="0"/>
              <a:t> make to </a:t>
            </a:r>
            <a:r>
              <a:rPr lang="nb-NO" sz="2000" dirty="0" err="1"/>
              <a:t>get</a:t>
            </a:r>
            <a:r>
              <a:rPr lang="nb-NO" sz="2000" dirty="0"/>
              <a:t> </a:t>
            </a:r>
            <a:r>
              <a:rPr lang="nb-NO" sz="2000" dirty="0" err="1"/>
              <a:t>the</a:t>
            </a:r>
            <a:r>
              <a:rPr lang="nb-NO" sz="2000" dirty="0"/>
              <a:t> </a:t>
            </a:r>
            <a:r>
              <a:rPr lang="nb-NO" sz="2000" dirty="0" err="1"/>
              <a:t>job</a:t>
            </a:r>
            <a:r>
              <a:rPr lang="nb-NO" sz="2000" dirty="0"/>
              <a:t> done. The </a:t>
            </a:r>
            <a:r>
              <a:rPr lang="nb-NO" sz="2000" dirty="0" err="1"/>
              <a:t>variation</a:t>
            </a:r>
            <a:r>
              <a:rPr lang="nb-NO" sz="2000" dirty="0"/>
              <a:t> </a:t>
            </a:r>
            <a:r>
              <a:rPr lang="nb-NO" sz="2000" dirty="0" err="1"/>
              <a:t>you</a:t>
            </a:r>
            <a:r>
              <a:rPr lang="nb-NO" sz="2000" dirty="0"/>
              <a:t> </a:t>
            </a:r>
            <a:r>
              <a:rPr lang="nb-NO" sz="2000" dirty="0" err="1"/>
              <a:t>see</a:t>
            </a:r>
            <a:r>
              <a:rPr lang="nb-NO" sz="2000" dirty="0"/>
              <a:t> </a:t>
            </a:r>
            <a:r>
              <a:rPr lang="nb-NO" sz="2000" dirty="0" err="1"/>
              <a:t>above</a:t>
            </a:r>
            <a:r>
              <a:rPr lang="nb-NO" sz="2000" dirty="0"/>
              <a:t> </a:t>
            </a:r>
            <a:r>
              <a:rPr lang="nb-NO" sz="2000" dirty="0" err="1"/>
              <a:t>the</a:t>
            </a:r>
            <a:r>
              <a:rPr lang="nb-NO" sz="2000" dirty="0"/>
              <a:t> line </a:t>
            </a:r>
            <a:r>
              <a:rPr lang="nb-NO" sz="2000" dirty="0" err="1"/>
              <a:t>means</a:t>
            </a:r>
            <a:r>
              <a:rPr lang="nb-NO" sz="2000" dirty="0"/>
              <a:t> </a:t>
            </a:r>
            <a:r>
              <a:rPr lang="nb-NO" sz="2000" dirty="0" err="1"/>
              <a:t>that</a:t>
            </a:r>
            <a:r>
              <a:rPr lang="nb-NO" sz="2000" dirty="0"/>
              <a:t> </a:t>
            </a:r>
            <a:r>
              <a:rPr lang="nb-NO" sz="2000" dirty="0" err="1"/>
              <a:t>adjustments</a:t>
            </a:r>
            <a:r>
              <a:rPr lang="nb-NO" sz="2000" dirty="0"/>
              <a:t> </a:t>
            </a:r>
            <a:r>
              <a:rPr lang="nb-NO" sz="2000" dirty="0" err="1"/>
              <a:t>you</a:t>
            </a:r>
            <a:r>
              <a:rPr lang="nb-NO" sz="2000" dirty="0"/>
              <a:t> make have </a:t>
            </a:r>
            <a:r>
              <a:rPr lang="nb-NO" sz="2000" dirty="0" err="1"/>
              <a:t>contributed</a:t>
            </a:r>
            <a:r>
              <a:rPr lang="nb-NO" sz="2000" dirty="0"/>
              <a:t> to </a:t>
            </a:r>
            <a:r>
              <a:rPr lang="nb-NO" sz="2000" dirty="0" err="1"/>
              <a:t>making</a:t>
            </a:r>
            <a:r>
              <a:rPr lang="nb-NO" sz="2000" dirty="0"/>
              <a:t> </a:t>
            </a:r>
            <a:r>
              <a:rPr lang="nb-NO" sz="2000" dirty="0" err="1"/>
              <a:t>your</a:t>
            </a:r>
            <a:r>
              <a:rPr lang="nb-NO" sz="2000" dirty="0"/>
              <a:t> </a:t>
            </a:r>
            <a:r>
              <a:rPr lang="nb-NO" sz="2000" dirty="0" err="1"/>
              <a:t>work</a:t>
            </a:r>
            <a:r>
              <a:rPr lang="nb-NO" sz="2000" dirty="0"/>
              <a:t> safer, </a:t>
            </a:r>
            <a:r>
              <a:rPr lang="nb-NO" sz="2000" dirty="0" err="1"/>
              <a:t>easier</a:t>
            </a:r>
            <a:r>
              <a:rPr lang="nb-NO" sz="2000" dirty="0"/>
              <a:t> or </a:t>
            </a:r>
            <a:r>
              <a:rPr lang="nb-NO" sz="2000" dirty="0" err="1"/>
              <a:t>better</a:t>
            </a:r>
            <a:r>
              <a:rPr lang="nb-NO" sz="2000" dirty="0"/>
              <a:t>. The </a:t>
            </a:r>
            <a:r>
              <a:rPr lang="nb-NO" sz="2000" dirty="0" err="1"/>
              <a:t>variation</a:t>
            </a:r>
            <a:r>
              <a:rPr lang="nb-NO" sz="2000" dirty="0"/>
              <a:t> </a:t>
            </a:r>
            <a:r>
              <a:rPr lang="nb-NO" sz="2000" dirty="0" err="1"/>
              <a:t>you</a:t>
            </a:r>
            <a:r>
              <a:rPr lang="nb-NO" sz="2000" dirty="0"/>
              <a:t> </a:t>
            </a:r>
            <a:r>
              <a:rPr lang="nb-NO" sz="2000" dirty="0" err="1"/>
              <a:t>see</a:t>
            </a:r>
            <a:r>
              <a:rPr lang="nb-NO" sz="2000" dirty="0"/>
              <a:t> </a:t>
            </a:r>
            <a:r>
              <a:rPr lang="nb-NO" sz="2000" dirty="0" err="1"/>
              <a:t>below</a:t>
            </a:r>
            <a:r>
              <a:rPr lang="nb-NO" sz="2000" dirty="0"/>
              <a:t> </a:t>
            </a:r>
            <a:r>
              <a:rPr lang="nb-NO" sz="2000" dirty="0" err="1"/>
              <a:t>the</a:t>
            </a:r>
            <a:r>
              <a:rPr lang="nb-NO" sz="2000" dirty="0"/>
              <a:t> line is </a:t>
            </a:r>
            <a:r>
              <a:rPr lang="nb-NO" sz="2000" dirty="0" err="1"/>
              <a:t>also</a:t>
            </a:r>
            <a:r>
              <a:rPr lang="nb-NO" sz="2000" dirty="0"/>
              <a:t> </a:t>
            </a:r>
            <a:r>
              <a:rPr lang="nb-NO" sz="2000" dirty="0" err="1"/>
              <a:t>adaptations</a:t>
            </a:r>
            <a:r>
              <a:rPr lang="nb-NO" sz="2000" dirty="0"/>
              <a:t> </a:t>
            </a:r>
            <a:r>
              <a:rPr lang="nb-NO" sz="2000" dirty="0" err="1"/>
              <a:t>we</a:t>
            </a:r>
            <a:r>
              <a:rPr lang="nb-NO" sz="2000" dirty="0"/>
              <a:t> make to </a:t>
            </a:r>
            <a:r>
              <a:rPr lang="nb-NO" sz="2000" dirty="0" err="1"/>
              <a:t>get</a:t>
            </a:r>
            <a:r>
              <a:rPr lang="nb-NO" sz="2000" dirty="0"/>
              <a:t> </a:t>
            </a:r>
            <a:r>
              <a:rPr lang="nb-NO" sz="2000" dirty="0" err="1"/>
              <a:t>the</a:t>
            </a:r>
            <a:r>
              <a:rPr lang="nb-NO" sz="2000" dirty="0"/>
              <a:t> </a:t>
            </a:r>
            <a:r>
              <a:rPr lang="nb-NO" sz="2000" dirty="0" err="1"/>
              <a:t>job</a:t>
            </a:r>
            <a:r>
              <a:rPr lang="nb-NO" sz="2000" dirty="0"/>
              <a:t> done, </a:t>
            </a:r>
            <a:r>
              <a:rPr lang="nb-NO" sz="2000" dirty="0" err="1"/>
              <a:t>but</a:t>
            </a:r>
            <a:r>
              <a:rPr lang="nb-NO" sz="2000" dirty="0"/>
              <a:t> </a:t>
            </a:r>
            <a:r>
              <a:rPr lang="nb-NO" sz="2000" dirty="0" err="1"/>
              <a:t>contributes</a:t>
            </a:r>
            <a:r>
              <a:rPr lang="nb-NO" sz="2000" dirty="0"/>
              <a:t> to an </a:t>
            </a:r>
            <a:r>
              <a:rPr lang="nb-NO" sz="2000" dirty="0" err="1"/>
              <a:t>increased</a:t>
            </a:r>
            <a:r>
              <a:rPr lang="nb-NO" sz="2000" dirty="0"/>
              <a:t> risk </a:t>
            </a:r>
            <a:r>
              <a:rPr lang="nb-NO" sz="2000" dirty="0" err="1"/>
              <a:t>of</a:t>
            </a:r>
            <a:r>
              <a:rPr lang="nb-NO" sz="2000" dirty="0"/>
              <a:t> an </a:t>
            </a:r>
            <a:r>
              <a:rPr lang="nb-NO" sz="2000" dirty="0" err="1"/>
              <a:t>incident</a:t>
            </a:r>
            <a:r>
              <a:rPr lang="nb-NO" sz="2000" dirty="0"/>
              <a:t>.</a:t>
            </a:r>
          </a:p>
          <a:p>
            <a:pPr marL="0" lvl="0" indent="0" algn="l" rtl="0">
              <a:spcBef>
                <a:spcPts val="0"/>
              </a:spcBef>
              <a:spcAft>
                <a:spcPts val="0"/>
              </a:spcAft>
              <a:buClr>
                <a:schemeClr val="dk1"/>
              </a:buClr>
              <a:buSzPts val="1200"/>
              <a:buFont typeface="Arial"/>
              <a:buNone/>
            </a:pPr>
            <a:endParaRPr lang="nb-NO" sz="2000" dirty="0"/>
          </a:p>
        </p:txBody>
      </p:sp>
      <p:sp>
        <p:nvSpPr>
          <p:cNvPr id="4" name="Plassholder for lysbildenummer 3"/>
          <p:cNvSpPr>
            <a:spLocks noGrp="1"/>
          </p:cNvSpPr>
          <p:nvPr>
            <p:ph type="sldNum" sz="quarter" idx="5"/>
          </p:nvPr>
        </p:nvSpPr>
        <p:spPr/>
        <p:txBody>
          <a:bodyPr/>
          <a:lstStyle/>
          <a:p>
            <a:fld id="{73C46255-B0A8-41CF-A15B-EB86725FC229}" type="slidenum">
              <a:rPr lang="en-GB" smtClean="0"/>
              <a:t>11</a:t>
            </a:fld>
            <a:endParaRPr lang="en-GB"/>
          </a:p>
        </p:txBody>
      </p:sp>
    </p:spTree>
    <p:extLst>
      <p:ext uri="{BB962C8B-B14F-4D97-AF65-F5344CB8AC3E}">
        <p14:creationId xmlns:p14="http://schemas.microsoft.com/office/powerpoint/2010/main" val="3557506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gn="l" rtl="0">
              <a:spcBef>
                <a:spcPts val="0"/>
              </a:spcBef>
              <a:spcAft>
                <a:spcPts val="0"/>
              </a:spcAft>
              <a:buNone/>
            </a:pPr>
            <a:r>
              <a:rPr lang="nb-NO" b="1" dirty="0"/>
              <a:t>Message</a:t>
            </a:r>
            <a:endParaRPr lang="nb-NO" dirty="0"/>
          </a:p>
          <a:p>
            <a:pPr marL="0" lvl="0" indent="0" algn="l" rtl="0">
              <a:spcBef>
                <a:spcPts val="0"/>
              </a:spcBef>
              <a:spcAft>
                <a:spcPts val="0"/>
              </a:spcAft>
              <a:buNone/>
            </a:pPr>
            <a:endParaRPr lang="nb-NO" b="1" dirty="0"/>
          </a:p>
          <a:p>
            <a:pPr marL="0" lvl="0" indent="0" algn="l" rtl="0">
              <a:lnSpc>
                <a:spcPct val="115000"/>
              </a:lnSpc>
              <a:spcBef>
                <a:spcPts val="0"/>
              </a:spcBef>
              <a:spcAft>
                <a:spcPts val="0"/>
              </a:spcAft>
              <a:buClr>
                <a:schemeClr val="dk1"/>
              </a:buClr>
              <a:buSzPts val="1100"/>
              <a:buFont typeface="Arial"/>
              <a:buNone/>
            </a:pPr>
            <a:r>
              <a:rPr lang="nb-NO" dirty="0"/>
              <a:t>Small </a:t>
            </a:r>
            <a:r>
              <a:rPr lang="nb-NO" dirty="0" err="1"/>
              <a:t>variations</a:t>
            </a:r>
            <a:r>
              <a:rPr lang="nb-NO" dirty="0"/>
              <a:t> </a:t>
            </a:r>
            <a:r>
              <a:rPr lang="nb-NO" dirty="0" err="1"/>
              <a:t>can</a:t>
            </a:r>
            <a:r>
              <a:rPr lang="nb-NO" dirty="0"/>
              <a:t> </a:t>
            </a:r>
            <a:r>
              <a:rPr lang="nb-NO" dirty="0" err="1"/>
              <a:t>provide</a:t>
            </a:r>
            <a:r>
              <a:rPr lang="nb-NO" dirty="0"/>
              <a:t> an </a:t>
            </a:r>
            <a:r>
              <a:rPr lang="nb-NO" dirty="0" err="1"/>
              <a:t>opportunity</a:t>
            </a:r>
            <a:r>
              <a:rPr lang="nb-NO" dirty="0"/>
              <a:t> to </a:t>
            </a:r>
            <a:r>
              <a:rPr lang="nb-NO" dirty="0" err="1"/>
              <a:t>learn</a:t>
            </a:r>
            <a:r>
              <a:rPr lang="nb-NO" dirty="0"/>
              <a:t> and </a:t>
            </a:r>
            <a:r>
              <a:rPr lang="nb-NO" dirty="0" err="1"/>
              <a:t>improve</a:t>
            </a:r>
            <a:r>
              <a:rPr lang="nb-NO" dirty="0"/>
              <a:t>. </a:t>
            </a:r>
            <a:r>
              <a:rPr lang="nb-NO" dirty="0" err="1"/>
              <a:t>But</a:t>
            </a:r>
            <a:r>
              <a:rPr lang="nb-NO" dirty="0"/>
              <a:t> </a:t>
            </a:r>
            <a:r>
              <a:rPr lang="nb-NO" dirty="0" err="1"/>
              <a:t>sometimes</a:t>
            </a:r>
            <a:r>
              <a:rPr lang="nb-NO" dirty="0"/>
              <a:t> </a:t>
            </a:r>
            <a:r>
              <a:rPr lang="nb-NO" dirty="0" err="1"/>
              <a:t>the</a:t>
            </a:r>
            <a:r>
              <a:rPr lang="nb-NO" dirty="0"/>
              <a:t> </a:t>
            </a:r>
            <a:r>
              <a:rPr lang="nb-NO" dirty="0" err="1"/>
              <a:t>variation</a:t>
            </a:r>
            <a:r>
              <a:rPr lang="nb-NO" dirty="0"/>
              <a:t> or </a:t>
            </a:r>
            <a:r>
              <a:rPr lang="nb-NO" dirty="0" err="1"/>
              <a:t>deviation</a:t>
            </a:r>
            <a:r>
              <a:rPr lang="nb-NO" dirty="0"/>
              <a:t> from </a:t>
            </a:r>
            <a:r>
              <a:rPr lang="nb-NO" dirty="0" err="1"/>
              <a:t>procedure</a:t>
            </a:r>
            <a:r>
              <a:rPr lang="nb-NO" dirty="0"/>
              <a:t> </a:t>
            </a:r>
            <a:r>
              <a:rPr lang="nb-NO" dirty="0" err="1"/>
              <a:t>can</a:t>
            </a:r>
            <a:r>
              <a:rPr lang="nb-NO" dirty="0"/>
              <a:t> be </a:t>
            </a:r>
            <a:r>
              <a:rPr lang="nb-NO" dirty="0" err="1"/>
              <a:t>too</a:t>
            </a:r>
            <a:r>
              <a:rPr lang="nb-NO" dirty="0"/>
              <a:t> </a:t>
            </a:r>
            <a:r>
              <a:rPr lang="nb-NO" dirty="0" err="1"/>
              <a:t>great</a:t>
            </a:r>
            <a:r>
              <a:rPr lang="nb-NO" dirty="0"/>
              <a:t>, and </a:t>
            </a:r>
            <a:r>
              <a:rPr lang="nb-NO" dirty="0" err="1"/>
              <a:t>if</a:t>
            </a:r>
            <a:r>
              <a:rPr lang="nb-NO" dirty="0"/>
              <a:t> </a:t>
            </a:r>
            <a:r>
              <a:rPr lang="nb-NO" dirty="0" err="1"/>
              <a:t>you</a:t>
            </a:r>
            <a:r>
              <a:rPr lang="nb-NO" dirty="0"/>
              <a:t> </a:t>
            </a:r>
            <a:r>
              <a:rPr lang="nb-NO" dirty="0" err="1"/>
              <a:t>fail</a:t>
            </a:r>
            <a:r>
              <a:rPr lang="nb-NO" dirty="0"/>
              <a:t> to </a:t>
            </a:r>
            <a:r>
              <a:rPr lang="nb-NO" dirty="0" err="1"/>
              <a:t>identify</a:t>
            </a:r>
            <a:r>
              <a:rPr lang="nb-NO" dirty="0"/>
              <a:t> and handle </a:t>
            </a:r>
            <a:r>
              <a:rPr lang="nb-NO" dirty="0" err="1"/>
              <a:t>this</a:t>
            </a:r>
            <a:r>
              <a:rPr lang="nb-NO" dirty="0"/>
              <a:t>, it </a:t>
            </a:r>
            <a:r>
              <a:rPr lang="nb-NO" dirty="0" err="1"/>
              <a:t>can</a:t>
            </a:r>
            <a:r>
              <a:rPr lang="nb-NO" dirty="0"/>
              <a:t> </a:t>
            </a:r>
            <a:r>
              <a:rPr lang="nb-NO" dirty="0" err="1"/>
              <a:t>contribute</a:t>
            </a:r>
            <a:r>
              <a:rPr lang="nb-NO" dirty="0"/>
              <a:t> to an </a:t>
            </a:r>
            <a:r>
              <a:rPr lang="nb-NO" dirty="0" err="1"/>
              <a:t>incident</a:t>
            </a:r>
            <a:r>
              <a:rPr lang="nb-NO" dirty="0"/>
              <a:t>. </a:t>
            </a:r>
            <a:r>
              <a:rPr lang="nb-NO" dirty="0" err="1"/>
              <a:t>Circumstances</a:t>
            </a:r>
            <a:r>
              <a:rPr lang="nb-NO" dirty="0"/>
              <a:t> </a:t>
            </a:r>
            <a:r>
              <a:rPr lang="nb-NO" dirty="0" err="1"/>
              <a:t>that</a:t>
            </a:r>
            <a:r>
              <a:rPr lang="nb-NO" dirty="0"/>
              <a:t> </a:t>
            </a:r>
            <a:r>
              <a:rPr lang="nb-NO" dirty="0" err="1"/>
              <a:t>can</a:t>
            </a:r>
            <a:r>
              <a:rPr lang="nb-NO" dirty="0"/>
              <a:t> </a:t>
            </a:r>
            <a:r>
              <a:rPr lang="nb-NO" dirty="0" err="1"/>
              <a:t>create</a:t>
            </a:r>
            <a:r>
              <a:rPr lang="nb-NO" dirty="0"/>
              <a:t> </a:t>
            </a:r>
            <a:r>
              <a:rPr lang="nb-NO" dirty="0" err="1"/>
              <a:t>variation</a:t>
            </a:r>
            <a:r>
              <a:rPr lang="nb-NO" dirty="0"/>
              <a:t> </a:t>
            </a:r>
            <a:r>
              <a:rPr lang="nb-NO" dirty="0" err="1"/>
              <a:t>can</a:t>
            </a:r>
            <a:r>
              <a:rPr lang="nb-NO" dirty="0"/>
              <a:t> e.g. be </a:t>
            </a:r>
            <a:r>
              <a:rPr lang="nb-NO" dirty="0" err="1"/>
              <a:t>unclear</a:t>
            </a:r>
            <a:r>
              <a:rPr lang="nb-NO" dirty="0"/>
              <a:t> </a:t>
            </a:r>
            <a:r>
              <a:rPr lang="nb-NO" dirty="0" err="1"/>
              <a:t>procedures</a:t>
            </a:r>
            <a:r>
              <a:rPr lang="nb-NO" dirty="0"/>
              <a:t>, </a:t>
            </a:r>
            <a:r>
              <a:rPr lang="nb-NO" dirty="0" err="1"/>
              <a:t>weather</a:t>
            </a:r>
            <a:r>
              <a:rPr lang="nb-NO" dirty="0"/>
              <a:t> and </a:t>
            </a:r>
            <a:r>
              <a:rPr lang="nb-NO" dirty="0" err="1"/>
              <a:t>wind</a:t>
            </a:r>
            <a:r>
              <a:rPr lang="nb-NO" dirty="0"/>
              <a:t>, training, </a:t>
            </a:r>
            <a:r>
              <a:rPr lang="nb-NO" dirty="0" err="1"/>
              <a:t>unsuitable</a:t>
            </a:r>
            <a:r>
              <a:rPr lang="nb-NO" dirty="0"/>
              <a:t> </a:t>
            </a:r>
            <a:r>
              <a:rPr lang="nb-NO" dirty="0" err="1"/>
              <a:t>tools</a:t>
            </a:r>
            <a:r>
              <a:rPr lang="nb-NO" dirty="0"/>
              <a:t>, </a:t>
            </a:r>
            <a:r>
              <a:rPr lang="nb-NO" dirty="0" err="1"/>
              <a:t>errors</a:t>
            </a:r>
            <a:r>
              <a:rPr lang="nb-NO" dirty="0"/>
              <a:t> or </a:t>
            </a:r>
            <a:r>
              <a:rPr lang="nb-NO" dirty="0" err="1"/>
              <a:t>insufficient</a:t>
            </a:r>
            <a:r>
              <a:rPr lang="nb-NO" dirty="0"/>
              <a:t> staffing, or </a:t>
            </a:r>
            <a:r>
              <a:rPr lang="nb-NO" dirty="0" err="1"/>
              <a:t>complex</a:t>
            </a:r>
            <a:r>
              <a:rPr lang="nb-NO" dirty="0"/>
              <a:t> </a:t>
            </a:r>
            <a:r>
              <a:rPr lang="nb-NO" dirty="0" err="1"/>
              <a:t>tasks</a:t>
            </a:r>
            <a:r>
              <a:rPr lang="nb-NO" dirty="0"/>
              <a:t>. It is </a:t>
            </a:r>
            <a:r>
              <a:rPr lang="nb-NO" dirty="0" err="1"/>
              <a:t>therefore</a:t>
            </a:r>
            <a:r>
              <a:rPr lang="nb-NO" dirty="0"/>
              <a:t> </a:t>
            </a:r>
            <a:r>
              <a:rPr lang="nb-NO" dirty="0" err="1"/>
              <a:t>important</a:t>
            </a:r>
            <a:r>
              <a:rPr lang="nb-NO" dirty="0"/>
              <a:t> </a:t>
            </a:r>
            <a:r>
              <a:rPr lang="nb-NO" dirty="0" err="1"/>
              <a:t>that</a:t>
            </a:r>
            <a:r>
              <a:rPr lang="nb-NO" dirty="0"/>
              <a:t> leaders </a:t>
            </a:r>
            <a:r>
              <a:rPr lang="nb-NO" dirty="0" err="1"/>
              <a:t>are</a:t>
            </a:r>
            <a:r>
              <a:rPr lang="nb-NO" dirty="0"/>
              <a:t> </a:t>
            </a:r>
            <a:r>
              <a:rPr lang="nb-NO" dirty="0" err="1"/>
              <a:t>out</a:t>
            </a:r>
            <a:r>
              <a:rPr lang="nb-NO" dirty="0"/>
              <a:t> in </a:t>
            </a:r>
            <a:r>
              <a:rPr lang="nb-NO" dirty="0" err="1"/>
              <a:t>the</a:t>
            </a:r>
            <a:r>
              <a:rPr lang="nb-NO" dirty="0"/>
              <a:t> </a:t>
            </a:r>
            <a:r>
              <a:rPr lang="nb-NO" dirty="0" err="1"/>
              <a:t>field</a:t>
            </a:r>
            <a:r>
              <a:rPr lang="nb-NO" dirty="0"/>
              <a:t> and understand </a:t>
            </a:r>
            <a:r>
              <a:rPr lang="nb-NO" dirty="0" err="1"/>
              <a:t>the</a:t>
            </a:r>
            <a:r>
              <a:rPr lang="nb-NO" dirty="0"/>
              <a:t> </a:t>
            </a:r>
            <a:r>
              <a:rPr lang="nb-NO" dirty="0" err="1"/>
              <a:t>job</a:t>
            </a:r>
            <a:r>
              <a:rPr lang="nb-NO" dirty="0"/>
              <a:t> to be </a:t>
            </a:r>
            <a:r>
              <a:rPr lang="nb-NO" dirty="0" err="1"/>
              <a:t>carried</a:t>
            </a:r>
            <a:r>
              <a:rPr lang="nb-NO" dirty="0"/>
              <a:t> </a:t>
            </a:r>
            <a:r>
              <a:rPr lang="nb-NO" dirty="0" err="1"/>
              <a:t>out</a:t>
            </a:r>
            <a:r>
              <a:rPr lang="nb-NO" dirty="0"/>
              <a:t>, </a:t>
            </a:r>
            <a:r>
              <a:rPr lang="nb-NO" dirty="0" err="1"/>
              <a:t>conditions</a:t>
            </a:r>
            <a:r>
              <a:rPr lang="nb-NO" dirty="0"/>
              <a:t> </a:t>
            </a:r>
            <a:r>
              <a:rPr lang="nb-NO" dirty="0" err="1"/>
              <a:t>that</a:t>
            </a:r>
            <a:r>
              <a:rPr lang="nb-NO" dirty="0"/>
              <a:t> </a:t>
            </a:r>
            <a:r>
              <a:rPr lang="nb-NO" dirty="0" err="1"/>
              <a:t>can</a:t>
            </a:r>
            <a:r>
              <a:rPr lang="nb-NO" dirty="0"/>
              <a:t> make </a:t>
            </a:r>
            <a:r>
              <a:rPr lang="nb-NO" dirty="0" err="1"/>
              <a:t>the</a:t>
            </a:r>
            <a:r>
              <a:rPr lang="nb-NO" dirty="0"/>
              <a:t> </a:t>
            </a:r>
            <a:r>
              <a:rPr lang="nb-NO" dirty="0" err="1"/>
              <a:t>job</a:t>
            </a:r>
            <a:r>
              <a:rPr lang="nb-NO" dirty="0"/>
              <a:t> </a:t>
            </a:r>
            <a:r>
              <a:rPr lang="nb-NO" dirty="0" err="1"/>
              <a:t>difficult</a:t>
            </a:r>
            <a:r>
              <a:rPr lang="nb-NO" dirty="0"/>
              <a:t>, and </a:t>
            </a:r>
            <a:r>
              <a:rPr lang="nb-NO" dirty="0" err="1"/>
              <a:t>what</a:t>
            </a:r>
            <a:r>
              <a:rPr lang="nb-NO" dirty="0"/>
              <a:t> is </a:t>
            </a:r>
            <a:r>
              <a:rPr lang="nb-NO" dirty="0" err="1"/>
              <a:t>needed</a:t>
            </a:r>
            <a:r>
              <a:rPr lang="nb-NO" dirty="0"/>
              <a:t> to make it </a:t>
            </a:r>
            <a:r>
              <a:rPr lang="nb-NO" dirty="0" err="1"/>
              <a:t>easier</a:t>
            </a:r>
            <a:r>
              <a:rPr lang="nb-NO" dirty="0"/>
              <a:t>. </a:t>
            </a:r>
            <a:r>
              <a:rPr lang="nb-NO" dirty="0" err="1"/>
              <a:t>We</a:t>
            </a:r>
            <a:r>
              <a:rPr lang="nb-NO" dirty="0"/>
              <a:t> must understand and </a:t>
            </a:r>
            <a:r>
              <a:rPr lang="nb-NO" dirty="0" err="1"/>
              <a:t>manage</a:t>
            </a:r>
            <a:r>
              <a:rPr lang="nb-NO" dirty="0"/>
              <a:t> </a:t>
            </a:r>
            <a:r>
              <a:rPr lang="nb-NO" dirty="0" err="1"/>
              <a:t>variation</a:t>
            </a:r>
            <a:r>
              <a:rPr lang="nb-NO" dirty="0"/>
              <a:t> in </a:t>
            </a:r>
            <a:r>
              <a:rPr lang="nb-NO" dirty="0" err="1"/>
              <a:t>work</a:t>
            </a:r>
            <a:r>
              <a:rPr lang="nb-NO" dirty="0"/>
              <a:t>.</a:t>
            </a:r>
          </a:p>
        </p:txBody>
      </p:sp>
      <p:sp>
        <p:nvSpPr>
          <p:cNvPr id="4" name="Plassholder for lysbildenummer 3"/>
          <p:cNvSpPr>
            <a:spLocks noGrp="1"/>
          </p:cNvSpPr>
          <p:nvPr>
            <p:ph type="sldNum" sz="quarter" idx="5"/>
          </p:nvPr>
        </p:nvSpPr>
        <p:spPr/>
        <p:txBody>
          <a:bodyPr/>
          <a:lstStyle/>
          <a:p>
            <a:fld id="{73C46255-B0A8-41CF-A15B-EB86725FC229}" type="slidenum">
              <a:rPr lang="en-GB" smtClean="0"/>
              <a:t>12</a:t>
            </a:fld>
            <a:endParaRPr lang="en-GB"/>
          </a:p>
        </p:txBody>
      </p:sp>
    </p:spTree>
    <p:extLst>
      <p:ext uri="{BB962C8B-B14F-4D97-AF65-F5344CB8AC3E}">
        <p14:creationId xmlns:p14="http://schemas.microsoft.com/office/powerpoint/2010/main" val="2193705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nb-NO" sz="2000" b="1" dirty="0"/>
              <a:t>Message</a:t>
            </a:r>
            <a:endParaRPr lang="nb-NO" sz="2000" dirty="0"/>
          </a:p>
          <a:p>
            <a:pPr marL="0" lvl="0" indent="0" algn="l" rtl="0">
              <a:spcBef>
                <a:spcPts val="0"/>
              </a:spcBef>
              <a:spcAft>
                <a:spcPts val="0"/>
              </a:spcAft>
              <a:buClr>
                <a:schemeClr val="dk1"/>
              </a:buClr>
              <a:buSzPts val="1200"/>
              <a:buFont typeface="Arial"/>
              <a:buNone/>
            </a:pPr>
            <a:endParaRPr lang="nb-NO" sz="1200" dirty="0">
              <a:solidFill>
                <a:schemeClr val="dk1"/>
              </a:solidFill>
              <a:latin typeface="+mn-lt"/>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nb-NO" sz="2000" dirty="0" err="1"/>
              <a:t>Error</a:t>
            </a:r>
            <a:r>
              <a:rPr lang="nb-NO" sz="2000" dirty="0"/>
              <a:t> </a:t>
            </a:r>
            <a:r>
              <a:rPr lang="nb-NO" sz="2000" dirty="0" err="1"/>
              <a:t>traps</a:t>
            </a:r>
            <a:r>
              <a:rPr lang="nb-NO" sz="2000" dirty="0"/>
              <a:t> </a:t>
            </a:r>
            <a:r>
              <a:rPr lang="nb-NO" sz="2000" dirty="0" err="1"/>
              <a:t>are</a:t>
            </a:r>
            <a:r>
              <a:rPr lang="nb-NO" sz="2000" dirty="0"/>
              <a:t> all </a:t>
            </a:r>
            <a:r>
              <a:rPr lang="nb-NO" sz="2000" dirty="0" err="1"/>
              <a:t>the</a:t>
            </a:r>
            <a:r>
              <a:rPr lang="nb-NO" sz="2000" dirty="0"/>
              <a:t> </a:t>
            </a:r>
            <a:r>
              <a:rPr lang="nb-NO" sz="2000" dirty="0" err="1"/>
              <a:t>conditions</a:t>
            </a:r>
            <a:r>
              <a:rPr lang="nb-NO" sz="2000" dirty="0"/>
              <a:t> </a:t>
            </a:r>
            <a:r>
              <a:rPr lang="nb-NO" sz="2000" dirty="0" err="1"/>
              <a:t>that</a:t>
            </a:r>
            <a:r>
              <a:rPr lang="nb-NO" sz="2000" dirty="0"/>
              <a:t> </a:t>
            </a:r>
            <a:r>
              <a:rPr lang="nb-NO" sz="2000" dirty="0" err="1"/>
              <a:t>contribute</a:t>
            </a:r>
            <a:r>
              <a:rPr lang="nb-NO" sz="2000" dirty="0"/>
              <a:t> to </a:t>
            </a:r>
            <a:r>
              <a:rPr lang="nb-NO" sz="2000" dirty="0" err="1"/>
              <a:t>increasing</a:t>
            </a:r>
            <a:r>
              <a:rPr lang="nb-NO" sz="2000" dirty="0"/>
              <a:t> </a:t>
            </a:r>
            <a:r>
              <a:rPr lang="nb-NO" sz="2000" dirty="0" err="1"/>
              <a:t>the</a:t>
            </a:r>
            <a:r>
              <a:rPr lang="nb-NO" sz="2000" dirty="0"/>
              <a:t> </a:t>
            </a:r>
            <a:r>
              <a:rPr lang="nb-NO" sz="2000" dirty="0" err="1"/>
              <a:t>probability</a:t>
            </a:r>
            <a:r>
              <a:rPr lang="nb-NO" sz="2000" dirty="0"/>
              <a:t> </a:t>
            </a:r>
            <a:r>
              <a:rPr lang="nb-NO" sz="2000" dirty="0" err="1"/>
              <a:t>of</a:t>
            </a:r>
            <a:r>
              <a:rPr lang="nb-NO" sz="2000" dirty="0"/>
              <a:t> </a:t>
            </a:r>
            <a:r>
              <a:rPr lang="nb-NO" sz="2000" dirty="0" err="1"/>
              <a:t>errors</a:t>
            </a:r>
            <a:r>
              <a:rPr lang="nb-NO" sz="2000" dirty="0"/>
              <a:t> and </a:t>
            </a:r>
            <a:r>
              <a:rPr lang="nb-NO" sz="2000" dirty="0" err="1"/>
              <a:t>wrongdoing</a:t>
            </a:r>
            <a:r>
              <a:rPr lang="nb-NO" sz="2000" dirty="0"/>
              <a:t>, and </a:t>
            </a:r>
            <a:r>
              <a:rPr lang="nb-NO" sz="2000" dirty="0" err="1"/>
              <a:t>which</a:t>
            </a:r>
            <a:r>
              <a:rPr lang="nb-NO" sz="2000" dirty="0"/>
              <a:t> </a:t>
            </a:r>
            <a:r>
              <a:rPr lang="nb-NO" sz="2000" dirty="0" err="1"/>
              <a:t>can</a:t>
            </a:r>
            <a:r>
              <a:rPr lang="nb-NO" sz="2000" dirty="0"/>
              <a:t> </a:t>
            </a:r>
            <a:r>
              <a:rPr lang="nb-NO" sz="2000" dirty="0" err="1"/>
              <a:t>increase</a:t>
            </a:r>
            <a:r>
              <a:rPr lang="nb-NO" sz="2000" dirty="0"/>
              <a:t> </a:t>
            </a:r>
            <a:r>
              <a:rPr lang="nb-NO" sz="2000" dirty="0" err="1"/>
              <a:t>the</a:t>
            </a:r>
            <a:r>
              <a:rPr lang="nb-NO" sz="2000" dirty="0"/>
              <a:t> </a:t>
            </a:r>
            <a:r>
              <a:rPr lang="nb-NO" sz="2000" dirty="0" err="1"/>
              <a:t>consequences</a:t>
            </a:r>
            <a:r>
              <a:rPr lang="nb-NO" sz="2000" dirty="0"/>
              <a:t>. </a:t>
            </a:r>
            <a:r>
              <a:rPr lang="nb-NO" sz="2000" dirty="0" err="1"/>
              <a:t>That</a:t>
            </a:r>
            <a:r>
              <a:rPr lang="nb-NO" sz="2000" dirty="0"/>
              <a:t> </a:t>
            </a:r>
            <a:r>
              <a:rPr lang="nb-NO" sz="2000" dirty="0" err="1"/>
              <a:t>means</a:t>
            </a:r>
            <a:r>
              <a:rPr lang="nb-NO" sz="2000" dirty="0"/>
              <a:t> </a:t>
            </a:r>
            <a:r>
              <a:rPr lang="nb-NO" sz="2000" dirty="0" err="1"/>
              <a:t>we</a:t>
            </a:r>
            <a:r>
              <a:rPr lang="nb-NO" sz="2000" dirty="0"/>
              <a:t> have to </a:t>
            </a:r>
            <a:r>
              <a:rPr lang="nb-NO" sz="2000" dirty="0" err="1"/>
              <a:t>move</a:t>
            </a:r>
            <a:r>
              <a:rPr lang="nb-NO" sz="2000" dirty="0"/>
              <a:t> from </a:t>
            </a:r>
            <a:r>
              <a:rPr lang="nb-NO" sz="2000" dirty="0" err="1"/>
              <a:t>focusing</a:t>
            </a:r>
            <a:r>
              <a:rPr lang="nb-NO" sz="2000" dirty="0"/>
              <a:t> </a:t>
            </a:r>
            <a:r>
              <a:rPr lang="nb-NO" sz="2000" dirty="0" err="1"/>
              <a:t>on</a:t>
            </a:r>
            <a:r>
              <a:rPr lang="nb-NO" sz="2000" dirty="0"/>
              <a:t> </a:t>
            </a:r>
            <a:r>
              <a:rPr lang="nb-NO" sz="2000" dirty="0" err="1"/>
              <a:t>what</a:t>
            </a:r>
            <a:r>
              <a:rPr lang="nb-NO" sz="2000" dirty="0"/>
              <a:t> </a:t>
            </a:r>
            <a:r>
              <a:rPr lang="nb-NO" sz="2000" dirty="0" err="1"/>
              <a:t>people</a:t>
            </a:r>
            <a:r>
              <a:rPr lang="nb-NO" sz="2000" dirty="0"/>
              <a:t> do </a:t>
            </a:r>
            <a:r>
              <a:rPr lang="nb-NO" sz="2000" dirty="0" err="1"/>
              <a:t>wrong</a:t>
            </a:r>
            <a:r>
              <a:rPr lang="nb-NO" sz="2000" dirty="0"/>
              <a:t> to </a:t>
            </a:r>
            <a:r>
              <a:rPr lang="nb-NO" sz="2000" dirty="0" err="1"/>
              <a:t>focusing</a:t>
            </a:r>
            <a:r>
              <a:rPr lang="nb-NO" sz="2000" dirty="0"/>
              <a:t> </a:t>
            </a:r>
            <a:r>
              <a:rPr lang="nb-NO" sz="2000" dirty="0" err="1"/>
              <a:t>on</a:t>
            </a:r>
            <a:r>
              <a:rPr lang="nb-NO" sz="2000" dirty="0"/>
              <a:t> </a:t>
            </a:r>
            <a:r>
              <a:rPr lang="nb-NO" sz="2000" dirty="0" err="1"/>
              <a:t>how</a:t>
            </a:r>
            <a:r>
              <a:rPr lang="nb-NO" sz="2000" dirty="0"/>
              <a:t> </a:t>
            </a:r>
            <a:r>
              <a:rPr lang="nb-NO" sz="2000" dirty="0" err="1"/>
              <a:t>we</a:t>
            </a:r>
            <a:r>
              <a:rPr lang="nb-NO" sz="2000" dirty="0"/>
              <a:t> </a:t>
            </a:r>
            <a:r>
              <a:rPr lang="nb-NO" sz="2000" dirty="0" err="1"/>
              <a:t>can</a:t>
            </a:r>
            <a:r>
              <a:rPr lang="nb-NO" sz="2000" dirty="0"/>
              <a:t> </a:t>
            </a:r>
            <a:r>
              <a:rPr lang="nb-NO" sz="2000" dirty="0" err="1"/>
              <a:t>identify</a:t>
            </a:r>
            <a:r>
              <a:rPr lang="nb-NO" sz="2000" dirty="0"/>
              <a:t> </a:t>
            </a:r>
            <a:r>
              <a:rPr lang="nb-NO" sz="2000" dirty="0" err="1"/>
              <a:t>the</a:t>
            </a:r>
            <a:r>
              <a:rPr lang="nb-NO" sz="2000" dirty="0"/>
              <a:t> </a:t>
            </a:r>
            <a:r>
              <a:rPr lang="nb-NO" sz="2000" dirty="0" err="1"/>
              <a:t>error</a:t>
            </a:r>
            <a:r>
              <a:rPr lang="nb-NO" sz="2000" dirty="0"/>
              <a:t> </a:t>
            </a:r>
            <a:r>
              <a:rPr lang="nb-NO" sz="2000" dirty="0" err="1"/>
              <a:t>traps</a:t>
            </a:r>
            <a:r>
              <a:rPr lang="nb-NO" sz="2000" dirty="0"/>
              <a:t> </a:t>
            </a:r>
            <a:r>
              <a:rPr lang="nb-NO" sz="2000" dirty="0" err="1"/>
              <a:t>that</a:t>
            </a:r>
            <a:r>
              <a:rPr lang="nb-NO" sz="2000" dirty="0"/>
              <a:t> </a:t>
            </a:r>
            <a:r>
              <a:rPr lang="nb-NO" sz="2000" dirty="0" err="1"/>
              <a:t>affect</a:t>
            </a:r>
            <a:r>
              <a:rPr lang="nb-NO" sz="2000" dirty="0"/>
              <a:t> </a:t>
            </a:r>
            <a:r>
              <a:rPr lang="nb-NO" sz="2000" dirty="0" err="1"/>
              <a:t>our</a:t>
            </a:r>
            <a:r>
              <a:rPr lang="nb-NO" sz="2000" dirty="0"/>
              <a:t> </a:t>
            </a:r>
            <a:r>
              <a:rPr lang="nb-NO" sz="2000" dirty="0" err="1"/>
              <a:t>work</a:t>
            </a:r>
            <a:r>
              <a:rPr lang="nb-NO" sz="2000" dirty="0"/>
              <a:t>, so </a:t>
            </a:r>
            <a:r>
              <a:rPr lang="nb-NO" sz="2000" dirty="0" err="1"/>
              <a:t>that</a:t>
            </a:r>
            <a:r>
              <a:rPr lang="nb-NO" sz="2000" dirty="0"/>
              <a:t> </a:t>
            </a:r>
            <a:r>
              <a:rPr lang="nb-NO" sz="2000" dirty="0" err="1"/>
              <a:t>we</a:t>
            </a:r>
            <a:r>
              <a:rPr lang="nb-NO" sz="2000" dirty="0"/>
              <a:t> </a:t>
            </a:r>
            <a:r>
              <a:rPr lang="nb-NO" sz="2000" dirty="0" err="1"/>
              <a:t>can</a:t>
            </a:r>
            <a:r>
              <a:rPr lang="nb-NO" sz="2000" dirty="0"/>
              <a:t> </a:t>
            </a:r>
            <a:r>
              <a:rPr lang="nb-NO" sz="2000" dirty="0" err="1"/>
              <a:t>learn</a:t>
            </a:r>
            <a:r>
              <a:rPr lang="nb-NO" sz="2000" dirty="0"/>
              <a:t> and </a:t>
            </a:r>
            <a:r>
              <a:rPr lang="nb-NO" sz="2000" dirty="0" err="1"/>
              <a:t>improve</a:t>
            </a:r>
            <a:r>
              <a:rPr lang="nb-NO" sz="2000" dirty="0"/>
              <a:t> </a:t>
            </a:r>
            <a:r>
              <a:rPr lang="nb-NO" sz="2000" dirty="0" err="1"/>
              <a:t>the</a:t>
            </a:r>
            <a:r>
              <a:rPr lang="nb-NO" sz="2000" dirty="0"/>
              <a:t> </a:t>
            </a:r>
            <a:r>
              <a:rPr lang="nb-NO" sz="2000" dirty="0" err="1"/>
              <a:t>surrounding</a:t>
            </a:r>
            <a:r>
              <a:rPr lang="nb-NO" sz="2000" dirty="0"/>
              <a:t> systems.</a:t>
            </a:r>
          </a:p>
          <a:p>
            <a:pPr marL="0" indent="0">
              <a:buFont typeface="Arial" panose="020B0604020202020204" pitchFamily="34" charset="0"/>
              <a:buNone/>
            </a:pPr>
            <a:endParaRPr lang="nb-NO" sz="3200" b="0" i="0" u="none" strike="noStrike" dirty="0">
              <a:solidFill>
                <a:srgbClr val="000000"/>
              </a:solidFill>
              <a:effectLst/>
              <a:latin typeface="Segoe UI Web (West European)"/>
            </a:endParaRPr>
          </a:p>
          <a:p>
            <a:pPr marL="0" indent="0">
              <a:buFont typeface="Arial" panose="020B0604020202020204" pitchFamily="34" charset="0"/>
              <a:buNone/>
            </a:pPr>
            <a:r>
              <a:rPr lang="nb-NO" sz="3200" b="0" i="0" u="none" strike="noStrike" dirty="0">
                <a:solidFill>
                  <a:srgbClr val="000000"/>
                </a:solidFill>
                <a:effectLst/>
                <a:latin typeface="Segoe UI Web (West European)"/>
              </a:rPr>
              <a:t>A system </a:t>
            </a:r>
            <a:r>
              <a:rPr lang="nb-NO" sz="3200" b="0" i="0" u="none" strike="noStrike" dirty="0" err="1">
                <a:solidFill>
                  <a:srgbClr val="000000"/>
                </a:solidFill>
                <a:effectLst/>
                <a:latin typeface="Segoe UI Web (West European)"/>
              </a:rPr>
              <a:t>of</a:t>
            </a:r>
            <a:r>
              <a:rPr lang="nb-NO" sz="3200" b="0" i="0" u="none" strike="noStrike" dirty="0">
                <a:solidFill>
                  <a:srgbClr val="000000"/>
                </a:solidFill>
                <a:effectLst/>
                <a:latin typeface="Segoe UI Web (West European)"/>
              </a:rPr>
              <a:t> </a:t>
            </a:r>
            <a:r>
              <a:rPr lang="nb-NO" sz="3200" b="0" i="0" u="none" strike="noStrike" dirty="0" err="1">
                <a:solidFill>
                  <a:srgbClr val="000000"/>
                </a:solidFill>
                <a:effectLst/>
                <a:latin typeface="Segoe UI Web (West European)"/>
              </a:rPr>
              <a:t>error</a:t>
            </a:r>
            <a:r>
              <a:rPr lang="nb-NO" sz="3200" b="0" i="0" u="none" strike="noStrike" dirty="0">
                <a:solidFill>
                  <a:srgbClr val="000000"/>
                </a:solidFill>
                <a:effectLst/>
                <a:latin typeface="Segoe UI Web (West European)"/>
              </a:rPr>
              <a:t> </a:t>
            </a:r>
            <a:r>
              <a:rPr lang="nb-NO" sz="3200" b="0" i="0" u="none" strike="noStrike" dirty="0" err="1">
                <a:solidFill>
                  <a:srgbClr val="000000"/>
                </a:solidFill>
                <a:effectLst/>
                <a:latin typeface="Segoe UI Web (West European)"/>
              </a:rPr>
              <a:t>traps</a:t>
            </a:r>
            <a:r>
              <a:rPr lang="nb-NO" sz="3200" b="0" i="0" u="none" strike="noStrike" dirty="0">
                <a:solidFill>
                  <a:srgbClr val="000000"/>
                </a:solidFill>
                <a:effectLst/>
                <a:latin typeface="Segoe UI Web (West European)"/>
              </a:rPr>
              <a:t> </a:t>
            </a:r>
            <a:r>
              <a:rPr lang="nb-NO" sz="3200" b="0" i="0" u="none" strike="noStrike" dirty="0" err="1">
                <a:solidFill>
                  <a:srgbClr val="000000"/>
                </a:solidFill>
                <a:effectLst/>
                <a:latin typeface="Segoe UI Web (West European)"/>
              </a:rPr>
              <a:t>will</a:t>
            </a:r>
            <a:r>
              <a:rPr lang="nb-NO" sz="3200" b="0" i="0" u="none" strike="noStrike" dirty="0">
                <a:solidFill>
                  <a:srgbClr val="000000"/>
                </a:solidFill>
                <a:effectLst/>
                <a:latin typeface="Segoe UI Web (West European)"/>
              </a:rPr>
              <a:t> </a:t>
            </a:r>
            <a:r>
              <a:rPr lang="nb-NO" sz="3200" b="0" i="0" u="none" strike="noStrike" dirty="0" err="1">
                <a:solidFill>
                  <a:srgbClr val="000000"/>
                </a:solidFill>
                <a:effectLst/>
                <a:latin typeface="Segoe UI Web (West European)"/>
              </a:rPr>
              <a:t>often</a:t>
            </a:r>
            <a:r>
              <a:rPr lang="nb-NO" sz="3200" b="0" i="0" u="none" strike="noStrike" dirty="0">
                <a:solidFill>
                  <a:srgbClr val="000000"/>
                </a:solidFill>
                <a:effectLst/>
                <a:latin typeface="Segoe UI Web (West European)"/>
              </a:rPr>
              <a:t> </a:t>
            </a:r>
            <a:r>
              <a:rPr lang="nb-NO" sz="3200" b="0" i="0" u="none" strike="noStrike" dirty="0" err="1">
                <a:solidFill>
                  <a:srgbClr val="000000"/>
                </a:solidFill>
                <a:effectLst/>
                <a:latin typeface="Segoe UI Web (West European)"/>
              </a:rPr>
              <a:t>result</a:t>
            </a:r>
            <a:r>
              <a:rPr lang="nb-NO" sz="3200" b="0" i="0" u="none" strike="noStrike" dirty="0">
                <a:solidFill>
                  <a:srgbClr val="000000"/>
                </a:solidFill>
                <a:effectLst/>
                <a:latin typeface="Segoe UI Web (West European)"/>
              </a:rPr>
              <a:t> in </a:t>
            </a:r>
            <a:r>
              <a:rPr lang="nb-NO" sz="3200" b="0" i="0" u="none" strike="noStrike" dirty="0" err="1">
                <a:solidFill>
                  <a:srgbClr val="000000"/>
                </a:solidFill>
                <a:effectLst/>
                <a:latin typeface="Segoe UI Web (West European)"/>
              </a:rPr>
              <a:t>near</a:t>
            </a:r>
            <a:r>
              <a:rPr lang="nb-NO" sz="3200" b="0" i="0" u="none" strike="noStrike" dirty="0">
                <a:solidFill>
                  <a:srgbClr val="000000"/>
                </a:solidFill>
                <a:effectLst/>
                <a:latin typeface="Segoe UI Web (West European)"/>
              </a:rPr>
              <a:t>-misses and </a:t>
            </a:r>
            <a:r>
              <a:rPr lang="nb-NO" sz="3200" b="0" i="0" u="none" strike="noStrike" dirty="0" err="1">
                <a:solidFill>
                  <a:srgbClr val="000000"/>
                </a:solidFill>
                <a:effectLst/>
                <a:latin typeface="Segoe UI Web (West European)"/>
              </a:rPr>
              <a:t>deviations</a:t>
            </a:r>
            <a:r>
              <a:rPr lang="nb-NO" sz="3200" b="0" i="0" u="none" strike="noStrike" dirty="0">
                <a:solidFill>
                  <a:srgbClr val="000000"/>
                </a:solidFill>
                <a:effectLst/>
                <a:latin typeface="Segoe UI Web (West European)"/>
              </a:rPr>
              <a:t> </a:t>
            </a:r>
            <a:r>
              <a:rPr lang="nb-NO" sz="3200" b="0" i="0" u="none" strike="noStrike" dirty="0" err="1">
                <a:solidFill>
                  <a:srgbClr val="000000"/>
                </a:solidFill>
                <a:effectLst/>
                <a:latin typeface="Segoe UI Web (West European)"/>
              </a:rPr>
              <a:t>that</a:t>
            </a:r>
            <a:r>
              <a:rPr lang="nb-NO" sz="3200" b="0" i="0" u="none" strike="noStrike" dirty="0">
                <a:solidFill>
                  <a:srgbClr val="000000"/>
                </a:solidFill>
                <a:effectLst/>
                <a:latin typeface="Segoe UI Web (West European)"/>
              </a:rPr>
              <a:t> </a:t>
            </a:r>
            <a:r>
              <a:rPr lang="nb-NO" sz="3200" b="0" i="0" u="none" strike="noStrike" dirty="0" err="1">
                <a:solidFill>
                  <a:srgbClr val="000000"/>
                </a:solidFill>
                <a:effectLst/>
                <a:latin typeface="Segoe UI Web (West European)"/>
              </a:rPr>
              <a:t>become</a:t>
            </a:r>
            <a:r>
              <a:rPr lang="nb-NO" sz="3200" b="0" i="0" u="none" strike="noStrike" dirty="0">
                <a:solidFill>
                  <a:srgbClr val="000000"/>
                </a:solidFill>
                <a:effectLst/>
                <a:latin typeface="Segoe UI Web (West European)"/>
              </a:rPr>
              <a:t> apparent over time. </a:t>
            </a:r>
            <a:r>
              <a:rPr lang="nb-NO" sz="3200" b="0" i="0" u="none" strike="noStrike" dirty="0" err="1">
                <a:solidFill>
                  <a:srgbClr val="000000"/>
                </a:solidFill>
                <a:effectLst/>
                <a:latin typeface="Segoe UI Web (West European)"/>
              </a:rPr>
              <a:t>Proactive</a:t>
            </a:r>
            <a:r>
              <a:rPr lang="nb-NO" sz="3200" b="0" i="0" u="none" strike="noStrike" dirty="0">
                <a:solidFill>
                  <a:srgbClr val="000000"/>
                </a:solidFill>
                <a:effectLst/>
                <a:latin typeface="Segoe UI Web (West European)"/>
              </a:rPr>
              <a:t> </a:t>
            </a:r>
            <a:r>
              <a:rPr lang="nb-NO" sz="3200" b="0" i="0" u="none" strike="noStrike" dirty="0" err="1">
                <a:solidFill>
                  <a:srgbClr val="000000"/>
                </a:solidFill>
                <a:effectLst/>
                <a:latin typeface="Segoe UI Web (West European)"/>
              </a:rPr>
              <a:t>leadership</a:t>
            </a:r>
            <a:r>
              <a:rPr lang="nb-NO" sz="3200" b="0" i="0" u="none" strike="noStrike" dirty="0">
                <a:solidFill>
                  <a:srgbClr val="000000"/>
                </a:solidFill>
                <a:effectLst/>
                <a:latin typeface="Segoe UI Web (West European)"/>
              </a:rPr>
              <a:t> is </a:t>
            </a:r>
            <a:r>
              <a:rPr lang="nb-NO" sz="3200" b="0" i="0" u="none" strike="noStrike" dirty="0" err="1">
                <a:solidFill>
                  <a:srgbClr val="000000"/>
                </a:solidFill>
                <a:effectLst/>
                <a:latin typeface="Segoe UI Web (West European)"/>
              </a:rPr>
              <a:t>trying</a:t>
            </a:r>
            <a:r>
              <a:rPr lang="nb-NO" sz="3200" b="0" i="0" u="none" strike="noStrike" dirty="0">
                <a:solidFill>
                  <a:srgbClr val="000000"/>
                </a:solidFill>
                <a:effectLst/>
                <a:latin typeface="Segoe UI Web (West European)"/>
              </a:rPr>
              <a:t> to </a:t>
            </a:r>
            <a:r>
              <a:rPr lang="nb-NO" sz="3200" b="0" i="0" u="none" strike="noStrike" dirty="0" err="1">
                <a:solidFill>
                  <a:srgbClr val="000000"/>
                </a:solidFill>
                <a:effectLst/>
                <a:latin typeface="Segoe UI Web (West European)"/>
              </a:rPr>
              <a:t>take</a:t>
            </a:r>
            <a:r>
              <a:rPr lang="nb-NO" sz="3200" b="0" i="0" u="none" strike="noStrike" dirty="0">
                <a:solidFill>
                  <a:srgbClr val="000000"/>
                </a:solidFill>
                <a:effectLst/>
                <a:latin typeface="Segoe UI Web (West European)"/>
              </a:rPr>
              <a:t> </a:t>
            </a:r>
            <a:r>
              <a:rPr lang="nb-NO" sz="3200" b="0" i="0" u="none" strike="noStrike" dirty="0" err="1">
                <a:solidFill>
                  <a:srgbClr val="000000"/>
                </a:solidFill>
                <a:effectLst/>
                <a:latin typeface="Segoe UI Web (West European)"/>
              </a:rPr>
              <a:t>out</a:t>
            </a:r>
            <a:r>
              <a:rPr lang="nb-NO" sz="3200" b="0" i="0" u="none" strike="noStrike" dirty="0">
                <a:solidFill>
                  <a:srgbClr val="000000"/>
                </a:solidFill>
                <a:effectLst/>
                <a:latin typeface="Segoe UI Web (West European)"/>
              </a:rPr>
              <a:t> </a:t>
            </a:r>
            <a:r>
              <a:rPr lang="nb-NO" sz="3200" b="0" i="0" u="none" strike="noStrike" dirty="0" err="1">
                <a:solidFill>
                  <a:srgbClr val="000000"/>
                </a:solidFill>
                <a:effectLst/>
                <a:latin typeface="Segoe UI Web (West European)"/>
              </a:rPr>
              <a:t>the</a:t>
            </a:r>
            <a:r>
              <a:rPr lang="nb-NO" sz="3200" b="0" i="0" u="none" strike="noStrike" dirty="0">
                <a:solidFill>
                  <a:srgbClr val="000000"/>
                </a:solidFill>
                <a:effectLst/>
                <a:latin typeface="Segoe UI Web (West European)"/>
              </a:rPr>
              <a:t> </a:t>
            </a:r>
            <a:r>
              <a:rPr lang="nb-NO" sz="3200" b="0" i="0" u="none" strike="noStrike" dirty="0" err="1">
                <a:solidFill>
                  <a:srgbClr val="000000"/>
                </a:solidFill>
                <a:effectLst/>
                <a:latin typeface="Segoe UI Web (West European)"/>
              </a:rPr>
              <a:t>learning</a:t>
            </a:r>
            <a:r>
              <a:rPr lang="nb-NO" sz="3200" b="0" i="0" u="none" strike="noStrike" dirty="0">
                <a:solidFill>
                  <a:srgbClr val="000000"/>
                </a:solidFill>
                <a:effectLst/>
                <a:latin typeface="Segoe UI Web (West European)"/>
              </a:rPr>
              <a:t> </a:t>
            </a:r>
            <a:r>
              <a:rPr lang="nb-NO" sz="3200" b="0" i="0" u="none" strike="noStrike" dirty="0" err="1">
                <a:solidFill>
                  <a:srgbClr val="000000"/>
                </a:solidFill>
                <a:effectLst/>
                <a:latin typeface="Segoe UI Web (West European)"/>
              </a:rPr>
              <a:t>of</a:t>
            </a:r>
            <a:r>
              <a:rPr lang="nb-NO" sz="3200" b="0" i="0" u="none" strike="noStrike" dirty="0">
                <a:solidFill>
                  <a:srgbClr val="000000"/>
                </a:solidFill>
                <a:effectLst/>
                <a:latin typeface="Segoe UI Web (West European)"/>
              </a:rPr>
              <a:t> </a:t>
            </a:r>
            <a:r>
              <a:rPr lang="nb-NO" sz="3200" b="0" i="0" u="none" strike="noStrike" dirty="0" err="1">
                <a:solidFill>
                  <a:srgbClr val="000000"/>
                </a:solidFill>
                <a:effectLst/>
                <a:latin typeface="Segoe UI Web (West European)"/>
              </a:rPr>
              <a:t>these</a:t>
            </a:r>
            <a:r>
              <a:rPr lang="nb-NO" sz="3200" b="0" i="0" u="none" strike="noStrike" dirty="0">
                <a:solidFill>
                  <a:srgbClr val="000000"/>
                </a:solidFill>
                <a:effectLst/>
                <a:latin typeface="Segoe UI Web (West European)"/>
              </a:rPr>
              <a:t> signals in </a:t>
            </a:r>
            <a:r>
              <a:rPr lang="nb-NO" sz="3200" b="0" i="0" u="none" strike="noStrike" dirty="0" err="1">
                <a:solidFill>
                  <a:srgbClr val="000000"/>
                </a:solidFill>
                <a:effectLst/>
                <a:latin typeface="Segoe UI Web (West European)"/>
              </a:rPr>
              <a:t>the</a:t>
            </a:r>
            <a:r>
              <a:rPr lang="nb-NO" sz="3200" b="0" i="0" u="none" strike="noStrike" dirty="0">
                <a:solidFill>
                  <a:srgbClr val="000000"/>
                </a:solidFill>
                <a:effectLst/>
                <a:latin typeface="Segoe UI Web (West European)"/>
              </a:rPr>
              <a:t> form </a:t>
            </a:r>
            <a:r>
              <a:rPr lang="nb-NO" sz="3200" b="0" i="0" u="none" strike="noStrike" dirty="0" err="1">
                <a:solidFill>
                  <a:srgbClr val="000000"/>
                </a:solidFill>
                <a:effectLst/>
                <a:latin typeface="Segoe UI Web (West European)"/>
              </a:rPr>
              <a:t>of</a:t>
            </a:r>
            <a:r>
              <a:rPr lang="nb-NO" sz="3200" b="0" i="0" u="none" strike="noStrike" dirty="0">
                <a:solidFill>
                  <a:srgbClr val="000000"/>
                </a:solidFill>
                <a:effectLst/>
                <a:latin typeface="Segoe UI Web (West European)"/>
              </a:rPr>
              <a:t> </a:t>
            </a:r>
            <a:r>
              <a:rPr lang="nb-NO" sz="3200" b="0" i="0" u="none" strike="noStrike" dirty="0" err="1">
                <a:solidFill>
                  <a:srgbClr val="000000"/>
                </a:solidFill>
                <a:effectLst/>
                <a:latin typeface="Segoe UI Web (West European)"/>
              </a:rPr>
              <a:t>changes</a:t>
            </a:r>
            <a:r>
              <a:rPr lang="nb-NO" sz="3200" b="0" i="0" u="none" strike="noStrike" dirty="0">
                <a:solidFill>
                  <a:srgbClr val="000000"/>
                </a:solidFill>
                <a:effectLst/>
                <a:latin typeface="Segoe UI Web (West European)"/>
              </a:rPr>
              <a:t> </a:t>
            </a:r>
            <a:r>
              <a:rPr lang="nb-NO" sz="3200" b="0" i="0" u="none" strike="noStrike" dirty="0" err="1">
                <a:solidFill>
                  <a:srgbClr val="000000"/>
                </a:solidFill>
                <a:effectLst/>
                <a:latin typeface="Segoe UI Web (West European)"/>
              </a:rPr>
              <a:t>that</a:t>
            </a:r>
            <a:r>
              <a:rPr lang="nb-NO" sz="3200" b="0" i="0" u="none" strike="noStrike" dirty="0">
                <a:solidFill>
                  <a:srgbClr val="000000"/>
                </a:solidFill>
                <a:effectLst/>
                <a:latin typeface="Segoe UI Web (West European)"/>
              </a:rPr>
              <a:t> </a:t>
            </a:r>
            <a:r>
              <a:rPr lang="nb-NO" sz="3200" b="0" i="0" u="none" strike="noStrike" dirty="0" err="1">
                <a:solidFill>
                  <a:srgbClr val="000000"/>
                </a:solidFill>
                <a:effectLst/>
                <a:latin typeface="Segoe UI Web (West European)"/>
              </a:rPr>
              <a:t>improve</a:t>
            </a:r>
            <a:r>
              <a:rPr lang="nb-NO" sz="3200" b="0" i="0" u="none" strike="noStrike" dirty="0">
                <a:solidFill>
                  <a:srgbClr val="000000"/>
                </a:solidFill>
                <a:effectLst/>
                <a:latin typeface="Segoe UI Web (West European)"/>
              </a:rPr>
              <a:t> </a:t>
            </a:r>
            <a:r>
              <a:rPr lang="nb-NO" sz="3200" b="0" i="0" u="none" strike="noStrike" dirty="0" err="1">
                <a:solidFill>
                  <a:srgbClr val="000000"/>
                </a:solidFill>
                <a:effectLst/>
                <a:latin typeface="Segoe UI Web (West European)"/>
              </a:rPr>
              <a:t>the</a:t>
            </a:r>
            <a:r>
              <a:rPr lang="nb-NO" sz="3200" b="0" i="0" u="none" strike="noStrike" dirty="0">
                <a:solidFill>
                  <a:srgbClr val="000000"/>
                </a:solidFill>
                <a:effectLst/>
                <a:latin typeface="Segoe UI Web (West European)"/>
              </a:rPr>
              <a:t> system</a:t>
            </a:r>
            <a:r>
              <a:rPr lang="nb-NO" sz="1200" b="0" kern="1200" dirty="0">
                <a:solidFill>
                  <a:schemeClr val="tx1"/>
                </a:solidFill>
                <a:effectLst/>
                <a:latin typeface="+mn-lt"/>
                <a:ea typeface="+mn-ea"/>
                <a:cs typeface="+mn-cs"/>
              </a:rPr>
              <a:t>.</a:t>
            </a:r>
          </a:p>
        </p:txBody>
      </p:sp>
      <p:sp>
        <p:nvSpPr>
          <p:cNvPr id="4" name="Plassholder for lysbildenummer 3"/>
          <p:cNvSpPr>
            <a:spLocks noGrp="1"/>
          </p:cNvSpPr>
          <p:nvPr>
            <p:ph type="sldNum" sz="quarter" idx="5"/>
          </p:nvPr>
        </p:nvSpPr>
        <p:spPr/>
        <p:txBody>
          <a:bodyPr/>
          <a:lstStyle/>
          <a:p>
            <a:fld id="{73C46255-B0A8-41CF-A15B-EB86725FC229}" type="slidenum">
              <a:rPr lang="en-GB" smtClean="0"/>
              <a:t>13</a:t>
            </a:fld>
            <a:endParaRPr lang="en-GB"/>
          </a:p>
        </p:txBody>
      </p:sp>
    </p:spTree>
    <p:extLst>
      <p:ext uri="{BB962C8B-B14F-4D97-AF65-F5344CB8AC3E}">
        <p14:creationId xmlns:p14="http://schemas.microsoft.com/office/powerpoint/2010/main" val="4213428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gn="l" rtl="0">
              <a:spcBef>
                <a:spcPts val="0"/>
              </a:spcBef>
              <a:spcAft>
                <a:spcPts val="0"/>
              </a:spcAft>
              <a:buNone/>
            </a:pPr>
            <a:r>
              <a:rPr lang="nb-NO" sz="2000" b="1" dirty="0"/>
              <a:t>Message</a:t>
            </a:r>
            <a:endParaRPr lang="nb-NO" sz="2000" dirty="0"/>
          </a:p>
          <a:p>
            <a:pPr marL="0" lvl="0" indent="0" algn="l" rtl="0">
              <a:spcBef>
                <a:spcPts val="0"/>
              </a:spcBef>
              <a:spcAft>
                <a:spcPts val="0"/>
              </a:spcAft>
              <a:buNone/>
            </a:pPr>
            <a:endParaRPr lang="nb-NO" sz="1200" dirty="0">
              <a:solidFill>
                <a:schemeClr val="dk1"/>
              </a:solidFill>
              <a:latin typeface="+mn-lt"/>
              <a:ea typeface="Calibri"/>
              <a:cs typeface="Calibri"/>
              <a:sym typeface="Calibri"/>
            </a:endParaRPr>
          </a:p>
          <a:p>
            <a:pPr marL="0" lvl="0" indent="0" algn="l" rtl="0">
              <a:spcBef>
                <a:spcPts val="0"/>
              </a:spcBef>
              <a:spcAft>
                <a:spcPts val="0"/>
              </a:spcAft>
              <a:buNone/>
            </a:pPr>
            <a:r>
              <a:rPr lang="nb-NO" sz="2000" dirty="0" err="1"/>
              <a:t>We</a:t>
            </a:r>
            <a:r>
              <a:rPr lang="nb-NO" sz="2000" dirty="0"/>
              <a:t> </a:t>
            </a:r>
            <a:r>
              <a:rPr lang="nb-NO" sz="2000" dirty="0" err="1"/>
              <a:t>can</a:t>
            </a:r>
            <a:r>
              <a:rPr lang="nb-NO" sz="2000" dirty="0"/>
              <a:t> </a:t>
            </a:r>
            <a:r>
              <a:rPr lang="nb-NO" sz="2000" dirty="0" err="1"/>
              <a:t>divide</a:t>
            </a:r>
            <a:r>
              <a:rPr lang="nb-NO" sz="2000" dirty="0"/>
              <a:t> </a:t>
            </a:r>
            <a:r>
              <a:rPr lang="nb-NO" sz="2000" dirty="0" err="1"/>
              <a:t>the</a:t>
            </a:r>
            <a:r>
              <a:rPr lang="nb-NO" sz="2000" dirty="0"/>
              <a:t> </a:t>
            </a:r>
            <a:r>
              <a:rPr lang="nb-NO" sz="2000" dirty="0" err="1"/>
              <a:t>error</a:t>
            </a:r>
            <a:r>
              <a:rPr lang="nb-NO" sz="2000" dirty="0"/>
              <a:t> </a:t>
            </a:r>
            <a:r>
              <a:rPr lang="nb-NO" sz="2000" dirty="0" err="1"/>
              <a:t>traps</a:t>
            </a:r>
            <a:r>
              <a:rPr lang="nb-NO" sz="2000" dirty="0"/>
              <a:t> </a:t>
            </a:r>
            <a:r>
              <a:rPr lang="nb-NO" sz="2000" dirty="0" err="1"/>
              <a:t>into</a:t>
            </a:r>
            <a:r>
              <a:rPr lang="nb-NO" sz="2000" dirty="0"/>
              <a:t> </a:t>
            </a:r>
            <a:r>
              <a:rPr lang="nb-NO" sz="2000" dirty="0" err="1"/>
              <a:t>four</a:t>
            </a:r>
            <a:r>
              <a:rPr lang="nb-NO" sz="2000" dirty="0"/>
              <a:t> different </a:t>
            </a:r>
            <a:r>
              <a:rPr lang="nb-NO" sz="2000" dirty="0" err="1"/>
              <a:t>categories</a:t>
            </a:r>
            <a:r>
              <a:rPr lang="nb-NO" sz="2000" dirty="0"/>
              <a:t>. Three </a:t>
            </a:r>
            <a:r>
              <a:rPr lang="nb-NO" sz="2000" dirty="0" err="1"/>
              <a:t>of</a:t>
            </a:r>
            <a:r>
              <a:rPr lang="nb-NO" sz="2000" dirty="0"/>
              <a:t> </a:t>
            </a:r>
            <a:r>
              <a:rPr lang="nb-NO" sz="2000" dirty="0" err="1"/>
              <a:t>them</a:t>
            </a:r>
            <a:r>
              <a:rPr lang="nb-NO" sz="2000" dirty="0"/>
              <a:t> </a:t>
            </a:r>
            <a:r>
              <a:rPr lang="nb-NO" sz="2000" dirty="0" err="1"/>
              <a:t>are</a:t>
            </a:r>
            <a:r>
              <a:rPr lang="nb-NO" sz="2000" dirty="0"/>
              <a:t> </a:t>
            </a:r>
            <a:r>
              <a:rPr lang="nb-NO" sz="2000" dirty="0" err="1"/>
              <a:t>on</a:t>
            </a:r>
            <a:r>
              <a:rPr lang="nb-NO" sz="2000" dirty="0"/>
              <a:t> </a:t>
            </a:r>
            <a:r>
              <a:rPr lang="nb-NO" sz="2000" dirty="0" err="1"/>
              <a:t>the</a:t>
            </a:r>
            <a:r>
              <a:rPr lang="nb-NO" sz="2000" dirty="0"/>
              <a:t> system </a:t>
            </a:r>
            <a:r>
              <a:rPr lang="nb-NO" sz="2000" dirty="0" err="1"/>
              <a:t>level</a:t>
            </a:r>
            <a:r>
              <a:rPr lang="nb-NO" sz="2000" dirty="0"/>
              <a:t>. </a:t>
            </a:r>
            <a:r>
              <a:rPr lang="nb-NO" sz="2000" dirty="0" err="1"/>
              <a:t>These</a:t>
            </a:r>
            <a:r>
              <a:rPr lang="nb-NO" sz="2000" dirty="0"/>
              <a:t> </a:t>
            </a:r>
            <a:r>
              <a:rPr lang="nb-NO" sz="2000" dirty="0" err="1"/>
              <a:t>are</a:t>
            </a:r>
            <a:r>
              <a:rPr lang="nb-NO" sz="2000" dirty="0"/>
              <a:t> </a:t>
            </a:r>
            <a:r>
              <a:rPr lang="nb-NO" sz="2000" dirty="0" err="1"/>
              <a:t>organizational</a:t>
            </a:r>
            <a:r>
              <a:rPr lang="nb-NO" sz="2000" dirty="0"/>
              <a:t> </a:t>
            </a:r>
            <a:r>
              <a:rPr lang="nb-NO" sz="2000" dirty="0" err="1"/>
              <a:t>error</a:t>
            </a:r>
            <a:r>
              <a:rPr lang="nb-NO" sz="2000" dirty="0"/>
              <a:t> </a:t>
            </a:r>
            <a:r>
              <a:rPr lang="nb-NO" sz="2000" dirty="0" err="1"/>
              <a:t>traps</a:t>
            </a:r>
            <a:r>
              <a:rPr lang="nb-NO" sz="2000" dirty="0"/>
              <a:t>, </a:t>
            </a:r>
            <a:r>
              <a:rPr lang="nb-NO" sz="2000" dirty="0" err="1"/>
              <a:t>task-related</a:t>
            </a:r>
            <a:r>
              <a:rPr lang="nb-NO" sz="2000" dirty="0"/>
              <a:t> </a:t>
            </a:r>
            <a:r>
              <a:rPr lang="nb-NO" sz="2000" dirty="0" err="1"/>
              <a:t>error</a:t>
            </a:r>
            <a:r>
              <a:rPr lang="nb-NO" sz="2000" dirty="0"/>
              <a:t> </a:t>
            </a:r>
            <a:r>
              <a:rPr lang="nb-NO" sz="2000" dirty="0" err="1"/>
              <a:t>traps</a:t>
            </a:r>
            <a:r>
              <a:rPr lang="nb-NO" sz="2000" dirty="0"/>
              <a:t>, and </a:t>
            </a:r>
            <a:r>
              <a:rPr lang="nb-NO" sz="2000" dirty="0" err="1"/>
              <a:t>technical</a:t>
            </a:r>
            <a:r>
              <a:rPr lang="nb-NO" sz="2000" dirty="0"/>
              <a:t> </a:t>
            </a:r>
            <a:r>
              <a:rPr lang="nb-NO" sz="2000" dirty="0" err="1"/>
              <a:t>error</a:t>
            </a:r>
            <a:r>
              <a:rPr lang="nb-NO" sz="2000" dirty="0"/>
              <a:t> </a:t>
            </a:r>
            <a:r>
              <a:rPr lang="nb-NO" sz="2000" dirty="0" err="1"/>
              <a:t>traps</a:t>
            </a:r>
            <a:r>
              <a:rPr lang="nb-NO" sz="2000" dirty="0"/>
              <a:t> (</a:t>
            </a:r>
            <a:r>
              <a:rPr lang="nb-NO" sz="2000" dirty="0" err="1"/>
              <a:t>here</a:t>
            </a:r>
            <a:r>
              <a:rPr lang="nb-NO" sz="2000" dirty="0"/>
              <a:t> </a:t>
            </a:r>
            <a:r>
              <a:rPr lang="nb-NO" sz="2000" dirty="0" err="1"/>
              <a:t>the</a:t>
            </a:r>
            <a:r>
              <a:rPr lang="nb-NO" sz="2000" dirty="0"/>
              <a:t> presenter </a:t>
            </a:r>
            <a:r>
              <a:rPr lang="nb-NO" sz="2000" dirty="0" err="1"/>
              <a:t>can</a:t>
            </a:r>
            <a:r>
              <a:rPr lang="nb-NO" sz="2000" dirty="0"/>
              <a:t> </a:t>
            </a:r>
            <a:r>
              <a:rPr lang="nb-NO" sz="2000" dirty="0" err="1"/>
              <a:t>choose</a:t>
            </a:r>
            <a:r>
              <a:rPr lang="nb-NO" sz="2000" dirty="0"/>
              <a:t> to </a:t>
            </a:r>
            <a:r>
              <a:rPr lang="nb-NO" sz="2000" dirty="0" err="1"/>
              <a:t>mention</a:t>
            </a:r>
            <a:r>
              <a:rPr lang="nb-NO" sz="2000" dirty="0"/>
              <a:t> </a:t>
            </a:r>
            <a:r>
              <a:rPr lang="nb-NO" sz="2000" dirty="0" err="1"/>
              <a:t>the</a:t>
            </a:r>
            <a:r>
              <a:rPr lang="nb-NO" sz="2000" dirty="0"/>
              <a:t> </a:t>
            </a:r>
            <a:r>
              <a:rPr lang="nb-NO" sz="2000" dirty="0" err="1"/>
              <a:t>examples</a:t>
            </a:r>
            <a:r>
              <a:rPr lang="nb-NO" sz="2000" dirty="0"/>
              <a:t> </a:t>
            </a:r>
            <a:r>
              <a:rPr lang="nb-NO" sz="2000" dirty="0" err="1"/>
              <a:t>on</a:t>
            </a:r>
            <a:r>
              <a:rPr lang="nb-NO" sz="2000" dirty="0"/>
              <a:t> </a:t>
            </a:r>
            <a:r>
              <a:rPr lang="nb-NO" sz="2000" dirty="0" err="1"/>
              <a:t>the</a:t>
            </a:r>
            <a:r>
              <a:rPr lang="nb-NO" sz="2000" dirty="0"/>
              <a:t> slide or </a:t>
            </a:r>
            <a:r>
              <a:rPr lang="nb-NO" sz="2000" dirty="0" err="1"/>
              <a:t>choose</a:t>
            </a:r>
            <a:r>
              <a:rPr lang="nb-NO" sz="2000" dirty="0"/>
              <a:t> </a:t>
            </a:r>
            <a:r>
              <a:rPr lang="nb-NO" sz="2000" dirty="0" err="1"/>
              <a:t>other</a:t>
            </a:r>
            <a:r>
              <a:rPr lang="nb-NO" sz="2000" dirty="0"/>
              <a:t> relevant </a:t>
            </a:r>
            <a:r>
              <a:rPr lang="nb-NO" sz="2000" dirty="0" err="1"/>
              <a:t>ones</a:t>
            </a:r>
            <a:r>
              <a:rPr lang="nb-NO" sz="2000" dirty="0"/>
              <a:t> </a:t>
            </a:r>
            <a:r>
              <a:rPr lang="nb-NO" sz="2000" dirty="0" err="1"/>
              <a:t>that</a:t>
            </a:r>
            <a:r>
              <a:rPr lang="nb-NO" sz="2000" dirty="0"/>
              <a:t> </a:t>
            </a:r>
            <a:r>
              <a:rPr lang="nb-NO" sz="2000" dirty="0" err="1"/>
              <a:t>the</a:t>
            </a:r>
            <a:r>
              <a:rPr lang="nb-NO" sz="2000" dirty="0"/>
              <a:t> target </a:t>
            </a:r>
            <a:r>
              <a:rPr lang="nb-NO" sz="2000" dirty="0" err="1"/>
              <a:t>group</a:t>
            </a:r>
            <a:r>
              <a:rPr lang="nb-NO" sz="2000" dirty="0"/>
              <a:t> is </a:t>
            </a:r>
            <a:r>
              <a:rPr lang="nb-NO" sz="2000" dirty="0" err="1"/>
              <a:t>well</a:t>
            </a:r>
            <a:r>
              <a:rPr lang="nb-NO" sz="2000" dirty="0"/>
              <a:t> </a:t>
            </a:r>
            <a:r>
              <a:rPr lang="nb-NO" sz="2000" dirty="0" err="1"/>
              <a:t>familiar</a:t>
            </a:r>
            <a:r>
              <a:rPr lang="nb-NO" sz="2000" dirty="0"/>
              <a:t> </a:t>
            </a:r>
            <a:r>
              <a:rPr lang="nb-NO" sz="2000" dirty="0" err="1"/>
              <a:t>with</a:t>
            </a:r>
            <a:r>
              <a:rPr lang="nb-NO" sz="2000" dirty="0"/>
              <a:t>).</a:t>
            </a:r>
          </a:p>
          <a:p>
            <a:pPr marL="0" lvl="0" indent="0" algn="l" rtl="0">
              <a:spcBef>
                <a:spcPts val="0"/>
              </a:spcBef>
              <a:spcAft>
                <a:spcPts val="0"/>
              </a:spcAft>
              <a:buNone/>
            </a:pPr>
            <a:endParaRPr lang="nb-NO" sz="2000" dirty="0"/>
          </a:p>
          <a:p>
            <a:pPr marL="0" lvl="0" indent="0" algn="l" rtl="0">
              <a:lnSpc>
                <a:spcPct val="115000"/>
              </a:lnSpc>
              <a:spcBef>
                <a:spcPts val="0"/>
              </a:spcBef>
              <a:spcAft>
                <a:spcPts val="0"/>
              </a:spcAft>
              <a:buClr>
                <a:schemeClr val="dk1"/>
              </a:buClr>
              <a:buSzPts val="1100"/>
              <a:buFont typeface="Arial"/>
              <a:buNone/>
            </a:pPr>
            <a:r>
              <a:rPr lang="nb-NO" sz="2000" dirty="0"/>
              <a:t>The last </a:t>
            </a:r>
            <a:r>
              <a:rPr lang="nb-NO" sz="2000" dirty="0" err="1"/>
              <a:t>category</a:t>
            </a:r>
            <a:r>
              <a:rPr lang="nb-NO" sz="2000" dirty="0"/>
              <a:t> is </a:t>
            </a:r>
            <a:r>
              <a:rPr lang="nb-NO" sz="2000" dirty="0" err="1"/>
              <a:t>individual</a:t>
            </a:r>
            <a:r>
              <a:rPr lang="nb-NO" sz="2000" dirty="0"/>
              <a:t> </a:t>
            </a:r>
            <a:r>
              <a:rPr lang="nb-NO" sz="2000" dirty="0" err="1"/>
              <a:t>error</a:t>
            </a:r>
            <a:r>
              <a:rPr lang="nb-NO" sz="2000" dirty="0"/>
              <a:t> </a:t>
            </a:r>
            <a:r>
              <a:rPr lang="nb-NO" sz="2000" dirty="0" err="1"/>
              <a:t>traps</a:t>
            </a:r>
            <a:r>
              <a:rPr lang="nb-NO" sz="2000" dirty="0"/>
              <a:t>. </a:t>
            </a:r>
            <a:r>
              <a:rPr lang="nb-NO" sz="2000" dirty="0" err="1"/>
              <a:t>We</a:t>
            </a:r>
            <a:r>
              <a:rPr lang="nb-NO" sz="2000" dirty="0"/>
              <a:t> </a:t>
            </a:r>
            <a:r>
              <a:rPr lang="nb-NO" sz="2000" dirty="0" err="1"/>
              <a:t>tend</a:t>
            </a:r>
            <a:r>
              <a:rPr lang="nb-NO" sz="2000" dirty="0"/>
              <a:t> to </a:t>
            </a:r>
            <a:r>
              <a:rPr lang="nb-NO" sz="2000" dirty="0" err="1"/>
              <a:t>focus</a:t>
            </a:r>
            <a:r>
              <a:rPr lang="nb-NO" sz="2000" dirty="0"/>
              <a:t> </a:t>
            </a:r>
            <a:r>
              <a:rPr lang="nb-NO" sz="2000" dirty="0" err="1"/>
              <a:t>on</a:t>
            </a:r>
            <a:r>
              <a:rPr lang="nb-NO" sz="2000" dirty="0"/>
              <a:t> </a:t>
            </a:r>
            <a:r>
              <a:rPr lang="nb-NO" sz="2000" dirty="0" err="1"/>
              <a:t>the</a:t>
            </a:r>
            <a:r>
              <a:rPr lang="nb-NO" sz="2000" dirty="0"/>
              <a:t> </a:t>
            </a:r>
            <a:r>
              <a:rPr lang="nb-NO" sz="2000" dirty="0" err="1"/>
              <a:t>individual</a:t>
            </a:r>
            <a:r>
              <a:rPr lang="nb-NO" sz="2000" dirty="0"/>
              <a:t> </a:t>
            </a:r>
            <a:r>
              <a:rPr lang="nb-NO" sz="2000" dirty="0" err="1"/>
              <a:t>level</a:t>
            </a:r>
            <a:r>
              <a:rPr lang="nb-NO" sz="2000" dirty="0"/>
              <a:t>, </a:t>
            </a:r>
            <a:r>
              <a:rPr lang="nb-NO" sz="2000" dirty="0" err="1"/>
              <a:t>but</a:t>
            </a:r>
            <a:r>
              <a:rPr lang="nb-NO" sz="2000" dirty="0"/>
              <a:t> in order to </a:t>
            </a:r>
            <a:r>
              <a:rPr lang="nb-NO" sz="2000" dirty="0" err="1"/>
              <a:t>facilitate</a:t>
            </a:r>
            <a:r>
              <a:rPr lang="nb-NO" sz="2000" dirty="0"/>
              <a:t> </a:t>
            </a:r>
            <a:r>
              <a:rPr lang="nb-NO" sz="2000" dirty="0" err="1"/>
              <a:t>precise</a:t>
            </a:r>
            <a:r>
              <a:rPr lang="nb-NO" sz="2000" dirty="0"/>
              <a:t> and safe </a:t>
            </a:r>
            <a:r>
              <a:rPr lang="nb-NO" sz="2000" dirty="0" err="1"/>
              <a:t>job</a:t>
            </a:r>
            <a:r>
              <a:rPr lang="nb-NO" sz="2000" dirty="0"/>
              <a:t> </a:t>
            </a:r>
            <a:r>
              <a:rPr lang="nb-NO" sz="2000" dirty="0" err="1"/>
              <a:t>performance</a:t>
            </a:r>
            <a:r>
              <a:rPr lang="nb-NO" sz="2000" dirty="0"/>
              <a:t> </a:t>
            </a:r>
            <a:r>
              <a:rPr lang="nb-NO" sz="2000" dirty="0" err="1"/>
              <a:t>we</a:t>
            </a:r>
            <a:r>
              <a:rPr lang="nb-NO" sz="2000" dirty="0"/>
              <a:t> must </a:t>
            </a:r>
            <a:r>
              <a:rPr lang="nb-NO" sz="2000" dirty="0" err="1"/>
              <a:t>also</a:t>
            </a:r>
            <a:r>
              <a:rPr lang="nb-NO" sz="2000" dirty="0"/>
              <a:t> understand </a:t>
            </a:r>
            <a:r>
              <a:rPr lang="nb-NO" sz="2000" dirty="0" err="1"/>
              <a:t>the</a:t>
            </a:r>
            <a:r>
              <a:rPr lang="nb-NO" sz="2000" dirty="0"/>
              <a:t> system </a:t>
            </a:r>
            <a:r>
              <a:rPr lang="nb-NO" sz="2000" dirty="0" err="1"/>
              <a:t>around</a:t>
            </a:r>
            <a:r>
              <a:rPr lang="nb-NO" sz="2000" dirty="0"/>
              <a:t> </a:t>
            </a:r>
            <a:r>
              <a:rPr lang="nb-NO" sz="2000" dirty="0" err="1"/>
              <a:t>the</a:t>
            </a:r>
            <a:r>
              <a:rPr lang="nb-NO" sz="2000" dirty="0"/>
              <a:t> </a:t>
            </a:r>
            <a:r>
              <a:rPr lang="nb-NO" sz="2000" dirty="0" err="1"/>
              <a:t>people</a:t>
            </a:r>
            <a:r>
              <a:rPr lang="nb-NO" sz="2000" dirty="0"/>
              <a:t>. </a:t>
            </a:r>
            <a:r>
              <a:rPr lang="nb-NO" sz="2000" dirty="0" err="1"/>
              <a:t>We</a:t>
            </a:r>
            <a:r>
              <a:rPr lang="nb-NO" sz="2000" dirty="0"/>
              <a:t> </a:t>
            </a:r>
            <a:r>
              <a:rPr lang="nb-NO" sz="2000" dirty="0" err="1"/>
              <a:t>often</a:t>
            </a:r>
            <a:r>
              <a:rPr lang="nb-NO" sz="2000" dirty="0"/>
              <a:t> </a:t>
            </a:r>
            <a:r>
              <a:rPr lang="nb-NO" sz="2000" dirty="0" err="1"/>
              <a:t>see</a:t>
            </a:r>
            <a:r>
              <a:rPr lang="nb-NO" sz="2000" dirty="0"/>
              <a:t> </a:t>
            </a:r>
            <a:r>
              <a:rPr lang="nb-NO" sz="2000" dirty="0" err="1"/>
              <a:t>that</a:t>
            </a:r>
            <a:r>
              <a:rPr lang="nb-NO" sz="2000" dirty="0"/>
              <a:t> </a:t>
            </a:r>
            <a:r>
              <a:rPr lang="nb-NO" sz="2000" dirty="0" err="1"/>
              <a:t>the</a:t>
            </a:r>
            <a:r>
              <a:rPr lang="nb-NO" sz="2000" dirty="0"/>
              <a:t> </a:t>
            </a:r>
            <a:r>
              <a:rPr lang="nb-NO" sz="2000" dirty="0" err="1"/>
              <a:t>individual</a:t>
            </a:r>
            <a:r>
              <a:rPr lang="nb-NO" sz="2000" dirty="0"/>
              <a:t> </a:t>
            </a:r>
            <a:r>
              <a:rPr lang="nb-NO" sz="2000" dirty="0" err="1"/>
              <a:t>error</a:t>
            </a:r>
            <a:r>
              <a:rPr lang="nb-NO" sz="2000" dirty="0"/>
              <a:t> </a:t>
            </a:r>
            <a:r>
              <a:rPr lang="nb-NO" sz="2000" dirty="0" err="1"/>
              <a:t>traps</a:t>
            </a:r>
            <a:r>
              <a:rPr lang="nb-NO" sz="2000" dirty="0"/>
              <a:t>  </a:t>
            </a:r>
            <a:r>
              <a:rPr lang="nb-NO" sz="2000" dirty="0" err="1"/>
              <a:t>are</a:t>
            </a:r>
            <a:r>
              <a:rPr lang="nb-NO" sz="2000" dirty="0"/>
              <a:t> </a:t>
            </a:r>
            <a:r>
              <a:rPr lang="nb-NO" sz="2000" dirty="0" err="1"/>
              <a:t>closely</a:t>
            </a:r>
            <a:r>
              <a:rPr lang="nb-NO" sz="2000" dirty="0"/>
              <a:t> </a:t>
            </a:r>
            <a:r>
              <a:rPr lang="nb-NO" sz="2000" dirty="0" err="1"/>
              <a:t>linked</a:t>
            </a:r>
            <a:r>
              <a:rPr lang="nb-NO" sz="2000" dirty="0"/>
              <a:t> to </a:t>
            </a:r>
            <a:r>
              <a:rPr lang="nb-NO" sz="2000" dirty="0" err="1"/>
              <a:t>other</a:t>
            </a:r>
            <a:r>
              <a:rPr lang="nb-NO" sz="2000" dirty="0"/>
              <a:t> </a:t>
            </a:r>
            <a:r>
              <a:rPr lang="nb-NO" sz="2000" dirty="0" err="1"/>
              <a:t>error</a:t>
            </a:r>
            <a:r>
              <a:rPr lang="nb-NO" sz="2000" dirty="0"/>
              <a:t> </a:t>
            </a:r>
            <a:r>
              <a:rPr lang="nb-NO" sz="2000" dirty="0" err="1"/>
              <a:t>traps</a:t>
            </a:r>
            <a:r>
              <a:rPr lang="nb-NO" sz="2000" dirty="0"/>
              <a:t>, </a:t>
            </a:r>
            <a:r>
              <a:rPr lang="nb-NO" sz="2000" dirty="0" err="1"/>
              <a:t>such</a:t>
            </a:r>
            <a:r>
              <a:rPr lang="nb-NO" sz="2000" dirty="0"/>
              <a:t> as a </a:t>
            </a:r>
            <a:r>
              <a:rPr lang="nb-NO" sz="2000" dirty="0" err="1"/>
              <a:t>lack</a:t>
            </a:r>
            <a:r>
              <a:rPr lang="nb-NO" sz="2000" dirty="0"/>
              <a:t> </a:t>
            </a:r>
            <a:r>
              <a:rPr lang="nb-NO" sz="2000" dirty="0" err="1"/>
              <a:t>of</a:t>
            </a:r>
            <a:r>
              <a:rPr lang="nb-NO" sz="2000" dirty="0"/>
              <a:t> </a:t>
            </a:r>
            <a:r>
              <a:rPr lang="nb-NO" sz="2000" dirty="0" err="1"/>
              <a:t>competence</a:t>
            </a:r>
            <a:r>
              <a:rPr lang="nb-NO" sz="2000" dirty="0"/>
              <a:t> and </a:t>
            </a:r>
            <a:r>
              <a:rPr lang="nb-NO" sz="2000" dirty="0" err="1"/>
              <a:t>unclear</a:t>
            </a:r>
            <a:r>
              <a:rPr lang="nb-NO" sz="2000" dirty="0"/>
              <a:t> </a:t>
            </a:r>
            <a:r>
              <a:rPr lang="nb-NO" sz="2000" dirty="0" err="1"/>
              <a:t>roles</a:t>
            </a:r>
            <a:r>
              <a:rPr lang="nb-NO" sz="2000" dirty="0"/>
              <a:t>.</a:t>
            </a:r>
          </a:p>
          <a:p>
            <a:pPr marL="0" lvl="0" indent="0" algn="l" rtl="0">
              <a:spcBef>
                <a:spcPts val="0"/>
              </a:spcBef>
              <a:spcAft>
                <a:spcPts val="0"/>
              </a:spcAft>
              <a:buNone/>
            </a:pPr>
            <a:endParaRPr lang="nb-NO" sz="1200" dirty="0">
              <a:solidFill>
                <a:schemeClr val="dk1"/>
              </a:solidFill>
              <a:latin typeface="+mn-lt"/>
              <a:ea typeface="Calibri"/>
              <a:cs typeface="Calibri"/>
              <a:sym typeface="Calibri"/>
            </a:endParaRPr>
          </a:p>
          <a:p>
            <a:pPr marL="171450" lvl="0" indent="-95250" algn="l" rtl="0">
              <a:spcBef>
                <a:spcPts val="0"/>
              </a:spcBef>
              <a:spcAft>
                <a:spcPts val="0"/>
              </a:spcAft>
              <a:buClr>
                <a:schemeClr val="dk1"/>
              </a:buClr>
              <a:buSzPts val="1200"/>
              <a:buFont typeface="Arial"/>
              <a:buNone/>
            </a:pPr>
            <a:endParaRPr lang="nb-NO" sz="1200" dirty="0">
              <a:solidFill>
                <a:schemeClr val="dk1"/>
              </a:solidFill>
              <a:latin typeface="+mn-lt"/>
              <a:ea typeface="Calibri"/>
              <a:cs typeface="Calibri"/>
              <a:sym typeface="Calibri"/>
            </a:endParaRPr>
          </a:p>
          <a:p>
            <a:pPr marL="0" lvl="0" indent="0" algn="l" rtl="0">
              <a:spcBef>
                <a:spcPts val="0"/>
              </a:spcBef>
              <a:spcAft>
                <a:spcPts val="0"/>
              </a:spcAft>
              <a:buClr>
                <a:schemeClr val="dk1"/>
              </a:buClr>
              <a:buSzPts val="1200"/>
              <a:buFont typeface="Arial"/>
              <a:buNone/>
            </a:pPr>
            <a:r>
              <a:rPr lang="nb-NO" sz="2000" b="1" dirty="0" err="1"/>
              <a:t>About</a:t>
            </a:r>
            <a:r>
              <a:rPr lang="nb-NO" sz="2000" b="1" dirty="0"/>
              <a:t> </a:t>
            </a:r>
            <a:r>
              <a:rPr lang="nb-NO" sz="2000" b="1" dirty="0" err="1"/>
              <a:t>this</a:t>
            </a:r>
            <a:r>
              <a:rPr lang="nb-NO" sz="2000" b="1" dirty="0"/>
              <a:t> slide</a:t>
            </a:r>
            <a:endParaRPr lang="nb-NO" sz="2000" dirty="0"/>
          </a:p>
          <a:p>
            <a:pPr marL="0" lvl="0" indent="0" algn="l" rtl="0">
              <a:spcBef>
                <a:spcPts val="0"/>
              </a:spcBef>
              <a:spcAft>
                <a:spcPts val="0"/>
              </a:spcAft>
              <a:buClr>
                <a:schemeClr val="dk1"/>
              </a:buClr>
              <a:buSzPts val="1200"/>
              <a:buFont typeface="Arial"/>
              <a:buNone/>
            </a:pPr>
            <a:endParaRPr lang="nb-NO" sz="2000" b="1" dirty="0"/>
          </a:p>
          <a:p>
            <a:pPr marL="0" lvl="0" indent="0" algn="l" rtl="0">
              <a:lnSpc>
                <a:spcPct val="115000"/>
              </a:lnSpc>
              <a:spcBef>
                <a:spcPts val="0"/>
              </a:spcBef>
              <a:spcAft>
                <a:spcPts val="0"/>
              </a:spcAft>
              <a:buClr>
                <a:schemeClr val="dk1"/>
              </a:buClr>
              <a:buSzPts val="1100"/>
              <a:buFont typeface="Arial"/>
              <a:buNone/>
            </a:pPr>
            <a:r>
              <a:rPr lang="nb-NO" sz="2000" dirty="0"/>
              <a:t>The </a:t>
            </a:r>
            <a:r>
              <a:rPr lang="nb-NO" sz="2000" dirty="0" err="1"/>
              <a:t>examples</a:t>
            </a:r>
            <a:r>
              <a:rPr lang="nb-NO" sz="2000" dirty="0"/>
              <a:t> </a:t>
            </a:r>
            <a:r>
              <a:rPr lang="nb-NO" sz="2000" dirty="0" err="1"/>
              <a:t>of</a:t>
            </a:r>
            <a:r>
              <a:rPr lang="nb-NO" sz="2000" dirty="0"/>
              <a:t> </a:t>
            </a:r>
            <a:r>
              <a:rPr lang="nb-NO" sz="2000" dirty="0" err="1"/>
              <a:t>error</a:t>
            </a:r>
            <a:r>
              <a:rPr lang="nb-NO" sz="2000" dirty="0"/>
              <a:t> </a:t>
            </a:r>
            <a:r>
              <a:rPr lang="nb-NO" sz="2000" dirty="0" err="1"/>
              <a:t>traps</a:t>
            </a:r>
            <a:r>
              <a:rPr lang="nb-NO" sz="2000" dirty="0"/>
              <a:t> </a:t>
            </a:r>
            <a:r>
              <a:rPr lang="nb-NO" sz="2000" dirty="0" err="1"/>
              <a:t>are</a:t>
            </a:r>
            <a:r>
              <a:rPr lang="nb-NO" sz="2000" dirty="0"/>
              <a:t> </a:t>
            </a:r>
            <a:r>
              <a:rPr lang="nb-NO" sz="2000" dirty="0" err="1"/>
              <a:t>taken</a:t>
            </a:r>
            <a:r>
              <a:rPr lang="nb-NO" sz="2000" dirty="0"/>
              <a:t> from </a:t>
            </a:r>
            <a:r>
              <a:rPr lang="nb-NO" sz="2000" dirty="0" err="1"/>
              <a:t>the</a:t>
            </a:r>
            <a:r>
              <a:rPr lang="nb-NO" sz="2000" dirty="0"/>
              <a:t> guide </a:t>
            </a:r>
            <a:r>
              <a:rPr lang="nb-NO" sz="2000" dirty="0" err="1"/>
              <a:t>dealing</a:t>
            </a:r>
            <a:r>
              <a:rPr lang="nb-NO" sz="2000" dirty="0"/>
              <a:t> </a:t>
            </a:r>
            <a:r>
              <a:rPr lang="nb-NO" sz="2000" dirty="0" err="1"/>
              <a:t>with</a:t>
            </a:r>
            <a:r>
              <a:rPr lang="nb-NO" sz="2000" dirty="0"/>
              <a:t> </a:t>
            </a:r>
            <a:r>
              <a:rPr lang="nb-NO" sz="2000" dirty="0" err="1"/>
              <a:t>error</a:t>
            </a:r>
            <a:r>
              <a:rPr lang="nb-NO" sz="2000" dirty="0"/>
              <a:t> </a:t>
            </a:r>
            <a:r>
              <a:rPr lang="nb-NO" sz="2000" dirty="0" err="1"/>
              <a:t>traps</a:t>
            </a:r>
            <a:r>
              <a:rPr lang="nb-NO" sz="2000" dirty="0"/>
              <a:t>. </a:t>
            </a:r>
            <a:r>
              <a:rPr lang="nb-NO" sz="2000" dirty="0" err="1"/>
              <a:t>Feel</a:t>
            </a:r>
            <a:r>
              <a:rPr lang="nb-NO" sz="2000" dirty="0"/>
              <a:t> </a:t>
            </a:r>
            <a:r>
              <a:rPr lang="nb-NO" sz="2000" dirty="0" err="1"/>
              <a:t>free</a:t>
            </a:r>
            <a:r>
              <a:rPr lang="nb-NO" sz="2000" dirty="0"/>
              <a:t> to make </a:t>
            </a:r>
            <a:r>
              <a:rPr lang="nb-NO" sz="2000" dirty="0" err="1"/>
              <a:t>the</a:t>
            </a:r>
            <a:r>
              <a:rPr lang="nb-NO" sz="2000" dirty="0"/>
              <a:t> target </a:t>
            </a:r>
            <a:r>
              <a:rPr lang="nb-NO" sz="2000" dirty="0" err="1"/>
              <a:t>group</a:t>
            </a:r>
            <a:r>
              <a:rPr lang="nb-NO" sz="2000" dirty="0"/>
              <a:t> </a:t>
            </a:r>
            <a:r>
              <a:rPr lang="nb-NO" sz="2000" dirty="0" err="1"/>
              <a:t>aware</a:t>
            </a:r>
            <a:r>
              <a:rPr lang="nb-NO" sz="2000" dirty="0"/>
              <a:t> </a:t>
            </a:r>
            <a:r>
              <a:rPr lang="nb-NO" sz="2000" dirty="0" err="1"/>
              <a:t>of</a:t>
            </a:r>
            <a:r>
              <a:rPr lang="nb-NO" sz="2000" dirty="0"/>
              <a:t> </a:t>
            </a:r>
            <a:r>
              <a:rPr lang="nb-NO" sz="2000" dirty="0" err="1"/>
              <a:t>the</a:t>
            </a:r>
            <a:r>
              <a:rPr lang="nb-NO" sz="2000" dirty="0"/>
              <a:t> </a:t>
            </a:r>
            <a:r>
              <a:rPr lang="nb-NO" sz="2000" dirty="0" err="1"/>
              <a:t>resource</a:t>
            </a:r>
            <a:r>
              <a:rPr lang="nb-NO" sz="2000" dirty="0"/>
              <a:t>. The guide </a:t>
            </a:r>
            <a:r>
              <a:rPr lang="nb-NO" sz="2000" dirty="0" err="1"/>
              <a:t>explains</a:t>
            </a:r>
            <a:r>
              <a:rPr lang="nb-NO" sz="2000" dirty="0"/>
              <a:t> </a:t>
            </a:r>
            <a:r>
              <a:rPr lang="nb-NO" sz="2000" dirty="0" err="1"/>
              <a:t>what</a:t>
            </a:r>
            <a:r>
              <a:rPr lang="nb-NO" sz="2000" dirty="0"/>
              <a:t> </a:t>
            </a:r>
            <a:r>
              <a:rPr lang="nb-NO" sz="2000" dirty="0" err="1"/>
              <a:t>error</a:t>
            </a:r>
            <a:r>
              <a:rPr lang="nb-NO" sz="2000" dirty="0"/>
              <a:t> </a:t>
            </a:r>
            <a:r>
              <a:rPr lang="nb-NO" sz="2000" dirty="0" err="1"/>
              <a:t>traps</a:t>
            </a:r>
            <a:r>
              <a:rPr lang="nb-NO" sz="2000" dirty="0"/>
              <a:t> </a:t>
            </a:r>
            <a:r>
              <a:rPr lang="nb-NO" sz="2000" dirty="0" err="1"/>
              <a:t>are</a:t>
            </a:r>
            <a:r>
              <a:rPr lang="nb-NO" sz="2000" dirty="0"/>
              <a:t>, </a:t>
            </a:r>
            <a:r>
              <a:rPr lang="nb-NO" sz="2000" dirty="0" err="1"/>
              <a:t>gives</a:t>
            </a:r>
            <a:r>
              <a:rPr lang="nb-NO" sz="2000" dirty="0"/>
              <a:t> </a:t>
            </a:r>
            <a:r>
              <a:rPr lang="nb-NO" sz="2000" dirty="0" err="1"/>
              <a:t>examples</a:t>
            </a:r>
            <a:r>
              <a:rPr lang="nb-NO" sz="2000" dirty="0"/>
              <a:t> </a:t>
            </a:r>
            <a:r>
              <a:rPr lang="nb-NO" sz="2000" dirty="0" err="1"/>
              <a:t>of</a:t>
            </a:r>
            <a:r>
              <a:rPr lang="nb-NO" sz="2000" dirty="0"/>
              <a:t> different types </a:t>
            </a:r>
            <a:r>
              <a:rPr lang="nb-NO" sz="2000" dirty="0" err="1"/>
              <a:t>of</a:t>
            </a:r>
            <a:r>
              <a:rPr lang="nb-NO" sz="2000" dirty="0"/>
              <a:t> </a:t>
            </a:r>
            <a:r>
              <a:rPr lang="nb-NO" sz="2000" dirty="0" err="1"/>
              <a:t>error</a:t>
            </a:r>
            <a:r>
              <a:rPr lang="nb-NO" sz="2000" dirty="0"/>
              <a:t> </a:t>
            </a:r>
            <a:r>
              <a:rPr lang="nb-NO" sz="2000" dirty="0" err="1"/>
              <a:t>traps</a:t>
            </a:r>
            <a:r>
              <a:rPr lang="nb-NO" sz="2000" dirty="0"/>
              <a:t>, and </a:t>
            </a:r>
            <a:r>
              <a:rPr lang="nb-NO" sz="2000" dirty="0" err="1"/>
              <a:t>advice</a:t>
            </a:r>
            <a:r>
              <a:rPr lang="nb-NO" sz="2000" dirty="0"/>
              <a:t> </a:t>
            </a:r>
            <a:r>
              <a:rPr lang="nb-NO" sz="2000" dirty="0" err="1"/>
              <a:t>on</a:t>
            </a:r>
            <a:r>
              <a:rPr lang="nb-NO" sz="2000" dirty="0"/>
              <a:t> </a:t>
            </a:r>
            <a:r>
              <a:rPr lang="nb-NO" sz="2000" dirty="0" err="1"/>
              <a:t>how</a:t>
            </a:r>
            <a:r>
              <a:rPr lang="nb-NO" sz="2000" dirty="0"/>
              <a:t> to </a:t>
            </a:r>
            <a:r>
              <a:rPr lang="nb-NO" sz="2000" dirty="0" err="1"/>
              <a:t>go</a:t>
            </a:r>
            <a:r>
              <a:rPr lang="nb-NO" sz="2000" dirty="0"/>
              <a:t> </a:t>
            </a:r>
            <a:r>
              <a:rPr lang="nb-NO" sz="2000" dirty="0" err="1"/>
              <a:t>about</a:t>
            </a:r>
            <a:r>
              <a:rPr lang="nb-NO" sz="2000" dirty="0"/>
              <a:t> </a:t>
            </a:r>
            <a:r>
              <a:rPr lang="nb-NO" sz="2000" dirty="0" err="1"/>
              <a:t>identifying</a:t>
            </a:r>
            <a:r>
              <a:rPr lang="nb-NO" sz="2000" dirty="0"/>
              <a:t> and </a:t>
            </a:r>
            <a:r>
              <a:rPr lang="nb-NO" sz="2000" dirty="0" err="1"/>
              <a:t>dealing</a:t>
            </a:r>
            <a:r>
              <a:rPr lang="nb-NO" sz="2000" dirty="0"/>
              <a:t> </a:t>
            </a:r>
            <a:r>
              <a:rPr lang="nb-NO" sz="2000" dirty="0" err="1"/>
              <a:t>with</a:t>
            </a:r>
            <a:r>
              <a:rPr lang="nb-NO" sz="2000" dirty="0"/>
              <a:t> </a:t>
            </a:r>
            <a:r>
              <a:rPr lang="nb-NO" sz="2000" dirty="0" err="1"/>
              <a:t>error</a:t>
            </a:r>
            <a:r>
              <a:rPr lang="nb-NO" sz="2000" dirty="0"/>
              <a:t> </a:t>
            </a:r>
            <a:r>
              <a:rPr lang="nb-NO" sz="2000" dirty="0" err="1"/>
              <a:t>traps</a:t>
            </a:r>
            <a:r>
              <a:rPr lang="nb-NO" sz="2000" dirty="0"/>
              <a:t>.</a:t>
            </a:r>
          </a:p>
          <a:p>
            <a:pPr marL="0" lvl="0" indent="0" algn="l" rtl="0">
              <a:spcBef>
                <a:spcPts val="0"/>
              </a:spcBef>
              <a:spcAft>
                <a:spcPts val="0"/>
              </a:spcAft>
              <a:buClr>
                <a:schemeClr val="dk1"/>
              </a:buClr>
              <a:buSzPts val="1200"/>
              <a:buFont typeface="Arial"/>
              <a:buNone/>
            </a:pPr>
            <a:endParaRPr lang="nb-NO" sz="2000" b="1" dirty="0"/>
          </a:p>
          <a:p>
            <a:pPr marL="0" lvl="0" indent="0" algn="l" rtl="0">
              <a:spcBef>
                <a:spcPts val="0"/>
              </a:spcBef>
              <a:spcAft>
                <a:spcPts val="0"/>
              </a:spcAft>
              <a:buClr>
                <a:schemeClr val="dk1"/>
              </a:buClr>
              <a:buSzPts val="1200"/>
              <a:buFont typeface="Arial"/>
              <a:buNone/>
            </a:pPr>
            <a:endParaRPr lang="nb-NO" sz="2000" dirty="0"/>
          </a:p>
        </p:txBody>
      </p:sp>
      <p:sp>
        <p:nvSpPr>
          <p:cNvPr id="4" name="Plassholder for lysbildenummer 3"/>
          <p:cNvSpPr>
            <a:spLocks noGrp="1"/>
          </p:cNvSpPr>
          <p:nvPr>
            <p:ph type="sldNum" sz="quarter" idx="5"/>
          </p:nvPr>
        </p:nvSpPr>
        <p:spPr/>
        <p:txBody>
          <a:bodyPr/>
          <a:lstStyle/>
          <a:p>
            <a:fld id="{73C46255-B0A8-41CF-A15B-EB86725FC229}" type="slidenum">
              <a:rPr lang="en-GB" smtClean="0"/>
              <a:t>14</a:t>
            </a:fld>
            <a:endParaRPr lang="en-GB"/>
          </a:p>
        </p:txBody>
      </p:sp>
    </p:spTree>
    <p:extLst>
      <p:ext uri="{BB962C8B-B14F-4D97-AF65-F5344CB8AC3E}">
        <p14:creationId xmlns:p14="http://schemas.microsoft.com/office/powerpoint/2010/main" val="2327757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gn="l" rtl="0">
              <a:spcBef>
                <a:spcPts val="0"/>
              </a:spcBef>
              <a:spcAft>
                <a:spcPts val="0"/>
              </a:spcAft>
              <a:buNone/>
            </a:pPr>
            <a:endParaRPr lang="nb-NO" b="1" dirty="0"/>
          </a:p>
          <a:p>
            <a:pPr marL="0" lvl="0" indent="0" algn="l" rtl="0">
              <a:spcBef>
                <a:spcPts val="0"/>
              </a:spcBef>
              <a:spcAft>
                <a:spcPts val="0"/>
              </a:spcAft>
              <a:buNone/>
            </a:pPr>
            <a:r>
              <a:rPr lang="nb-NO" b="1" dirty="0" err="1"/>
              <a:t>Reflection</a:t>
            </a:r>
            <a:endParaRPr lang="nb-NO" dirty="0"/>
          </a:p>
          <a:p>
            <a:pPr marL="0" lvl="0" indent="0" algn="l" rtl="0">
              <a:lnSpc>
                <a:spcPct val="115000"/>
              </a:lnSpc>
              <a:spcBef>
                <a:spcPts val="0"/>
              </a:spcBef>
              <a:spcAft>
                <a:spcPts val="0"/>
              </a:spcAft>
              <a:buClr>
                <a:schemeClr val="dk1"/>
              </a:buClr>
              <a:buSzPts val="1100"/>
              <a:buFont typeface="Arial"/>
              <a:buNone/>
            </a:pPr>
            <a:endParaRPr lang="nb-NO" dirty="0"/>
          </a:p>
          <a:p>
            <a:pPr marL="0" lvl="0" indent="0" algn="l" rtl="0">
              <a:lnSpc>
                <a:spcPct val="115000"/>
              </a:lnSpc>
              <a:spcBef>
                <a:spcPts val="0"/>
              </a:spcBef>
              <a:spcAft>
                <a:spcPts val="0"/>
              </a:spcAft>
              <a:buClr>
                <a:schemeClr val="dk1"/>
              </a:buClr>
              <a:buSzPts val="1100"/>
              <a:buFont typeface="Arial"/>
              <a:buNone/>
            </a:pPr>
            <a:r>
              <a:rPr lang="nb-NO" dirty="0"/>
              <a:t>How </a:t>
            </a:r>
            <a:r>
              <a:rPr lang="nb-NO" dirty="0" err="1"/>
              <a:t>common</a:t>
            </a:r>
            <a:r>
              <a:rPr lang="nb-NO" dirty="0"/>
              <a:t> or </a:t>
            </a:r>
            <a:r>
              <a:rPr lang="nb-NO" dirty="0" err="1"/>
              <a:t>unusual</a:t>
            </a:r>
            <a:r>
              <a:rPr lang="nb-NO" dirty="0"/>
              <a:t> is it to face </a:t>
            </a:r>
            <a:r>
              <a:rPr lang="nb-NO" dirty="0" err="1"/>
              <a:t>challenges</a:t>
            </a:r>
            <a:r>
              <a:rPr lang="nb-NO" dirty="0"/>
              <a:t> like </a:t>
            </a:r>
            <a:r>
              <a:rPr lang="nb-NO" dirty="0" err="1"/>
              <a:t>this</a:t>
            </a:r>
            <a:r>
              <a:rPr lang="nb-NO" dirty="0"/>
              <a:t> in </a:t>
            </a:r>
            <a:r>
              <a:rPr lang="nb-NO" dirty="0" err="1"/>
              <a:t>our</a:t>
            </a:r>
            <a:r>
              <a:rPr lang="nb-NO" dirty="0"/>
              <a:t> </a:t>
            </a:r>
            <a:r>
              <a:rPr lang="nb-NO" dirty="0" err="1"/>
              <a:t>work</a:t>
            </a:r>
            <a:r>
              <a:rPr lang="nb-NO" dirty="0"/>
              <a:t>?</a:t>
            </a:r>
          </a:p>
          <a:p>
            <a:pPr marL="0" lvl="0" indent="0" algn="l" rtl="0">
              <a:spcBef>
                <a:spcPts val="0"/>
              </a:spcBef>
              <a:spcAft>
                <a:spcPts val="0"/>
              </a:spcAft>
              <a:buNone/>
            </a:pPr>
            <a:endParaRPr lang="nb-NO" b="1" dirty="0"/>
          </a:p>
          <a:p>
            <a:pPr marL="0" lvl="0" indent="0" algn="l" rtl="0">
              <a:spcBef>
                <a:spcPts val="0"/>
              </a:spcBef>
              <a:spcAft>
                <a:spcPts val="0"/>
              </a:spcAft>
              <a:buNone/>
            </a:pPr>
            <a:r>
              <a:rPr lang="nb-NO" b="1" dirty="0" err="1"/>
              <a:t>About</a:t>
            </a:r>
            <a:r>
              <a:rPr lang="nb-NO" b="1" dirty="0"/>
              <a:t> </a:t>
            </a:r>
            <a:r>
              <a:rPr lang="nb-NO" b="1" dirty="0" err="1"/>
              <a:t>this</a:t>
            </a:r>
            <a:r>
              <a:rPr lang="nb-NO" b="1" dirty="0"/>
              <a:t> slide</a:t>
            </a:r>
            <a:endParaRPr lang="nb-NO" dirty="0"/>
          </a:p>
          <a:p>
            <a:pPr marL="0" lvl="0" indent="0" algn="l" rtl="0">
              <a:spcBef>
                <a:spcPts val="0"/>
              </a:spcBef>
              <a:spcAft>
                <a:spcPts val="0"/>
              </a:spcAft>
              <a:buNone/>
            </a:pPr>
            <a:r>
              <a:rPr lang="nb-NO" dirty="0"/>
              <a:t>This slide and </a:t>
            </a:r>
            <a:r>
              <a:rPr lang="nb-NO" dirty="0" err="1"/>
              <a:t>the</a:t>
            </a:r>
            <a:r>
              <a:rPr lang="nb-NO" dirty="0"/>
              <a:t> </a:t>
            </a:r>
            <a:r>
              <a:rPr lang="nb-NO" dirty="0" err="1"/>
              <a:t>next</a:t>
            </a:r>
            <a:r>
              <a:rPr lang="nb-NO" dirty="0"/>
              <a:t> </a:t>
            </a:r>
            <a:r>
              <a:rPr lang="nb-NO" dirty="0" err="1"/>
              <a:t>two</a:t>
            </a:r>
            <a:r>
              <a:rPr lang="nb-NO" dirty="0"/>
              <a:t> slides </a:t>
            </a:r>
            <a:r>
              <a:rPr lang="nb-NO" dirty="0" err="1"/>
              <a:t>are</a:t>
            </a:r>
            <a:r>
              <a:rPr lang="nb-NO" dirty="0"/>
              <a:t> </a:t>
            </a:r>
            <a:r>
              <a:rPr lang="nb-NO" dirty="0" err="1"/>
              <a:t>connected</a:t>
            </a:r>
            <a:r>
              <a:rPr lang="nb-NO" dirty="0"/>
              <a:t>. The </a:t>
            </a:r>
            <a:r>
              <a:rPr lang="nb-NO" dirty="0" err="1"/>
              <a:t>point</a:t>
            </a:r>
            <a:r>
              <a:rPr lang="nb-NO" dirty="0"/>
              <a:t> </a:t>
            </a:r>
            <a:r>
              <a:rPr lang="nb-NO" dirty="0" err="1"/>
              <a:t>of</a:t>
            </a:r>
            <a:r>
              <a:rPr lang="nb-NO" dirty="0"/>
              <a:t> </a:t>
            </a:r>
            <a:r>
              <a:rPr lang="nb-NO" dirty="0" err="1"/>
              <a:t>these</a:t>
            </a:r>
            <a:r>
              <a:rPr lang="nb-NO" dirty="0"/>
              <a:t> slides is to show </a:t>
            </a:r>
            <a:r>
              <a:rPr lang="nb-NO" dirty="0" err="1"/>
              <a:t>that</a:t>
            </a:r>
            <a:r>
              <a:rPr lang="nb-NO" dirty="0"/>
              <a:t> </a:t>
            </a:r>
            <a:r>
              <a:rPr lang="nb-NO" dirty="0" err="1"/>
              <a:t>the</a:t>
            </a:r>
            <a:r>
              <a:rPr lang="nb-NO" dirty="0"/>
              <a:t> </a:t>
            </a:r>
            <a:r>
              <a:rPr lang="nb-NO" dirty="0" err="1"/>
              <a:t>error</a:t>
            </a:r>
            <a:r>
              <a:rPr lang="nb-NO" dirty="0"/>
              <a:t> </a:t>
            </a:r>
            <a:r>
              <a:rPr lang="nb-NO" dirty="0" err="1"/>
              <a:t>traps</a:t>
            </a:r>
            <a:r>
              <a:rPr lang="nb-NO" dirty="0"/>
              <a:t> </a:t>
            </a:r>
            <a:r>
              <a:rPr lang="nb-NO" dirty="0" err="1"/>
              <a:t>that</a:t>
            </a:r>
            <a:r>
              <a:rPr lang="nb-NO" dirty="0"/>
              <a:t> </a:t>
            </a:r>
            <a:r>
              <a:rPr lang="nb-NO" dirty="0" err="1"/>
              <a:t>become</a:t>
            </a:r>
            <a:r>
              <a:rPr lang="nb-NO" dirty="0"/>
              <a:t> more visible </a:t>
            </a:r>
            <a:r>
              <a:rPr lang="nb-NO" dirty="0" err="1"/>
              <a:t>after</a:t>
            </a:r>
            <a:r>
              <a:rPr lang="nb-NO" dirty="0"/>
              <a:t> </a:t>
            </a:r>
            <a:r>
              <a:rPr lang="nb-NO" dirty="0" err="1"/>
              <a:t>incidents</a:t>
            </a:r>
            <a:r>
              <a:rPr lang="nb-NO" dirty="0"/>
              <a:t> </a:t>
            </a:r>
            <a:r>
              <a:rPr lang="nb-NO" dirty="0" err="1"/>
              <a:t>are</a:t>
            </a:r>
            <a:r>
              <a:rPr lang="nb-NO" dirty="0"/>
              <a:t> </a:t>
            </a:r>
            <a:r>
              <a:rPr lang="nb-NO" dirty="0" err="1"/>
              <a:t>often</a:t>
            </a:r>
            <a:r>
              <a:rPr lang="nb-NO" dirty="0"/>
              <a:t> present  in normal </a:t>
            </a:r>
            <a:r>
              <a:rPr lang="nb-NO" dirty="0" err="1"/>
              <a:t>work</a:t>
            </a:r>
            <a:r>
              <a:rPr lang="nb-NO" dirty="0"/>
              <a:t> (</a:t>
            </a:r>
            <a:r>
              <a:rPr lang="nb-NO" dirty="0" err="1"/>
              <a:t>when</a:t>
            </a:r>
            <a:r>
              <a:rPr lang="nb-NO" dirty="0"/>
              <a:t> </a:t>
            </a:r>
            <a:r>
              <a:rPr lang="nb-NO" dirty="0" err="1"/>
              <a:t>there</a:t>
            </a:r>
            <a:r>
              <a:rPr lang="nb-NO" dirty="0"/>
              <a:t> </a:t>
            </a:r>
            <a:r>
              <a:rPr lang="nb-NO" dirty="0" err="1"/>
              <a:t>are</a:t>
            </a:r>
            <a:r>
              <a:rPr lang="nb-NO" dirty="0"/>
              <a:t> </a:t>
            </a:r>
            <a:r>
              <a:rPr lang="nb-NO" dirty="0" err="1"/>
              <a:t>no</a:t>
            </a:r>
            <a:r>
              <a:rPr lang="nb-NO" dirty="0"/>
              <a:t> </a:t>
            </a:r>
            <a:r>
              <a:rPr lang="nb-NO" dirty="0" err="1"/>
              <a:t>incidents</a:t>
            </a:r>
            <a:r>
              <a:rPr lang="nb-NO" dirty="0"/>
              <a:t>). </a:t>
            </a:r>
            <a:r>
              <a:rPr lang="nb-NO" dirty="0" err="1"/>
              <a:t>We</a:t>
            </a:r>
            <a:r>
              <a:rPr lang="nb-NO" dirty="0"/>
              <a:t> </a:t>
            </a:r>
            <a:r>
              <a:rPr lang="nb-NO" dirty="0" err="1"/>
              <a:t>use</a:t>
            </a:r>
            <a:r>
              <a:rPr lang="nb-NO" dirty="0"/>
              <a:t> an </a:t>
            </a:r>
            <a:r>
              <a:rPr lang="nb-NO" dirty="0" err="1"/>
              <a:t>incident</a:t>
            </a:r>
            <a:r>
              <a:rPr lang="nb-NO" dirty="0"/>
              <a:t> from Johan Sverdrup to </a:t>
            </a:r>
            <a:r>
              <a:rPr lang="nb-NO" dirty="0" err="1"/>
              <a:t>illustrate</a:t>
            </a:r>
            <a:r>
              <a:rPr lang="nb-NO" dirty="0"/>
              <a:t> </a:t>
            </a:r>
            <a:r>
              <a:rPr lang="nb-NO" dirty="0" err="1"/>
              <a:t>this</a:t>
            </a:r>
            <a:r>
              <a:rPr lang="nb-NO" dirty="0"/>
              <a:t>. As a presenter </a:t>
            </a:r>
            <a:r>
              <a:rPr lang="nb-NO" dirty="0" err="1"/>
              <a:t>you</a:t>
            </a:r>
            <a:r>
              <a:rPr lang="nb-NO" dirty="0"/>
              <a:t> </a:t>
            </a:r>
            <a:r>
              <a:rPr lang="nb-NO" dirty="0" err="1"/>
              <a:t>are</a:t>
            </a:r>
            <a:r>
              <a:rPr lang="nb-NO" dirty="0"/>
              <a:t> </a:t>
            </a:r>
            <a:r>
              <a:rPr lang="nb-NO" dirty="0" err="1"/>
              <a:t>welcome</a:t>
            </a:r>
            <a:r>
              <a:rPr lang="nb-NO" dirty="0"/>
              <a:t> to </a:t>
            </a:r>
            <a:r>
              <a:rPr lang="nb-NO" dirty="0" err="1"/>
              <a:t>replace</a:t>
            </a:r>
            <a:r>
              <a:rPr lang="nb-NO" dirty="0"/>
              <a:t> </a:t>
            </a:r>
            <a:r>
              <a:rPr lang="nb-NO" dirty="0" err="1"/>
              <a:t>this</a:t>
            </a:r>
            <a:r>
              <a:rPr lang="nb-NO" dirty="0"/>
              <a:t> </a:t>
            </a:r>
            <a:r>
              <a:rPr lang="nb-NO" dirty="0" err="1"/>
              <a:t>example</a:t>
            </a:r>
            <a:r>
              <a:rPr lang="nb-NO" dirty="0"/>
              <a:t> </a:t>
            </a:r>
            <a:r>
              <a:rPr lang="nb-NO" dirty="0" err="1"/>
              <a:t>with</a:t>
            </a:r>
            <a:r>
              <a:rPr lang="nb-NO" dirty="0"/>
              <a:t> </a:t>
            </a:r>
            <a:r>
              <a:rPr lang="nb-NO" dirty="0" err="1"/>
              <a:t>another</a:t>
            </a:r>
            <a:r>
              <a:rPr lang="nb-NO" dirty="0"/>
              <a:t> </a:t>
            </a:r>
            <a:r>
              <a:rPr lang="nb-NO" dirty="0" err="1"/>
              <a:t>that</a:t>
            </a:r>
            <a:r>
              <a:rPr lang="nb-NO" dirty="0"/>
              <a:t> </a:t>
            </a:r>
            <a:r>
              <a:rPr lang="nb-NO" dirty="0" err="1"/>
              <a:t>you</a:t>
            </a:r>
            <a:r>
              <a:rPr lang="nb-NO" dirty="0"/>
              <a:t> and </a:t>
            </a:r>
            <a:r>
              <a:rPr lang="nb-NO" dirty="0" err="1"/>
              <a:t>your</a:t>
            </a:r>
            <a:r>
              <a:rPr lang="nb-NO" dirty="0"/>
              <a:t> target </a:t>
            </a:r>
            <a:r>
              <a:rPr lang="nb-NO" dirty="0" err="1"/>
              <a:t>group</a:t>
            </a:r>
            <a:r>
              <a:rPr lang="nb-NO" dirty="0"/>
              <a:t> </a:t>
            </a:r>
            <a:r>
              <a:rPr lang="nb-NO" dirty="0" err="1"/>
              <a:t>know</a:t>
            </a:r>
            <a:r>
              <a:rPr lang="nb-NO" dirty="0"/>
              <a:t> </a:t>
            </a:r>
            <a:r>
              <a:rPr lang="nb-NO" dirty="0" err="1"/>
              <a:t>well</a:t>
            </a:r>
            <a:r>
              <a:rPr lang="nb-NO" dirty="0"/>
              <a:t>, </a:t>
            </a:r>
            <a:r>
              <a:rPr lang="nb-NO" dirty="0" err="1"/>
              <a:t>but</a:t>
            </a:r>
            <a:r>
              <a:rPr lang="nb-NO" dirty="0"/>
              <a:t> it is </a:t>
            </a:r>
            <a:r>
              <a:rPr lang="nb-NO" dirty="0" err="1"/>
              <a:t>important</a:t>
            </a:r>
            <a:r>
              <a:rPr lang="nb-NO" dirty="0"/>
              <a:t> </a:t>
            </a:r>
            <a:r>
              <a:rPr lang="nb-NO" dirty="0" err="1"/>
              <a:t>that</a:t>
            </a:r>
            <a:r>
              <a:rPr lang="nb-NO" dirty="0"/>
              <a:t> </a:t>
            </a:r>
            <a:r>
              <a:rPr lang="nb-NO" dirty="0" err="1"/>
              <a:t>you</a:t>
            </a:r>
            <a:r>
              <a:rPr lang="nb-NO" dirty="0"/>
              <a:t> </a:t>
            </a:r>
            <a:r>
              <a:rPr lang="nb-NO" dirty="0" err="1"/>
              <a:t>use</a:t>
            </a:r>
            <a:r>
              <a:rPr lang="nb-NO" dirty="0"/>
              <a:t> </a:t>
            </a:r>
            <a:r>
              <a:rPr lang="nb-NO" dirty="0" err="1"/>
              <a:t>the</a:t>
            </a:r>
            <a:r>
              <a:rPr lang="nb-NO" dirty="0"/>
              <a:t> same </a:t>
            </a:r>
            <a:r>
              <a:rPr lang="nb-NO" dirty="0" err="1"/>
              <a:t>build</a:t>
            </a:r>
            <a:r>
              <a:rPr lang="nb-NO" dirty="0"/>
              <a:t> up.</a:t>
            </a:r>
          </a:p>
          <a:p>
            <a:pPr marL="0" lvl="0" indent="0" algn="l" rtl="0">
              <a:spcBef>
                <a:spcPts val="0"/>
              </a:spcBef>
              <a:spcAft>
                <a:spcPts val="0"/>
              </a:spcAft>
              <a:buNone/>
            </a:pPr>
            <a:endParaRPr lang="nb-NO" dirty="0"/>
          </a:p>
          <a:p>
            <a:pPr marL="0" lvl="0" indent="0" algn="l" rtl="0">
              <a:lnSpc>
                <a:spcPct val="115000"/>
              </a:lnSpc>
              <a:spcBef>
                <a:spcPts val="0"/>
              </a:spcBef>
              <a:spcAft>
                <a:spcPts val="0"/>
              </a:spcAft>
              <a:buClr>
                <a:schemeClr val="dk1"/>
              </a:buClr>
              <a:buSzPts val="1100"/>
              <a:buFont typeface="Arial"/>
              <a:buNone/>
            </a:pPr>
            <a:r>
              <a:rPr lang="nb-NO" dirty="0"/>
              <a:t>If </a:t>
            </a:r>
            <a:r>
              <a:rPr lang="nb-NO" dirty="0" err="1"/>
              <a:t>you</a:t>
            </a:r>
            <a:r>
              <a:rPr lang="nb-NO" dirty="0"/>
              <a:t> </a:t>
            </a:r>
            <a:r>
              <a:rPr lang="nb-NO" dirty="0" err="1"/>
              <a:t>don't</a:t>
            </a:r>
            <a:r>
              <a:rPr lang="nb-NO" dirty="0"/>
              <a:t> have time to </a:t>
            </a:r>
            <a:r>
              <a:rPr lang="nb-NO" dirty="0" err="1"/>
              <a:t>involve</a:t>
            </a:r>
            <a:r>
              <a:rPr lang="nb-NO" dirty="0"/>
              <a:t> </a:t>
            </a:r>
            <a:r>
              <a:rPr lang="nb-NO" dirty="0" err="1"/>
              <a:t>the</a:t>
            </a:r>
            <a:r>
              <a:rPr lang="nb-NO" dirty="0"/>
              <a:t> target </a:t>
            </a:r>
            <a:r>
              <a:rPr lang="nb-NO" dirty="0" err="1"/>
              <a:t>group</a:t>
            </a:r>
            <a:r>
              <a:rPr lang="nb-NO" dirty="0"/>
              <a:t>, </a:t>
            </a:r>
            <a:r>
              <a:rPr lang="nb-NO" dirty="0" err="1"/>
              <a:t>you</a:t>
            </a:r>
            <a:r>
              <a:rPr lang="nb-NO" dirty="0"/>
              <a:t> </a:t>
            </a:r>
            <a:r>
              <a:rPr lang="nb-NO" dirty="0" err="1"/>
              <a:t>can</a:t>
            </a:r>
            <a:r>
              <a:rPr lang="nb-NO" dirty="0"/>
              <a:t> </a:t>
            </a:r>
            <a:r>
              <a:rPr lang="nb-NO" dirty="0" err="1"/>
              <a:t>use</a:t>
            </a:r>
            <a:r>
              <a:rPr lang="nb-NO" dirty="0"/>
              <a:t> </a:t>
            </a:r>
            <a:r>
              <a:rPr lang="nb-NO" dirty="0" err="1"/>
              <a:t>one</a:t>
            </a:r>
            <a:r>
              <a:rPr lang="nb-NO" dirty="0"/>
              <a:t> or </a:t>
            </a:r>
            <a:r>
              <a:rPr lang="nb-NO" dirty="0" err="1"/>
              <a:t>two</a:t>
            </a:r>
            <a:r>
              <a:rPr lang="nb-NO" dirty="0"/>
              <a:t> </a:t>
            </a:r>
            <a:r>
              <a:rPr lang="nb-NO" dirty="0" err="1"/>
              <a:t>of</a:t>
            </a:r>
            <a:r>
              <a:rPr lang="nb-NO" dirty="0"/>
              <a:t> </a:t>
            </a:r>
            <a:r>
              <a:rPr lang="nb-NO" dirty="0" err="1"/>
              <a:t>the</a:t>
            </a:r>
            <a:r>
              <a:rPr lang="nb-NO" dirty="0"/>
              <a:t> </a:t>
            </a:r>
            <a:r>
              <a:rPr lang="nb-NO" dirty="0" err="1"/>
              <a:t>points</a:t>
            </a:r>
            <a:r>
              <a:rPr lang="nb-NO" dirty="0"/>
              <a:t> </a:t>
            </a:r>
            <a:r>
              <a:rPr lang="nb-NO" dirty="0" err="1"/>
              <a:t>on</a:t>
            </a:r>
            <a:r>
              <a:rPr lang="nb-NO" dirty="0"/>
              <a:t> </a:t>
            </a:r>
            <a:r>
              <a:rPr lang="nb-NO" dirty="0" err="1"/>
              <a:t>the</a:t>
            </a:r>
            <a:r>
              <a:rPr lang="nb-NO" dirty="0"/>
              <a:t> slide as a </a:t>
            </a:r>
            <a:r>
              <a:rPr lang="nb-NO" dirty="0" err="1"/>
              <a:t>starting</a:t>
            </a:r>
            <a:r>
              <a:rPr lang="nb-NO" dirty="0"/>
              <a:t> </a:t>
            </a:r>
            <a:r>
              <a:rPr lang="nb-NO" dirty="0" err="1"/>
              <a:t>point</a:t>
            </a:r>
            <a:r>
              <a:rPr lang="nb-NO" dirty="0"/>
              <a:t> to </a:t>
            </a:r>
            <a:r>
              <a:rPr lang="nb-NO" dirty="0" err="1"/>
              <a:t>give</a:t>
            </a:r>
            <a:r>
              <a:rPr lang="nb-NO" dirty="0"/>
              <a:t> </a:t>
            </a:r>
            <a:r>
              <a:rPr lang="nb-NO" dirty="0" err="1"/>
              <a:t>examples</a:t>
            </a:r>
            <a:r>
              <a:rPr lang="nb-NO" dirty="0"/>
              <a:t> from </a:t>
            </a:r>
            <a:r>
              <a:rPr lang="nb-NO" dirty="0" err="1"/>
              <a:t>your</a:t>
            </a:r>
            <a:r>
              <a:rPr lang="nb-NO" dirty="0"/>
              <a:t> </a:t>
            </a:r>
            <a:r>
              <a:rPr lang="nb-NO" dirty="0" err="1"/>
              <a:t>own</a:t>
            </a:r>
            <a:r>
              <a:rPr lang="nb-NO" dirty="0"/>
              <a:t> </a:t>
            </a:r>
            <a:r>
              <a:rPr lang="nb-NO" dirty="0" err="1"/>
              <a:t>work</a:t>
            </a:r>
            <a:r>
              <a:rPr lang="nb-NO" dirty="0"/>
              <a:t>.</a:t>
            </a:r>
          </a:p>
          <a:p>
            <a:pPr marL="0" lvl="0" indent="0" algn="l" rtl="0">
              <a:spcBef>
                <a:spcPts val="0"/>
              </a:spcBef>
              <a:spcAft>
                <a:spcPts val="0"/>
              </a:spcAft>
              <a:buNone/>
            </a:pPr>
            <a:endParaRPr lang="nb-NO" dirty="0"/>
          </a:p>
          <a:p>
            <a:pPr marL="0" lvl="0" indent="0" algn="l" rtl="0">
              <a:spcBef>
                <a:spcPts val="0"/>
              </a:spcBef>
              <a:spcAft>
                <a:spcPts val="0"/>
              </a:spcAft>
              <a:buNone/>
            </a:pPr>
            <a:endParaRPr lang="nb-NO" dirty="0"/>
          </a:p>
          <a:p>
            <a:pPr marL="0" lvl="0" indent="0" algn="l" rtl="0">
              <a:spcBef>
                <a:spcPts val="0"/>
              </a:spcBef>
              <a:spcAft>
                <a:spcPts val="0"/>
              </a:spcAft>
              <a:buNone/>
            </a:pPr>
            <a:endParaRPr lang="nb-NO" dirty="0"/>
          </a:p>
        </p:txBody>
      </p:sp>
      <p:sp>
        <p:nvSpPr>
          <p:cNvPr id="4" name="Plassholder for lysbildenummer 3"/>
          <p:cNvSpPr>
            <a:spLocks noGrp="1"/>
          </p:cNvSpPr>
          <p:nvPr>
            <p:ph type="sldNum" sz="quarter" idx="5"/>
          </p:nvPr>
        </p:nvSpPr>
        <p:spPr/>
        <p:txBody>
          <a:bodyPr/>
          <a:lstStyle/>
          <a:p>
            <a:fld id="{73C46255-B0A8-41CF-A15B-EB86725FC229}" type="slidenum">
              <a:rPr lang="en-GB" smtClean="0"/>
              <a:t>15</a:t>
            </a:fld>
            <a:endParaRPr lang="en-GB"/>
          </a:p>
        </p:txBody>
      </p:sp>
    </p:spTree>
    <p:extLst>
      <p:ext uri="{BB962C8B-B14F-4D97-AF65-F5344CB8AC3E}">
        <p14:creationId xmlns:p14="http://schemas.microsoft.com/office/powerpoint/2010/main" val="2134237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gn="l" rtl="0">
              <a:spcBef>
                <a:spcPts val="0"/>
              </a:spcBef>
              <a:spcAft>
                <a:spcPts val="0"/>
              </a:spcAft>
              <a:buNone/>
            </a:pPr>
            <a:r>
              <a:rPr lang="nb-NO" b="1" dirty="0"/>
              <a:t>Message</a:t>
            </a:r>
            <a:endParaRPr lang="nb-NO" dirty="0"/>
          </a:p>
          <a:p>
            <a:pPr marL="0" lvl="0" indent="0" algn="l" rtl="0">
              <a:spcBef>
                <a:spcPts val="0"/>
              </a:spcBef>
              <a:spcAft>
                <a:spcPts val="0"/>
              </a:spcAft>
              <a:buNone/>
            </a:pPr>
            <a:endParaRPr lang="nb-NO" dirty="0"/>
          </a:p>
          <a:p>
            <a:pPr marL="0" lvl="0" indent="0" algn="l" rtl="0">
              <a:lnSpc>
                <a:spcPct val="115000"/>
              </a:lnSpc>
              <a:spcBef>
                <a:spcPts val="0"/>
              </a:spcBef>
              <a:spcAft>
                <a:spcPts val="0"/>
              </a:spcAft>
              <a:buClr>
                <a:schemeClr val="dk1"/>
              </a:buClr>
              <a:buSzPts val="1100"/>
              <a:buFont typeface="Arial"/>
              <a:buNone/>
            </a:pPr>
            <a:r>
              <a:rPr lang="nb-NO" dirty="0"/>
              <a:t>As </a:t>
            </a:r>
            <a:r>
              <a:rPr lang="nb-NO" dirty="0" err="1"/>
              <a:t>you</a:t>
            </a:r>
            <a:r>
              <a:rPr lang="nb-NO" dirty="0"/>
              <a:t> </a:t>
            </a:r>
            <a:r>
              <a:rPr lang="nb-NO" dirty="0" err="1"/>
              <a:t>can</a:t>
            </a:r>
            <a:r>
              <a:rPr lang="nb-NO" dirty="0"/>
              <a:t> </a:t>
            </a:r>
            <a:r>
              <a:rPr lang="nb-NO" dirty="0" err="1"/>
              <a:t>see</a:t>
            </a:r>
            <a:r>
              <a:rPr lang="nb-NO" dirty="0"/>
              <a:t>, it </a:t>
            </a:r>
            <a:r>
              <a:rPr lang="nb-NO" dirty="0" err="1"/>
              <a:t>was</a:t>
            </a:r>
            <a:r>
              <a:rPr lang="nb-NO" dirty="0"/>
              <a:t> </a:t>
            </a:r>
            <a:r>
              <a:rPr lang="nb-NO" dirty="0" err="1"/>
              <a:t>the</a:t>
            </a:r>
            <a:r>
              <a:rPr lang="nb-NO" dirty="0"/>
              <a:t> same </a:t>
            </a:r>
            <a:r>
              <a:rPr lang="nb-NO" dirty="0" err="1"/>
              <a:t>conditions</a:t>
            </a:r>
            <a:r>
              <a:rPr lang="nb-NO" dirty="0"/>
              <a:t> or </a:t>
            </a:r>
            <a:r>
              <a:rPr lang="nb-NO" dirty="0" err="1"/>
              <a:t>error</a:t>
            </a:r>
            <a:r>
              <a:rPr lang="nb-NO" dirty="0"/>
              <a:t> </a:t>
            </a:r>
            <a:r>
              <a:rPr lang="nb-NO" dirty="0" err="1"/>
              <a:t>traps</a:t>
            </a:r>
            <a:r>
              <a:rPr lang="nb-NO" dirty="0"/>
              <a:t> </a:t>
            </a:r>
            <a:r>
              <a:rPr lang="nb-NO" dirty="0" err="1"/>
              <a:t>on</a:t>
            </a:r>
            <a:r>
              <a:rPr lang="nb-NO" dirty="0"/>
              <a:t> </a:t>
            </a:r>
            <a:r>
              <a:rPr lang="nb-NO" dirty="0" err="1"/>
              <a:t>the</a:t>
            </a:r>
            <a:r>
              <a:rPr lang="nb-NO" dirty="0"/>
              <a:t> </a:t>
            </a:r>
            <a:r>
              <a:rPr lang="nb-NO" dirty="0" err="1"/>
              <a:t>previous</a:t>
            </a:r>
            <a:r>
              <a:rPr lang="nb-NO" dirty="0"/>
              <a:t> slide </a:t>
            </a:r>
            <a:r>
              <a:rPr lang="nb-NO" dirty="0" err="1"/>
              <a:t>that</a:t>
            </a:r>
            <a:r>
              <a:rPr lang="nb-NO" dirty="0"/>
              <a:t> led to a person </a:t>
            </a:r>
            <a:r>
              <a:rPr lang="nb-NO" dirty="0" err="1"/>
              <a:t>suffering</a:t>
            </a:r>
            <a:r>
              <a:rPr lang="nb-NO" dirty="0"/>
              <a:t> a </a:t>
            </a:r>
            <a:r>
              <a:rPr lang="nb-NO" dirty="0" err="1"/>
              <a:t>serious</a:t>
            </a:r>
            <a:r>
              <a:rPr lang="nb-NO" dirty="0"/>
              <a:t> </a:t>
            </a:r>
            <a:r>
              <a:rPr lang="nb-NO" dirty="0" err="1"/>
              <a:t>crushing</a:t>
            </a:r>
            <a:r>
              <a:rPr lang="nb-NO" dirty="0"/>
              <a:t> </a:t>
            </a:r>
            <a:r>
              <a:rPr lang="nb-NO" dirty="0" err="1"/>
              <a:t>injury</a:t>
            </a:r>
            <a:r>
              <a:rPr lang="nb-NO" dirty="0"/>
              <a:t> during an offshore </a:t>
            </a:r>
            <a:r>
              <a:rPr lang="nb-NO" dirty="0" err="1"/>
              <a:t>lifting</a:t>
            </a:r>
            <a:r>
              <a:rPr lang="nb-NO" dirty="0"/>
              <a:t> </a:t>
            </a:r>
            <a:r>
              <a:rPr lang="nb-NO" dirty="0" err="1"/>
              <a:t>operation</a:t>
            </a:r>
            <a:r>
              <a:rPr lang="nb-NO" dirty="0"/>
              <a:t> in 2021.</a:t>
            </a:r>
          </a:p>
          <a:p>
            <a:endParaRPr lang="nb-NO" dirty="0"/>
          </a:p>
          <a:p>
            <a:endParaRPr lang="nb-NO" dirty="0"/>
          </a:p>
          <a:p>
            <a:pPr marL="0" lvl="0" indent="0" algn="l" rtl="0">
              <a:spcBef>
                <a:spcPts val="0"/>
              </a:spcBef>
              <a:spcAft>
                <a:spcPts val="0"/>
              </a:spcAft>
              <a:buNone/>
            </a:pPr>
            <a:r>
              <a:rPr lang="nb-NO" b="1" dirty="0" err="1"/>
              <a:t>About</a:t>
            </a:r>
            <a:r>
              <a:rPr lang="nb-NO" b="1" dirty="0"/>
              <a:t> </a:t>
            </a:r>
            <a:r>
              <a:rPr lang="nb-NO" b="1" dirty="0" err="1"/>
              <a:t>this</a:t>
            </a:r>
            <a:r>
              <a:rPr lang="nb-NO" b="1" dirty="0"/>
              <a:t> slide</a:t>
            </a:r>
            <a:endParaRPr lang="nb-NO" dirty="0"/>
          </a:p>
          <a:p>
            <a:pPr marL="0" lvl="0" indent="0" algn="l" rtl="0">
              <a:spcBef>
                <a:spcPts val="0"/>
              </a:spcBef>
              <a:spcAft>
                <a:spcPts val="0"/>
              </a:spcAft>
              <a:buNone/>
            </a:pPr>
            <a:endParaRPr lang="nb-NO" dirty="0"/>
          </a:p>
          <a:p>
            <a:pPr marL="0" lvl="0" indent="0" algn="l" rtl="0">
              <a:spcBef>
                <a:spcPts val="0"/>
              </a:spcBef>
              <a:spcAft>
                <a:spcPts val="0"/>
              </a:spcAft>
              <a:buNone/>
            </a:pPr>
            <a:r>
              <a:rPr lang="nb-NO" sz="900" b="0" i="0" u="none" strike="noStrike" kern="1200" dirty="0" err="1">
                <a:solidFill>
                  <a:schemeClr val="tx1"/>
                </a:solidFill>
                <a:effectLst/>
                <a:latin typeface="+mn-lt"/>
                <a:ea typeface="+mn-ea"/>
                <a:cs typeface="+mn-cs"/>
              </a:rPr>
              <a:t>Additional</a:t>
            </a:r>
            <a:r>
              <a:rPr lang="nb-NO" sz="900" b="0" i="0" u="none" strike="noStrike" kern="1200" dirty="0">
                <a:solidFill>
                  <a:schemeClr val="tx1"/>
                </a:solidFill>
                <a:effectLst/>
                <a:latin typeface="+mn-lt"/>
                <a:ea typeface="+mn-ea"/>
                <a:cs typeface="+mn-cs"/>
              </a:rPr>
              <a:t> </a:t>
            </a:r>
            <a:r>
              <a:rPr lang="nb-NO" sz="900" b="0" i="0" u="none" strike="noStrike" kern="1200" dirty="0" err="1">
                <a:solidFill>
                  <a:schemeClr val="tx1"/>
                </a:solidFill>
                <a:effectLst/>
                <a:latin typeface="+mn-lt"/>
                <a:ea typeface="+mn-ea"/>
                <a:cs typeface="+mn-cs"/>
              </a:rPr>
              <a:t>information</a:t>
            </a:r>
            <a:r>
              <a:rPr lang="nb-NO" sz="900" b="0" i="0" u="none" strike="noStrike" kern="1200" dirty="0">
                <a:solidFill>
                  <a:schemeClr val="tx1"/>
                </a:solidFill>
                <a:effectLst/>
                <a:latin typeface="+mn-lt"/>
                <a:ea typeface="+mn-ea"/>
                <a:cs typeface="+mn-cs"/>
              </a:rPr>
              <a:t> </a:t>
            </a:r>
            <a:r>
              <a:rPr lang="nb-NO" sz="900" b="0" i="0" u="none" strike="noStrike" kern="1200" dirty="0" err="1">
                <a:solidFill>
                  <a:schemeClr val="tx1"/>
                </a:solidFill>
                <a:effectLst/>
                <a:latin typeface="+mn-lt"/>
                <a:ea typeface="+mn-ea"/>
                <a:cs typeface="+mn-cs"/>
              </a:rPr>
              <a:t>about</a:t>
            </a:r>
            <a:r>
              <a:rPr lang="nb-NO" sz="900" b="0" i="0" u="none" strike="noStrike" kern="1200" dirty="0">
                <a:solidFill>
                  <a:schemeClr val="tx1"/>
                </a:solidFill>
                <a:effectLst/>
                <a:latin typeface="+mn-lt"/>
                <a:ea typeface="+mn-ea"/>
                <a:cs typeface="+mn-cs"/>
              </a:rPr>
              <a:t> </a:t>
            </a:r>
            <a:r>
              <a:rPr lang="nb-NO" sz="900" b="0" i="0" u="none" strike="noStrike" kern="1200" dirty="0" err="1">
                <a:solidFill>
                  <a:schemeClr val="tx1"/>
                </a:solidFill>
                <a:effectLst/>
                <a:latin typeface="+mn-lt"/>
                <a:ea typeface="+mn-ea"/>
                <a:cs typeface="+mn-cs"/>
              </a:rPr>
              <a:t>the</a:t>
            </a:r>
            <a:r>
              <a:rPr lang="nb-NO" sz="900" b="0" i="0" u="none" strike="noStrike" kern="1200" dirty="0">
                <a:solidFill>
                  <a:schemeClr val="tx1"/>
                </a:solidFill>
                <a:effectLst/>
                <a:latin typeface="+mn-lt"/>
                <a:ea typeface="+mn-ea"/>
                <a:cs typeface="+mn-cs"/>
              </a:rPr>
              <a:t> personal </a:t>
            </a:r>
            <a:r>
              <a:rPr lang="nb-NO" sz="900" b="0" i="0" u="none" strike="noStrike" kern="1200" dirty="0" err="1">
                <a:solidFill>
                  <a:schemeClr val="tx1"/>
                </a:solidFill>
                <a:effectLst/>
                <a:latin typeface="+mn-lt"/>
                <a:ea typeface="+mn-ea"/>
                <a:cs typeface="+mn-cs"/>
              </a:rPr>
              <a:t>injury</a:t>
            </a:r>
            <a:r>
              <a:rPr lang="nb-NO" sz="900" b="0" i="0" u="none" strike="noStrike" kern="1200" dirty="0">
                <a:solidFill>
                  <a:schemeClr val="tx1"/>
                </a:solidFill>
                <a:effectLst/>
                <a:latin typeface="+mn-lt"/>
                <a:ea typeface="+mn-ea"/>
                <a:cs typeface="+mn-cs"/>
              </a:rPr>
              <a:t> during </a:t>
            </a:r>
            <a:r>
              <a:rPr lang="nb-NO" sz="900" b="0" i="0" u="none" strike="noStrike" kern="1200" dirty="0" err="1">
                <a:solidFill>
                  <a:schemeClr val="tx1"/>
                </a:solidFill>
                <a:effectLst/>
                <a:latin typeface="+mn-lt"/>
                <a:ea typeface="+mn-ea"/>
                <a:cs typeface="+mn-cs"/>
              </a:rPr>
              <a:t>lifting</a:t>
            </a:r>
            <a:r>
              <a:rPr lang="nb-NO" sz="900" b="0" i="0" u="none" strike="noStrike" kern="1200" dirty="0">
                <a:solidFill>
                  <a:schemeClr val="tx1"/>
                </a:solidFill>
                <a:effectLst/>
                <a:latin typeface="+mn-lt"/>
                <a:ea typeface="+mn-ea"/>
                <a:cs typeface="+mn-cs"/>
              </a:rPr>
              <a:t> </a:t>
            </a:r>
            <a:r>
              <a:rPr lang="nb-NO" sz="900" b="0" i="0" u="none" strike="noStrike" kern="1200" dirty="0" err="1">
                <a:solidFill>
                  <a:schemeClr val="tx1"/>
                </a:solidFill>
                <a:effectLst/>
                <a:latin typeface="+mn-lt"/>
                <a:ea typeface="+mn-ea"/>
                <a:cs typeface="+mn-cs"/>
              </a:rPr>
              <a:t>operation</a:t>
            </a:r>
            <a:r>
              <a:rPr lang="nb-NO" sz="900" b="0" i="0" u="none" strike="noStrike" kern="1200" dirty="0">
                <a:solidFill>
                  <a:schemeClr val="tx1"/>
                </a:solidFill>
                <a:effectLst/>
                <a:latin typeface="+mn-lt"/>
                <a:ea typeface="+mn-ea"/>
                <a:cs typeface="+mn-cs"/>
              </a:rPr>
              <a:t>:</a:t>
            </a:r>
          </a:p>
          <a:p>
            <a:pPr rtl="0" latinLnBrk="0"/>
            <a:endParaRPr lang="nb-NO" sz="1200" kern="1200" dirty="0">
              <a:solidFill>
                <a:schemeClr val="tx1"/>
              </a:solidFill>
              <a:effectLst/>
              <a:latin typeface="+mn-lt"/>
              <a:ea typeface="+mn-ea"/>
              <a:cs typeface="+mn-cs"/>
            </a:endParaRPr>
          </a:p>
          <a:p>
            <a:pPr rtl="0" latinLnBrk="0"/>
            <a:r>
              <a:rPr lang="nb-NO" sz="3200" b="0" i="0" u="none" strike="noStrike" kern="1200" dirty="0">
                <a:solidFill>
                  <a:schemeClr val="tx1"/>
                </a:solidFill>
                <a:effectLst/>
                <a:latin typeface="+mn-lt"/>
                <a:ea typeface="+mn-ea"/>
                <a:cs typeface="+mn-cs"/>
              </a:rPr>
              <a:t>The </a:t>
            </a:r>
            <a:r>
              <a:rPr lang="nb-NO" sz="3200" b="0" i="0" u="none" strike="noStrike" kern="1200" dirty="0" err="1">
                <a:solidFill>
                  <a:schemeClr val="tx1"/>
                </a:solidFill>
                <a:effectLst/>
                <a:latin typeface="+mn-lt"/>
                <a:ea typeface="+mn-ea"/>
                <a:cs typeface="+mn-cs"/>
              </a:rPr>
              <a:t>incident</a:t>
            </a:r>
            <a:r>
              <a:rPr lang="nb-NO" sz="3200" b="0" i="0" u="none" strike="noStrike" kern="1200" dirty="0">
                <a:solidFill>
                  <a:schemeClr val="tx1"/>
                </a:solidFill>
                <a:effectLst/>
                <a:latin typeface="+mn-lt"/>
                <a:ea typeface="+mn-ea"/>
                <a:cs typeface="+mn-cs"/>
              </a:rPr>
              <a:t> </a:t>
            </a:r>
            <a:r>
              <a:rPr lang="nb-NO" sz="3200" b="0" i="0" u="none" strike="noStrike" kern="1200" dirty="0" err="1">
                <a:solidFill>
                  <a:schemeClr val="tx1"/>
                </a:solidFill>
                <a:effectLst/>
                <a:latin typeface="+mn-lt"/>
                <a:ea typeface="+mn-ea"/>
                <a:cs typeface="+mn-cs"/>
              </a:rPr>
              <a:t>occurred</a:t>
            </a:r>
            <a:r>
              <a:rPr lang="nb-NO" sz="3200" b="0" i="0" u="none" strike="noStrike" kern="1200" dirty="0">
                <a:solidFill>
                  <a:schemeClr val="tx1"/>
                </a:solidFill>
                <a:effectLst/>
                <a:latin typeface="+mn-lt"/>
                <a:ea typeface="+mn-ea"/>
                <a:cs typeface="+mn-cs"/>
              </a:rPr>
              <a:t> </a:t>
            </a:r>
            <a:r>
              <a:rPr lang="nb-NO" sz="3200" b="0" i="0" u="none" strike="noStrike" kern="1200" dirty="0" err="1">
                <a:solidFill>
                  <a:schemeClr val="tx1"/>
                </a:solidFill>
                <a:effectLst/>
                <a:latin typeface="+mn-lt"/>
                <a:ea typeface="+mn-ea"/>
                <a:cs typeface="+mn-cs"/>
              </a:rPr>
              <a:t>while</a:t>
            </a:r>
            <a:r>
              <a:rPr lang="nb-NO" sz="3200" b="0" i="0" u="none" strike="noStrike" kern="1200" dirty="0">
                <a:solidFill>
                  <a:schemeClr val="tx1"/>
                </a:solidFill>
                <a:effectLst/>
                <a:latin typeface="+mn-lt"/>
                <a:ea typeface="+mn-ea"/>
                <a:cs typeface="+mn-cs"/>
              </a:rPr>
              <a:t> </a:t>
            </a:r>
            <a:r>
              <a:rPr lang="nb-NO" sz="3200" b="0" i="0" u="none" strike="noStrike" kern="1200" dirty="0" err="1">
                <a:solidFill>
                  <a:schemeClr val="tx1"/>
                </a:solidFill>
                <a:effectLst/>
                <a:latin typeface="+mn-lt"/>
                <a:ea typeface="+mn-ea"/>
                <a:cs typeface="+mn-cs"/>
              </a:rPr>
              <a:t>lifting</a:t>
            </a:r>
            <a:r>
              <a:rPr lang="nb-NO" sz="3200" b="0" i="0" u="none" strike="noStrike" kern="1200" dirty="0">
                <a:solidFill>
                  <a:schemeClr val="tx1"/>
                </a:solidFill>
                <a:effectLst/>
                <a:latin typeface="+mn-lt"/>
                <a:ea typeface="+mn-ea"/>
                <a:cs typeface="+mn-cs"/>
              </a:rPr>
              <a:t> part </a:t>
            </a:r>
            <a:r>
              <a:rPr lang="nb-NO" sz="3200" b="0" i="0" u="none" strike="noStrike" kern="1200" dirty="0" err="1">
                <a:solidFill>
                  <a:schemeClr val="tx1"/>
                </a:solidFill>
                <a:effectLst/>
                <a:latin typeface="+mn-lt"/>
                <a:ea typeface="+mn-ea"/>
                <a:cs typeface="+mn-cs"/>
              </a:rPr>
              <a:t>of</a:t>
            </a:r>
            <a:r>
              <a:rPr lang="nb-NO" sz="3200" b="0" i="0" u="none" strike="noStrike" kern="1200" dirty="0">
                <a:solidFill>
                  <a:schemeClr val="tx1"/>
                </a:solidFill>
                <a:effectLst/>
                <a:latin typeface="+mn-lt"/>
                <a:ea typeface="+mn-ea"/>
                <a:cs typeface="+mn-cs"/>
              </a:rPr>
              <a:t> a </a:t>
            </a:r>
            <a:r>
              <a:rPr lang="nb-NO" sz="3200" b="0" i="0" u="none" strike="noStrike" kern="1200" dirty="0" err="1">
                <a:solidFill>
                  <a:schemeClr val="tx1"/>
                </a:solidFill>
                <a:effectLst/>
                <a:latin typeface="+mn-lt"/>
                <a:ea typeface="+mn-ea"/>
                <a:cs typeface="+mn-cs"/>
              </a:rPr>
              <a:t>gangway</a:t>
            </a:r>
            <a:r>
              <a:rPr lang="nb-NO" sz="3200" b="0" i="0" u="none" strike="noStrike" dirty="0">
                <a:solidFill>
                  <a:srgbClr val="000000"/>
                </a:solidFill>
                <a:effectLst/>
                <a:latin typeface="Segoe UI Web (West European)"/>
              </a:rPr>
              <a:t>. The </a:t>
            </a:r>
            <a:r>
              <a:rPr lang="nb-NO" sz="3200" b="0" i="0" u="none" strike="noStrike" dirty="0" err="1">
                <a:solidFill>
                  <a:srgbClr val="000000"/>
                </a:solidFill>
                <a:effectLst/>
                <a:latin typeface="Segoe UI Web (West European)"/>
              </a:rPr>
              <a:t>work</a:t>
            </a:r>
            <a:r>
              <a:rPr lang="nb-NO" sz="3200" b="0" i="0" u="none" strike="noStrike" dirty="0">
                <a:solidFill>
                  <a:srgbClr val="000000"/>
                </a:solidFill>
                <a:effectLst/>
                <a:latin typeface="Segoe UI Web (West European)"/>
              </a:rPr>
              <a:t> team </a:t>
            </a:r>
            <a:r>
              <a:rPr lang="nb-NO" sz="3200" b="0" i="0" u="none" strike="noStrike" dirty="0" err="1">
                <a:solidFill>
                  <a:srgbClr val="000000"/>
                </a:solidFill>
                <a:effectLst/>
                <a:latin typeface="Segoe UI Web (West European)"/>
              </a:rPr>
              <a:t>had</a:t>
            </a:r>
            <a:r>
              <a:rPr lang="nb-NO" sz="3200" b="0" i="0" u="none" strike="noStrike" dirty="0">
                <a:solidFill>
                  <a:srgbClr val="000000"/>
                </a:solidFill>
                <a:effectLst/>
                <a:latin typeface="Segoe UI Web (West European)"/>
              </a:rPr>
              <a:t> </a:t>
            </a:r>
            <a:r>
              <a:rPr lang="nb-NO" sz="3200" b="0" i="0" u="none" strike="noStrike" dirty="0" err="1">
                <a:solidFill>
                  <a:srgbClr val="000000"/>
                </a:solidFill>
                <a:effectLst/>
                <a:latin typeface="Segoe UI Web (West European)"/>
              </a:rPr>
              <a:t>attached</a:t>
            </a:r>
            <a:r>
              <a:rPr lang="nb-NO" sz="3200" b="0" i="0" u="none" strike="noStrike" dirty="0">
                <a:solidFill>
                  <a:srgbClr val="000000"/>
                </a:solidFill>
                <a:effectLst/>
                <a:latin typeface="Segoe UI Web (West European)"/>
              </a:rPr>
              <a:t> </a:t>
            </a:r>
            <a:r>
              <a:rPr lang="nb-NO" sz="3200" b="0" i="0" u="none" strike="noStrike" dirty="0" err="1">
                <a:solidFill>
                  <a:srgbClr val="000000"/>
                </a:solidFill>
                <a:effectLst/>
                <a:latin typeface="Segoe UI Web (West European)"/>
              </a:rPr>
              <a:t>lifting</a:t>
            </a:r>
            <a:r>
              <a:rPr lang="nb-NO" sz="3200" b="0" i="0" u="none" strike="noStrike" dirty="0">
                <a:solidFill>
                  <a:srgbClr val="000000"/>
                </a:solidFill>
                <a:effectLst/>
                <a:latin typeface="Segoe UI Web (West European)"/>
              </a:rPr>
              <a:t> </a:t>
            </a:r>
            <a:r>
              <a:rPr lang="nb-NO" sz="3200" b="0" i="0" u="none" strike="noStrike" dirty="0" err="1">
                <a:solidFill>
                  <a:srgbClr val="000000"/>
                </a:solidFill>
                <a:effectLst/>
                <a:latin typeface="Segoe UI Web (West European)"/>
              </a:rPr>
              <a:t>chains</a:t>
            </a:r>
            <a:r>
              <a:rPr lang="nb-NO" sz="3200" b="0" i="0" u="none" strike="noStrike" dirty="0">
                <a:solidFill>
                  <a:srgbClr val="000000"/>
                </a:solidFill>
                <a:effectLst/>
                <a:latin typeface="Segoe UI Web (West European)"/>
              </a:rPr>
              <a:t> to </a:t>
            </a:r>
            <a:r>
              <a:rPr lang="nb-NO" sz="3200" b="0" i="0" u="none" strike="noStrike" dirty="0" err="1">
                <a:solidFill>
                  <a:srgbClr val="000000"/>
                </a:solidFill>
                <a:effectLst/>
                <a:latin typeface="Segoe UI Web (West European)"/>
              </a:rPr>
              <a:t>the</a:t>
            </a:r>
            <a:r>
              <a:rPr lang="nb-NO" sz="3200" b="0" i="0" u="none" strike="noStrike" dirty="0">
                <a:solidFill>
                  <a:srgbClr val="000000"/>
                </a:solidFill>
                <a:effectLst/>
                <a:latin typeface="Segoe UI Web (West European)"/>
              </a:rPr>
              <a:t> </a:t>
            </a:r>
            <a:r>
              <a:rPr lang="nb-NO" sz="3200" b="0" i="0" u="none" strike="noStrike" dirty="0" err="1">
                <a:solidFill>
                  <a:srgbClr val="000000"/>
                </a:solidFill>
                <a:effectLst/>
                <a:latin typeface="Segoe UI Web (West European)"/>
              </a:rPr>
              <a:t>footbridge</a:t>
            </a:r>
            <a:r>
              <a:rPr lang="nb-NO" sz="3200" b="0" i="0" u="none" strike="noStrike" dirty="0">
                <a:solidFill>
                  <a:srgbClr val="000000"/>
                </a:solidFill>
                <a:effectLst/>
                <a:latin typeface="Segoe UI Web (West European)"/>
              </a:rPr>
              <a:t> </a:t>
            </a:r>
            <a:r>
              <a:rPr lang="nb-NO" sz="3200" b="0" i="0" u="none" strike="noStrike" dirty="0" err="1">
                <a:solidFill>
                  <a:srgbClr val="000000"/>
                </a:solidFill>
                <a:effectLst/>
                <a:latin typeface="Segoe UI Web (West European)"/>
              </a:rPr>
              <a:t>structure</a:t>
            </a:r>
            <a:r>
              <a:rPr lang="nb-NO" sz="3200" b="0" i="0" u="none" strike="noStrike" dirty="0">
                <a:solidFill>
                  <a:srgbClr val="000000"/>
                </a:solidFill>
                <a:effectLst/>
                <a:latin typeface="Segoe UI Web (West European)"/>
              </a:rPr>
              <a:t>. </a:t>
            </a:r>
            <a:r>
              <a:rPr lang="nb-NO" sz="3200" b="0" i="0" u="none" strike="noStrike" dirty="0" err="1">
                <a:solidFill>
                  <a:srgbClr val="000000"/>
                </a:solidFill>
                <a:effectLst/>
                <a:latin typeface="Segoe UI Web (West European)"/>
              </a:rPr>
              <a:t>They</a:t>
            </a:r>
            <a:r>
              <a:rPr lang="nb-NO" sz="3200" b="0" i="0" u="none" strike="noStrike" dirty="0">
                <a:solidFill>
                  <a:srgbClr val="000000"/>
                </a:solidFill>
                <a:effectLst/>
                <a:latin typeface="Segoe UI Web (West European)"/>
              </a:rPr>
              <a:t> </a:t>
            </a:r>
            <a:r>
              <a:rPr lang="nb-NO" sz="3200" b="0" i="0" u="none" strike="noStrike" dirty="0" err="1">
                <a:solidFill>
                  <a:srgbClr val="000000"/>
                </a:solidFill>
                <a:effectLst/>
                <a:latin typeface="Segoe UI Web (West European)"/>
              </a:rPr>
              <a:t>freed</a:t>
            </a:r>
            <a:r>
              <a:rPr lang="nb-NO" sz="3200" b="0" i="0" u="none" strike="noStrike" dirty="0">
                <a:solidFill>
                  <a:srgbClr val="000000"/>
                </a:solidFill>
                <a:effectLst/>
                <a:latin typeface="Segoe UI Web (West European)"/>
              </a:rPr>
              <a:t> </a:t>
            </a:r>
            <a:r>
              <a:rPr lang="nb-NO" sz="3200" b="0" i="0" u="none" strike="noStrike" dirty="0" err="1">
                <a:solidFill>
                  <a:srgbClr val="000000"/>
                </a:solidFill>
                <a:effectLst/>
                <a:latin typeface="Segoe UI Web (West European)"/>
              </a:rPr>
              <a:t>the</a:t>
            </a:r>
            <a:r>
              <a:rPr lang="nb-NO" sz="3200" b="0" i="0" u="none" strike="noStrike" dirty="0">
                <a:solidFill>
                  <a:srgbClr val="000000"/>
                </a:solidFill>
                <a:effectLst/>
                <a:latin typeface="Segoe UI Web (West European)"/>
              </a:rPr>
              <a:t> </a:t>
            </a:r>
            <a:r>
              <a:rPr lang="nb-NO" sz="3200" b="0" i="0" u="none" strike="noStrike" dirty="0" err="1">
                <a:solidFill>
                  <a:srgbClr val="000000"/>
                </a:solidFill>
                <a:effectLst/>
                <a:latin typeface="Segoe UI Web (West European)"/>
              </a:rPr>
              <a:t>structure</a:t>
            </a:r>
            <a:r>
              <a:rPr lang="nb-NO" sz="3200" b="0" i="0" u="none" strike="noStrike" dirty="0">
                <a:solidFill>
                  <a:srgbClr val="000000"/>
                </a:solidFill>
                <a:effectLst/>
                <a:latin typeface="Segoe UI Web (West European)"/>
              </a:rPr>
              <a:t> from a </a:t>
            </a:r>
            <a:r>
              <a:rPr lang="nb-NO" sz="3200" b="0" i="0" u="none" strike="noStrike" dirty="0" err="1">
                <a:solidFill>
                  <a:srgbClr val="000000"/>
                </a:solidFill>
                <a:effectLst/>
                <a:latin typeface="Segoe UI Web (West European)"/>
              </a:rPr>
              <a:t>chemical</a:t>
            </a:r>
            <a:r>
              <a:rPr lang="nb-NO" sz="3200" b="0" i="0" u="none" strike="noStrike" dirty="0">
                <a:solidFill>
                  <a:srgbClr val="000000"/>
                </a:solidFill>
                <a:effectLst/>
                <a:latin typeface="Segoe UI Web (West European)"/>
              </a:rPr>
              <a:t> ramp by </a:t>
            </a:r>
            <a:r>
              <a:rPr lang="nb-NO" sz="3200" b="0" i="0" u="none" strike="noStrike" dirty="0" err="1">
                <a:solidFill>
                  <a:srgbClr val="000000"/>
                </a:solidFill>
                <a:effectLst/>
                <a:latin typeface="Segoe UI Web (West European)"/>
              </a:rPr>
              <a:t>loosening</a:t>
            </a:r>
            <a:r>
              <a:rPr lang="nb-NO" sz="3200" b="0" i="0" u="none" strike="noStrike" dirty="0">
                <a:solidFill>
                  <a:srgbClr val="000000"/>
                </a:solidFill>
                <a:effectLst/>
                <a:latin typeface="Segoe UI Web (West European)"/>
              </a:rPr>
              <a:t> </a:t>
            </a:r>
            <a:r>
              <a:rPr lang="nb-NO" sz="3200" b="0" i="0" u="none" strike="noStrike" dirty="0" err="1">
                <a:solidFill>
                  <a:srgbClr val="000000"/>
                </a:solidFill>
                <a:effectLst/>
                <a:latin typeface="Segoe UI Web (West European)"/>
              </a:rPr>
              <a:t>the</a:t>
            </a:r>
            <a:r>
              <a:rPr lang="nb-NO" sz="3200" b="0" i="0" u="none" strike="noStrike" dirty="0">
                <a:solidFill>
                  <a:srgbClr val="000000"/>
                </a:solidFill>
                <a:effectLst/>
                <a:latin typeface="Segoe UI Web (West European)"/>
              </a:rPr>
              <a:t> first </a:t>
            </a:r>
            <a:r>
              <a:rPr lang="nb-NO" sz="3200" b="0" i="0" u="none" strike="noStrike" dirty="0" err="1">
                <a:solidFill>
                  <a:srgbClr val="000000"/>
                </a:solidFill>
                <a:effectLst/>
                <a:latin typeface="Segoe UI Web (West European)"/>
              </a:rPr>
              <a:t>of</a:t>
            </a:r>
            <a:r>
              <a:rPr lang="nb-NO" sz="3200" b="0" i="0" u="none" strike="noStrike" dirty="0">
                <a:solidFill>
                  <a:srgbClr val="000000"/>
                </a:solidFill>
                <a:effectLst/>
                <a:latin typeface="Segoe UI Web (West European)"/>
              </a:rPr>
              <a:t> </a:t>
            </a:r>
            <a:r>
              <a:rPr lang="nb-NO" sz="3200" b="0" i="0" u="none" strike="noStrike" dirty="0" err="1">
                <a:solidFill>
                  <a:srgbClr val="000000"/>
                </a:solidFill>
                <a:effectLst/>
                <a:latin typeface="Segoe UI Web (West European)"/>
              </a:rPr>
              <a:t>two</a:t>
            </a:r>
            <a:r>
              <a:rPr lang="nb-NO" sz="3200" b="0" i="0" u="none" strike="noStrike" dirty="0">
                <a:solidFill>
                  <a:srgbClr val="000000"/>
                </a:solidFill>
                <a:effectLst/>
                <a:latin typeface="Segoe UI Web (West European)"/>
              </a:rPr>
              <a:t> </a:t>
            </a:r>
            <a:r>
              <a:rPr lang="nb-NO" sz="3200" b="0" i="0" u="none" strike="noStrike" dirty="0" err="1">
                <a:solidFill>
                  <a:srgbClr val="000000"/>
                </a:solidFill>
                <a:effectLst/>
                <a:latin typeface="Segoe UI Web (West European)"/>
              </a:rPr>
              <a:t>load</a:t>
            </a:r>
            <a:r>
              <a:rPr lang="nb-NO" sz="3200" b="0" i="0" u="none" strike="noStrike" dirty="0">
                <a:solidFill>
                  <a:srgbClr val="000000"/>
                </a:solidFill>
                <a:effectLst/>
                <a:latin typeface="Segoe UI Web (West European)"/>
              </a:rPr>
              <a:t> </a:t>
            </a:r>
            <a:r>
              <a:rPr lang="nb-NO" sz="3200" b="0" i="0" u="none" strike="noStrike" dirty="0" err="1">
                <a:solidFill>
                  <a:srgbClr val="000000"/>
                </a:solidFill>
                <a:effectLst/>
                <a:latin typeface="Segoe UI Web (West European)"/>
              </a:rPr>
              <a:t>securing</a:t>
            </a:r>
            <a:r>
              <a:rPr lang="nb-NO" sz="3200" b="0" i="0" u="none" strike="noStrike" dirty="0">
                <a:solidFill>
                  <a:srgbClr val="000000"/>
                </a:solidFill>
                <a:effectLst/>
                <a:latin typeface="Segoe UI Web (West European)"/>
              </a:rPr>
              <a:t> </a:t>
            </a:r>
            <a:r>
              <a:rPr lang="nb-NO" sz="3200" b="0" i="0" u="none" strike="noStrike" dirty="0" err="1">
                <a:solidFill>
                  <a:srgbClr val="000000"/>
                </a:solidFill>
                <a:effectLst/>
                <a:latin typeface="Segoe UI Web (West European)"/>
              </a:rPr>
              <a:t>straps</a:t>
            </a:r>
            <a:r>
              <a:rPr lang="nb-NO" sz="3200" b="0" i="0" u="none" strike="noStrike" dirty="0">
                <a:solidFill>
                  <a:srgbClr val="000000"/>
                </a:solidFill>
                <a:effectLst/>
                <a:latin typeface="Segoe UI Web (West European)"/>
              </a:rPr>
              <a:t>. The </a:t>
            </a:r>
            <a:r>
              <a:rPr lang="nb-NO" sz="3200" b="0" i="0" u="none" strike="noStrike" dirty="0" err="1">
                <a:solidFill>
                  <a:srgbClr val="000000"/>
                </a:solidFill>
                <a:effectLst/>
                <a:latin typeface="Segoe UI Web (West European)"/>
              </a:rPr>
              <a:t>structure</a:t>
            </a:r>
            <a:r>
              <a:rPr lang="nb-NO" sz="3200" b="0" i="0" u="none" strike="noStrike" dirty="0">
                <a:solidFill>
                  <a:srgbClr val="000000"/>
                </a:solidFill>
                <a:effectLst/>
                <a:latin typeface="Segoe UI Web (West European)"/>
              </a:rPr>
              <a:t> </a:t>
            </a:r>
            <a:r>
              <a:rPr lang="nb-NO" sz="3200" b="0" i="0" u="none" strike="noStrike" dirty="0" err="1">
                <a:solidFill>
                  <a:srgbClr val="000000"/>
                </a:solidFill>
                <a:effectLst/>
                <a:latin typeface="Segoe UI Web (West European)"/>
              </a:rPr>
              <a:t>was</a:t>
            </a:r>
            <a:r>
              <a:rPr lang="nb-NO" sz="3200" b="0" i="0" u="none" strike="noStrike" dirty="0">
                <a:solidFill>
                  <a:srgbClr val="000000"/>
                </a:solidFill>
                <a:effectLst/>
                <a:latin typeface="Segoe UI Web (West European)"/>
              </a:rPr>
              <a:t> </a:t>
            </a:r>
            <a:r>
              <a:rPr lang="nb-NO" sz="3200" b="0" i="0" u="none" strike="noStrike" dirty="0" err="1">
                <a:solidFill>
                  <a:srgbClr val="000000"/>
                </a:solidFill>
                <a:effectLst/>
                <a:latin typeface="Segoe UI Web (West European)"/>
              </a:rPr>
              <a:t>then</a:t>
            </a:r>
            <a:r>
              <a:rPr lang="nb-NO" sz="3200" b="0" i="0" u="none" strike="noStrike" dirty="0">
                <a:solidFill>
                  <a:srgbClr val="000000"/>
                </a:solidFill>
                <a:effectLst/>
                <a:latin typeface="Segoe UI Web (West European)"/>
              </a:rPr>
              <a:t> held up by </a:t>
            </a:r>
            <a:r>
              <a:rPr lang="nb-NO" sz="3200" b="0" i="0" u="none" strike="noStrike" dirty="0" err="1">
                <a:solidFill>
                  <a:srgbClr val="000000"/>
                </a:solidFill>
                <a:effectLst/>
                <a:latin typeface="Segoe UI Web (West European)"/>
              </a:rPr>
              <a:t>the</a:t>
            </a:r>
            <a:r>
              <a:rPr lang="nb-NO" sz="3200" b="0" i="0" u="none" strike="noStrike" dirty="0">
                <a:solidFill>
                  <a:srgbClr val="000000"/>
                </a:solidFill>
                <a:effectLst/>
                <a:latin typeface="Segoe UI Web (West European)"/>
              </a:rPr>
              <a:t> </a:t>
            </a:r>
            <a:r>
              <a:rPr lang="nb-NO" sz="3200" b="0" i="0" u="none" strike="noStrike" dirty="0" err="1">
                <a:solidFill>
                  <a:srgbClr val="000000"/>
                </a:solidFill>
                <a:effectLst/>
                <a:latin typeface="Segoe UI Web (West European)"/>
              </a:rPr>
              <a:t>crane</a:t>
            </a:r>
            <a:r>
              <a:rPr lang="nb-NO" sz="3200" b="0" i="0" u="none" strike="noStrike" dirty="0">
                <a:solidFill>
                  <a:srgbClr val="000000"/>
                </a:solidFill>
                <a:effectLst/>
                <a:latin typeface="Segoe UI Web (West European)"/>
              </a:rPr>
              <a:t> hook in </a:t>
            </a:r>
            <a:r>
              <a:rPr lang="nb-NO" sz="3200" b="0" i="0" u="none" strike="noStrike" dirty="0" err="1">
                <a:solidFill>
                  <a:srgbClr val="000000"/>
                </a:solidFill>
                <a:effectLst/>
                <a:latin typeface="Segoe UI Web (West European)"/>
              </a:rPr>
              <a:t>which</a:t>
            </a:r>
            <a:r>
              <a:rPr lang="nb-NO" sz="3200" b="0" i="0" u="none" strike="noStrike" dirty="0">
                <a:solidFill>
                  <a:srgbClr val="000000"/>
                </a:solidFill>
                <a:effectLst/>
                <a:latin typeface="Segoe UI Web (West European)"/>
              </a:rPr>
              <a:t> </a:t>
            </a:r>
            <a:r>
              <a:rPr lang="nb-NO" sz="3200" b="0" i="0" u="none" strike="noStrike" dirty="0" err="1">
                <a:solidFill>
                  <a:srgbClr val="000000"/>
                </a:solidFill>
                <a:effectLst/>
                <a:latin typeface="Segoe UI Web (West European)"/>
              </a:rPr>
              <a:t>the</a:t>
            </a:r>
            <a:r>
              <a:rPr lang="nb-NO" sz="3200" b="0" i="0" u="none" strike="noStrike" dirty="0">
                <a:solidFill>
                  <a:srgbClr val="000000"/>
                </a:solidFill>
                <a:effectLst/>
                <a:latin typeface="Segoe UI Web (West European)"/>
              </a:rPr>
              <a:t> </a:t>
            </a:r>
            <a:r>
              <a:rPr lang="nb-NO" sz="3200" b="0" i="0" u="none" strike="noStrike" dirty="0" err="1">
                <a:solidFill>
                  <a:srgbClr val="000000"/>
                </a:solidFill>
                <a:effectLst/>
                <a:latin typeface="Segoe UI Web (West European)"/>
              </a:rPr>
              <a:t>lifting</a:t>
            </a:r>
            <a:r>
              <a:rPr lang="nb-NO" sz="3200" b="0" i="0" u="none" strike="noStrike" dirty="0">
                <a:solidFill>
                  <a:srgbClr val="000000"/>
                </a:solidFill>
                <a:effectLst/>
                <a:latin typeface="Segoe UI Web (West European)"/>
              </a:rPr>
              <a:t> </a:t>
            </a:r>
            <a:r>
              <a:rPr lang="nb-NO" sz="3200" b="0" i="0" u="none" strike="noStrike" dirty="0" err="1">
                <a:solidFill>
                  <a:srgbClr val="000000"/>
                </a:solidFill>
                <a:effectLst/>
                <a:latin typeface="Segoe UI Web (West European)"/>
              </a:rPr>
              <a:t>chains</a:t>
            </a:r>
            <a:r>
              <a:rPr lang="nb-NO" sz="3200" b="0" i="0" u="none" strike="noStrike" dirty="0">
                <a:solidFill>
                  <a:srgbClr val="000000"/>
                </a:solidFill>
                <a:effectLst/>
                <a:latin typeface="Segoe UI Web (West European)"/>
              </a:rPr>
              <a:t> </a:t>
            </a:r>
            <a:r>
              <a:rPr lang="nb-NO" sz="3200" b="0" i="0" u="none" strike="noStrike" dirty="0" err="1">
                <a:solidFill>
                  <a:srgbClr val="000000"/>
                </a:solidFill>
                <a:effectLst/>
                <a:latin typeface="Segoe UI Web (West European)"/>
              </a:rPr>
              <a:t>hung</a:t>
            </a:r>
            <a:r>
              <a:rPr lang="nb-NO" sz="3200" b="0" i="0" u="none" strike="noStrike" dirty="0">
                <a:solidFill>
                  <a:srgbClr val="000000"/>
                </a:solidFill>
                <a:effectLst/>
                <a:latin typeface="Segoe UI Web (West European)"/>
              </a:rPr>
              <a:t>, as </a:t>
            </a:r>
            <a:r>
              <a:rPr lang="nb-NO" sz="3200" b="0" i="0" u="none" strike="noStrike" dirty="0" err="1">
                <a:solidFill>
                  <a:srgbClr val="000000"/>
                </a:solidFill>
                <a:effectLst/>
                <a:latin typeface="Segoe UI Web (West European)"/>
              </a:rPr>
              <a:t>well</a:t>
            </a:r>
            <a:r>
              <a:rPr lang="nb-NO" sz="3200" b="0" i="0" u="none" strike="noStrike" dirty="0">
                <a:solidFill>
                  <a:srgbClr val="000000"/>
                </a:solidFill>
                <a:effectLst/>
                <a:latin typeface="Segoe UI Web (West European)"/>
              </a:rPr>
              <a:t> as </a:t>
            </a:r>
            <a:r>
              <a:rPr lang="nb-NO" sz="3200" b="0" i="0" u="none" strike="noStrike" dirty="0" err="1">
                <a:solidFill>
                  <a:srgbClr val="000000"/>
                </a:solidFill>
                <a:effectLst/>
                <a:latin typeface="Segoe UI Web (West European)"/>
              </a:rPr>
              <a:t>the</a:t>
            </a:r>
            <a:r>
              <a:rPr lang="nb-NO" sz="3200" b="0" i="0" u="none" strike="noStrike" dirty="0">
                <a:solidFill>
                  <a:srgbClr val="000000"/>
                </a:solidFill>
                <a:effectLst/>
                <a:latin typeface="Segoe UI Web (West European)"/>
              </a:rPr>
              <a:t> last </a:t>
            </a:r>
            <a:r>
              <a:rPr lang="nb-NO" sz="3200" b="0" i="0" u="none" strike="noStrike" dirty="0" err="1">
                <a:solidFill>
                  <a:srgbClr val="000000"/>
                </a:solidFill>
                <a:effectLst/>
                <a:latin typeface="Segoe UI Web (West European)"/>
              </a:rPr>
              <a:t>load</a:t>
            </a:r>
            <a:r>
              <a:rPr lang="nb-NO" sz="3200" b="0" i="0" u="none" strike="noStrike" dirty="0">
                <a:solidFill>
                  <a:srgbClr val="000000"/>
                </a:solidFill>
                <a:effectLst/>
                <a:latin typeface="Segoe UI Web (West European)"/>
              </a:rPr>
              <a:t> </a:t>
            </a:r>
            <a:r>
              <a:rPr lang="nb-NO" sz="3200" b="0" i="0" u="none" strike="noStrike" dirty="0" err="1">
                <a:solidFill>
                  <a:srgbClr val="000000"/>
                </a:solidFill>
                <a:effectLst/>
                <a:latin typeface="Segoe UI Web (West European)"/>
              </a:rPr>
              <a:t>securing</a:t>
            </a:r>
            <a:r>
              <a:rPr lang="nb-NO" sz="3200" b="0" i="0" u="none" strike="noStrike" dirty="0">
                <a:solidFill>
                  <a:srgbClr val="000000"/>
                </a:solidFill>
                <a:effectLst/>
                <a:latin typeface="Segoe UI Web (West European)"/>
              </a:rPr>
              <a:t> </a:t>
            </a:r>
            <a:r>
              <a:rPr lang="nb-NO" sz="3200" b="0" i="0" u="none" strike="noStrike" dirty="0" err="1">
                <a:solidFill>
                  <a:srgbClr val="000000"/>
                </a:solidFill>
                <a:effectLst/>
                <a:latin typeface="Segoe UI Web (West European)"/>
              </a:rPr>
              <a:t>strap</a:t>
            </a:r>
            <a:r>
              <a:rPr lang="nb-NO" sz="3200" b="0" i="0" u="none" strike="noStrike" dirty="0">
                <a:solidFill>
                  <a:srgbClr val="000000"/>
                </a:solidFill>
                <a:effectLst/>
                <a:latin typeface="Segoe UI Web (West European)"/>
              </a:rPr>
              <a:t>. </a:t>
            </a:r>
          </a:p>
          <a:p>
            <a:pPr rtl="0" latinLnBrk="0"/>
            <a:r>
              <a:rPr lang="nb-NO" sz="3200" b="0" i="0" u="none" strike="noStrike" kern="1200" dirty="0" err="1">
                <a:solidFill>
                  <a:schemeClr val="tx1"/>
                </a:solidFill>
                <a:effectLst/>
                <a:latin typeface="+mn-lt"/>
                <a:ea typeface="+mn-ea"/>
                <a:cs typeface="+mn-cs"/>
              </a:rPr>
              <a:t>When</a:t>
            </a:r>
            <a:r>
              <a:rPr lang="nb-NO" sz="3200" b="0" i="0" u="none" strike="noStrike" kern="1200" dirty="0">
                <a:solidFill>
                  <a:schemeClr val="tx1"/>
                </a:solidFill>
                <a:effectLst/>
                <a:latin typeface="+mn-lt"/>
                <a:ea typeface="+mn-ea"/>
                <a:cs typeface="+mn-cs"/>
              </a:rPr>
              <a:t> </a:t>
            </a:r>
            <a:r>
              <a:rPr lang="nb-NO" sz="3200" b="0" i="0" u="none" strike="noStrike" kern="1200" dirty="0" err="1">
                <a:solidFill>
                  <a:schemeClr val="tx1"/>
                </a:solidFill>
                <a:effectLst/>
                <a:latin typeface="+mn-lt"/>
                <a:ea typeface="+mn-ea"/>
                <a:cs typeface="+mn-cs"/>
              </a:rPr>
              <a:t>the</a:t>
            </a:r>
            <a:r>
              <a:rPr lang="nb-NO" sz="3200" b="0" i="0" u="none" strike="noStrike" kern="1200" dirty="0">
                <a:solidFill>
                  <a:schemeClr val="tx1"/>
                </a:solidFill>
                <a:effectLst/>
                <a:latin typeface="+mn-lt"/>
                <a:ea typeface="+mn-ea"/>
                <a:cs typeface="+mn-cs"/>
              </a:rPr>
              <a:t> first </a:t>
            </a:r>
            <a:r>
              <a:rPr lang="nb-NO" sz="3200" b="0" i="0" u="none" strike="noStrike" kern="1200" dirty="0" err="1">
                <a:solidFill>
                  <a:schemeClr val="tx1"/>
                </a:solidFill>
                <a:effectLst/>
                <a:latin typeface="+mn-lt"/>
                <a:ea typeface="+mn-ea"/>
                <a:cs typeface="+mn-cs"/>
              </a:rPr>
              <a:t>strap</a:t>
            </a:r>
            <a:r>
              <a:rPr lang="nb-NO" sz="3200" b="0" i="0" u="none" strike="noStrike" kern="1200" dirty="0">
                <a:solidFill>
                  <a:schemeClr val="tx1"/>
                </a:solidFill>
                <a:effectLst/>
                <a:latin typeface="+mn-lt"/>
                <a:ea typeface="+mn-ea"/>
                <a:cs typeface="+mn-cs"/>
              </a:rPr>
              <a:t> </a:t>
            </a:r>
            <a:r>
              <a:rPr lang="nb-NO" sz="3200" b="0" i="0" u="none" strike="noStrike" kern="1200" dirty="0" err="1">
                <a:solidFill>
                  <a:schemeClr val="tx1"/>
                </a:solidFill>
                <a:effectLst/>
                <a:latin typeface="+mn-lt"/>
                <a:ea typeface="+mn-ea"/>
                <a:cs typeface="+mn-cs"/>
              </a:rPr>
              <a:t>was</a:t>
            </a:r>
            <a:r>
              <a:rPr lang="nb-NO" sz="3200" b="0" i="0" u="none" strike="noStrike" kern="1200" dirty="0">
                <a:solidFill>
                  <a:schemeClr val="tx1"/>
                </a:solidFill>
                <a:effectLst/>
                <a:latin typeface="+mn-lt"/>
                <a:ea typeface="+mn-ea"/>
                <a:cs typeface="+mn-cs"/>
              </a:rPr>
              <a:t> </a:t>
            </a:r>
            <a:r>
              <a:rPr lang="nb-NO" sz="3200" b="0" i="0" u="none" strike="noStrike" kern="1200" dirty="0" err="1">
                <a:solidFill>
                  <a:schemeClr val="tx1"/>
                </a:solidFill>
                <a:effectLst/>
                <a:latin typeface="+mn-lt"/>
                <a:ea typeface="+mn-ea"/>
                <a:cs typeface="+mn-cs"/>
              </a:rPr>
              <a:t>released</a:t>
            </a:r>
            <a:r>
              <a:rPr lang="nb-NO" sz="3200" b="0" i="0" u="none" strike="noStrike" kern="1200" dirty="0">
                <a:solidFill>
                  <a:schemeClr val="tx1"/>
                </a:solidFill>
                <a:effectLst/>
                <a:latin typeface="+mn-lt"/>
                <a:ea typeface="+mn-ea"/>
                <a:cs typeface="+mn-cs"/>
              </a:rPr>
              <a:t>, </a:t>
            </a:r>
            <a:r>
              <a:rPr lang="nb-NO" sz="3200" b="0" i="0" u="none" strike="noStrike" kern="1200" dirty="0" err="1">
                <a:solidFill>
                  <a:schemeClr val="tx1"/>
                </a:solidFill>
                <a:effectLst/>
                <a:latin typeface="+mn-lt"/>
                <a:ea typeface="+mn-ea"/>
                <a:cs typeface="+mn-cs"/>
              </a:rPr>
              <a:t>the</a:t>
            </a:r>
            <a:r>
              <a:rPr lang="nb-NO" sz="3200" b="0" i="0" u="none" strike="noStrike" kern="1200" dirty="0">
                <a:solidFill>
                  <a:schemeClr val="tx1"/>
                </a:solidFill>
                <a:effectLst/>
                <a:latin typeface="+mn-lt"/>
                <a:ea typeface="+mn-ea"/>
                <a:cs typeface="+mn-cs"/>
              </a:rPr>
              <a:t> </a:t>
            </a:r>
            <a:r>
              <a:rPr lang="nb-NO" sz="3200" b="0" i="0" u="none" strike="noStrike" kern="1200" dirty="0" err="1">
                <a:solidFill>
                  <a:schemeClr val="tx1"/>
                </a:solidFill>
                <a:effectLst/>
                <a:latin typeface="+mn-lt"/>
                <a:ea typeface="+mn-ea"/>
                <a:cs typeface="+mn-cs"/>
              </a:rPr>
              <a:t>structure</a:t>
            </a:r>
            <a:r>
              <a:rPr lang="nb-NO" sz="3200" b="0" i="0" u="none" strike="noStrike" kern="1200" dirty="0">
                <a:solidFill>
                  <a:schemeClr val="tx1"/>
                </a:solidFill>
                <a:effectLst/>
                <a:latin typeface="+mn-lt"/>
                <a:ea typeface="+mn-ea"/>
                <a:cs typeface="+mn-cs"/>
              </a:rPr>
              <a:t> </a:t>
            </a:r>
            <a:r>
              <a:rPr lang="nb-NO" sz="3200" b="0" i="0" u="none" strike="noStrike" kern="1200" dirty="0" err="1">
                <a:solidFill>
                  <a:schemeClr val="tx1"/>
                </a:solidFill>
                <a:effectLst/>
                <a:latin typeface="+mn-lt"/>
                <a:ea typeface="+mn-ea"/>
                <a:cs typeface="+mn-cs"/>
              </a:rPr>
              <a:t>began</a:t>
            </a:r>
            <a:r>
              <a:rPr lang="nb-NO" sz="3200" b="0" i="0" u="none" strike="noStrike" kern="1200" dirty="0">
                <a:solidFill>
                  <a:schemeClr val="tx1"/>
                </a:solidFill>
                <a:effectLst/>
                <a:latin typeface="+mn-lt"/>
                <a:ea typeface="+mn-ea"/>
                <a:cs typeface="+mn-cs"/>
              </a:rPr>
              <a:t> to </a:t>
            </a:r>
            <a:r>
              <a:rPr lang="nb-NO" sz="3200" b="0" i="0" u="none" strike="noStrike" kern="1200" dirty="0" err="1">
                <a:solidFill>
                  <a:schemeClr val="tx1"/>
                </a:solidFill>
                <a:effectLst/>
                <a:latin typeface="+mn-lt"/>
                <a:ea typeface="+mn-ea"/>
                <a:cs typeface="+mn-cs"/>
              </a:rPr>
              <a:t>shift</a:t>
            </a:r>
            <a:r>
              <a:rPr lang="nb-NO" sz="3200" b="0" i="0" u="none" strike="noStrike" dirty="0">
                <a:solidFill>
                  <a:srgbClr val="000000"/>
                </a:solidFill>
                <a:effectLst/>
                <a:latin typeface="Segoe UI Web (West European)"/>
              </a:rPr>
              <a:t>. </a:t>
            </a:r>
            <a:r>
              <a:rPr lang="nb-NO" sz="3200" b="0" i="0" u="none" strike="noStrike" kern="1200" dirty="0">
                <a:solidFill>
                  <a:schemeClr val="tx1"/>
                </a:solidFill>
                <a:effectLst/>
                <a:latin typeface="+mn-lt"/>
                <a:ea typeface="+mn-ea"/>
                <a:cs typeface="+mn-cs"/>
              </a:rPr>
              <a:t>At </a:t>
            </a:r>
            <a:r>
              <a:rPr lang="nb-NO" sz="3200" b="0" i="0" u="none" strike="noStrike" kern="1200" dirty="0" err="1">
                <a:solidFill>
                  <a:schemeClr val="tx1"/>
                </a:solidFill>
                <a:effectLst/>
                <a:latin typeface="+mn-lt"/>
                <a:ea typeface="+mn-ea"/>
                <a:cs typeface="+mn-cs"/>
              </a:rPr>
              <a:t>the</a:t>
            </a:r>
            <a:r>
              <a:rPr lang="nb-NO" sz="3200" b="0" i="0" u="none" strike="noStrike" kern="1200" dirty="0">
                <a:solidFill>
                  <a:schemeClr val="tx1"/>
                </a:solidFill>
                <a:effectLst/>
                <a:latin typeface="+mn-lt"/>
                <a:ea typeface="+mn-ea"/>
                <a:cs typeface="+mn-cs"/>
              </a:rPr>
              <a:t> same time, </a:t>
            </a:r>
            <a:r>
              <a:rPr lang="nb-NO" sz="3200" b="0" i="0" u="none" strike="noStrike" kern="1200" dirty="0" err="1">
                <a:solidFill>
                  <a:schemeClr val="tx1"/>
                </a:solidFill>
                <a:effectLst/>
                <a:latin typeface="+mn-lt"/>
                <a:ea typeface="+mn-ea"/>
                <a:cs typeface="+mn-cs"/>
              </a:rPr>
              <a:t>one</a:t>
            </a:r>
            <a:r>
              <a:rPr lang="nb-NO" sz="3200" b="0" i="0" u="none" strike="noStrike" kern="1200" dirty="0">
                <a:solidFill>
                  <a:schemeClr val="tx1"/>
                </a:solidFill>
                <a:effectLst/>
                <a:latin typeface="+mn-lt"/>
                <a:ea typeface="+mn-ea"/>
                <a:cs typeface="+mn-cs"/>
              </a:rPr>
              <a:t> </a:t>
            </a:r>
            <a:r>
              <a:rPr lang="nb-NO" sz="3200" b="0" i="0" u="none" strike="noStrike" kern="1200" dirty="0" err="1">
                <a:solidFill>
                  <a:schemeClr val="tx1"/>
                </a:solidFill>
                <a:effectLst/>
                <a:latin typeface="+mn-lt"/>
                <a:ea typeface="+mn-ea"/>
                <a:cs typeface="+mn-cs"/>
              </a:rPr>
              <a:t>of</a:t>
            </a:r>
            <a:r>
              <a:rPr lang="nb-NO" sz="3200" b="0" i="0" u="none" strike="noStrike" kern="1200" dirty="0">
                <a:solidFill>
                  <a:schemeClr val="tx1"/>
                </a:solidFill>
                <a:effectLst/>
                <a:latin typeface="+mn-lt"/>
                <a:ea typeface="+mn-ea"/>
                <a:cs typeface="+mn-cs"/>
              </a:rPr>
              <a:t> </a:t>
            </a:r>
            <a:r>
              <a:rPr lang="nb-NO" sz="3200" b="0" i="0" u="none" strike="noStrike" kern="1200" dirty="0" err="1">
                <a:solidFill>
                  <a:schemeClr val="tx1"/>
                </a:solidFill>
                <a:effectLst/>
                <a:latin typeface="+mn-lt"/>
                <a:ea typeface="+mn-ea"/>
                <a:cs typeface="+mn-cs"/>
              </a:rPr>
              <a:t>the</a:t>
            </a:r>
            <a:r>
              <a:rPr lang="nb-NO" sz="3200" b="0" i="0" u="none" strike="noStrike" kern="1200" dirty="0">
                <a:solidFill>
                  <a:schemeClr val="tx1"/>
                </a:solidFill>
                <a:effectLst/>
                <a:latin typeface="+mn-lt"/>
                <a:ea typeface="+mn-ea"/>
                <a:cs typeface="+mn-cs"/>
              </a:rPr>
              <a:t> slingers </a:t>
            </a:r>
            <a:r>
              <a:rPr lang="nb-NO" sz="3200" b="0" i="0" u="none" strike="noStrike" kern="1200" dirty="0" err="1">
                <a:solidFill>
                  <a:schemeClr val="tx1"/>
                </a:solidFill>
                <a:effectLst/>
                <a:latin typeface="+mn-lt"/>
                <a:ea typeface="+mn-ea"/>
                <a:cs typeface="+mn-cs"/>
              </a:rPr>
              <a:t>moved</a:t>
            </a:r>
            <a:r>
              <a:rPr lang="nb-NO" sz="3200" b="0" i="0" u="none" strike="noStrike" kern="1200" dirty="0">
                <a:solidFill>
                  <a:schemeClr val="tx1"/>
                </a:solidFill>
                <a:effectLst/>
                <a:latin typeface="+mn-lt"/>
                <a:ea typeface="+mn-ea"/>
                <a:cs typeface="+mn-cs"/>
              </a:rPr>
              <a:t> </a:t>
            </a:r>
            <a:r>
              <a:rPr lang="nb-NO" sz="3200" b="0" i="0" u="none" strike="noStrike" kern="1200" dirty="0" err="1">
                <a:solidFill>
                  <a:schemeClr val="tx1"/>
                </a:solidFill>
                <a:effectLst/>
                <a:latin typeface="+mn-lt"/>
                <a:ea typeface="+mn-ea"/>
                <a:cs typeface="+mn-cs"/>
              </a:rPr>
              <a:t>into</a:t>
            </a:r>
            <a:r>
              <a:rPr lang="nb-NO" sz="3200" b="0" i="0" u="none" strike="noStrike" kern="1200" dirty="0">
                <a:solidFill>
                  <a:schemeClr val="tx1"/>
                </a:solidFill>
                <a:effectLst/>
                <a:latin typeface="+mn-lt"/>
                <a:ea typeface="+mn-ea"/>
                <a:cs typeface="+mn-cs"/>
              </a:rPr>
              <a:t> </a:t>
            </a:r>
            <a:r>
              <a:rPr lang="nb-NO" sz="3200" b="0" i="0" u="none" strike="noStrike" kern="1200" dirty="0" err="1">
                <a:solidFill>
                  <a:schemeClr val="tx1"/>
                </a:solidFill>
                <a:effectLst/>
                <a:latin typeface="+mn-lt"/>
                <a:ea typeface="+mn-ea"/>
                <a:cs typeface="+mn-cs"/>
              </a:rPr>
              <a:t>the</a:t>
            </a:r>
            <a:r>
              <a:rPr lang="nb-NO" sz="3200" b="0" i="0" u="none" strike="noStrike" kern="1200" dirty="0">
                <a:solidFill>
                  <a:schemeClr val="tx1"/>
                </a:solidFill>
                <a:effectLst/>
                <a:latin typeface="+mn-lt"/>
                <a:ea typeface="+mn-ea"/>
                <a:cs typeface="+mn-cs"/>
              </a:rPr>
              <a:t> lift </a:t>
            </a:r>
            <a:r>
              <a:rPr lang="nb-NO" sz="3200" b="0" i="0" u="none" strike="noStrike" kern="1200" dirty="0" err="1">
                <a:solidFill>
                  <a:schemeClr val="tx1"/>
                </a:solidFill>
                <a:effectLst/>
                <a:latin typeface="+mn-lt"/>
                <a:ea typeface="+mn-ea"/>
                <a:cs typeface="+mn-cs"/>
              </a:rPr>
              <a:t>zone</a:t>
            </a:r>
            <a:r>
              <a:rPr lang="nb-NO" sz="3200" b="0" i="0" u="none" strike="noStrike" kern="1200" dirty="0">
                <a:solidFill>
                  <a:schemeClr val="tx1"/>
                </a:solidFill>
                <a:effectLst/>
                <a:latin typeface="+mn-lt"/>
                <a:ea typeface="+mn-ea"/>
                <a:cs typeface="+mn-cs"/>
              </a:rPr>
              <a:t>. </a:t>
            </a:r>
          </a:p>
          <a:p>
            <a:pPr rtl="0" latinLnBrk="0"/>
            <a:r>
              <a:rPr lang="nb-NO" sz="3200" b="0" i="0" u="none" strike="noStrike" kern="1200" dirty="0">
                <a:solidFill>
                  <a:schemeClr val="tx1"/>
                </a:solidFill>
                <a:effectLst/>
                <a:latin typeface="+mn-lt"/>
                <a:ea typeface="+mn-ea"/>
                <a:cs typeface="+mn-cs"/>
              </a:rPr>
              <a:t>The person </a:t>
            </a:r>
            <a:r>
              <a:rPr lang="nb-NO" sz="3200" b="0" i="0" u="none" strike="noStrike" kern="1200" dirty="0" err="1">
                <a:solidFill>
                  <a:schemeClr val="tx1"/>
                </a:solidFill>
                <a:effectLst/>
                <a:latin typeface="+mn-lt"/>
                <a:ea typeface="+mn-ea"/>
                <a:cs typeface="+mn-cs"/>
              </a:rPr>
              <a:t>was</a:t>
            </a:r>
            <a:r>
              <a:rPr lang="nb-NO" sz="3200" b="0" i="0" u="none" strike="noStrike" kern="1200" dirty="0">
                <a:solidFill>
                  <a:schemeClr val="tx1"/>
                </a:solidFill>
                <a:effectLst/>
                <a:latin typeface="+mn-lt"/>
                <a:ea typeface="+mn-ea"/>
                <a:cs typeface="+mn-cs"/>
              </a:rPr>
              <a:t> </a:t>
            </a:r>
            <a:r>
              <a:rPr lang="nb-NO" sz="3200" b="0" i="0" u="none" strike="noStrike" kern="1200" dirty="0" err="1">
                <a:solidFill>
                  <a:schemeClr val="tx1"/>
                </a:solidFill>
                <a:effectLst/>
                <a:latin typeface="+mn-lt"/>
                <a:ea typeface="+mn-ea"/>
                <a:cs typeface="+mn-cs"/>
              </a:rPr>
              <a:t>crushed</a:t>
            </a:r>
            <a:r>
              <a:rPr lang="nb-NO" sz="3200" b="0" i="0" u="none" strike="noStrike" kern="1200" dirty="0">
                <a:solidFill>
                  <a:schemeClr val="tx1"/>
                </a:solidFill>
                <a:effectLst/>
                <a:latin typeface="+mn-lt"/>
                <a:ea typeface="+mn-ea"/>
                <a:cs typeface="+mn-cs"/>
              </a:rPr>
              <a:t> </a:t>
            </a:r>
            <a:r>
              <a:rPr lang="nb-NO" sz="3200" b="0" i="0" u="none" strike="noStrike" kern="1200" dirty="0" err="1">
                <a:solidFill>
                  <a:schemeClr val="tx1"/>
                </a:solidFill>
                <a:effectLst/>
                <a:latin typeface="+mn-lt"/>
                <a:ea typeface="+mn-ea"/>
                <a:cs typeface="+mn-cs"/>
              </a:rPr>
              <a:t>between</a:t>
            </a:r>
            <a:r>
              <a:rPr lang="nb-NO" sz="3200" b="0" i="0" u="none" strike="noStrike" kern="1200" dirty="0">
                <a:solidFill>
                  <a:schemeClr val="tx1"/>
                </a:solidFill>
                <a:effectLst/>
                <a:latin typeface="+mn-lt"/>
                <a:ea typeface="+mn-ea"/>
                <a:cs typeface="+mn-cs"/>
              </a:rPr>
              <a:t> </a:t>
            </a:r>
            <a:r>
              <a:rPr lang="nb-NO" sz="3200" b="0" i="0" u="none" strike="noStrike" kern="1200" dirty="0" err="1">
                <a:solidFill>
                  <a:schemeClr val="tx1"/>
                </a:solidFill>
                <a:effectLst/>
                <a:latin typeface="+mn-lt"/>
                <a:ea typeface="+mn-ea"/>
                <a:cs typeface="+mn-cs"/>
              </a:rPr>
              <a:t>the</a:t>
            </a:r>
            <a:r>
              <a:rPr lang="nb-NO" sz="3200" b="0" i="0" u="none" strike="noStrike" kern="1200" dirty="0">
                <a:solidFill>
                  <a:schemeClr val="tx1"/>
                </a:solidFill>
                <a:effectLst/>
                <a:latin typeface="+mn-lt"/>
                <a:ea typeface="+mn-ea"/>
                <a:cs typeface="+mn-cs"/>
              </a:rPr>
              <a:t> </a:t>
            </a:r>
            <a:r>
              <a:rPr lang="nb-NO" sz="3200" b="0" i="0" u="none" strike="noStrike" kern="1200" dirty="0" err="1">
                <a:solidFill>
                  <a:schemeClr val="tx1"/>
                </a:solidFill>
                <a:effectLst/>
                <a:latin typeface="+mn-lt"/>
                <a:ea typeface="+mn-ea"/>
                <a:cs typeface="+mn-cs"/>
              </a:rPr>
              <a:t>structure</a:t>
            </a:r>
            <a:r>
              <a:rPr lang="nb-NO" sz="3200" b="0" i="0" u="none" strike="noStrike" kern="1200" dirty="0">
                <a:solidFill>
                  <a:schemeClr val="tx1"/>
                </a:solidFill>
                <a:effectLst/>
                <a:latin typeface="+mn-lt"/>
                <a:ea typeface="+mn-ea"/>
                <a:cs typeface="+mn-cs"/>
              </a:rPr>
              <a:t> and </a:t>
            </a:r>
            <a:r>
              <a:rPr lang="nb-NO" sz="3200" b="0" i="0" u="none" strike="noStrike" dirty="0">
                <a:solidFill>
                  <a:srgbClr val="000000"/>
                </a:solidFill>
                <a:effectLst/>
                <a:latin typeface="Segoe UI Web (West European)"/>
              </a:rPr>
              <a:t>a </a:t>
            </a:r>
            <a:r>
              <a:rPr lang="nb-NO" sz="3200" b="0" i="0" u="none" strike="noStrike" dirty="0" err="1">
                <a:solidFill>
                  <a:srgbClr val="000000"/>
                </a:solidFill>
                <a:effectLst/>
                <a:latin typeface="Segoe UI Web (West European)"/>
              </a:rPr>
              <a:t>chemical</a:t>
            </a:r>
            <a:r>
              <a:rPr lang="nb-NO" sz="3200" b="0" i="0" u="none" strike="noStrike" dirty="0">
                <a:solidFill>
                  <a:srgbClr val="000000"/>
                </a:solidFill>
                <a:effectLst/>
                <a:latin typeface="Segoe UI Web (West European)"/>
              </a:rPr>
              <a:t> ramp</a:t>
            </a:r>
            <a:r>
              <a:rPr lang="nb-NO" sz="3200" b="0" i="0" u="none" strike="noStrike" kern="1200" dirty="0">
                <a:solidFill>
                  <a:schemeClr val="tx1"/>
                </a:solidFill>
                <a:effectLst/>
                <a:latin typeface="+mn-lt"/>
                <a:ea typeface="+mn-ea"/>
                <a:cs typeface="+mn-cs"/>
              </a:rPr>
              <a:t>.</a:t>
            </a:r>
          </a:p>
          <a:p>
            <a:pPr rtl="0" latinLnBrk="0"/>
            <a:endParaRPr lang="nb-NO" sz="3200" b="0" i="0" u="none" strike="noStrike" kern="1200" dirty="0">
              <a:solidFill>
                <a:schemeClr val="tx1"/>
              </a:solidFill>
              <a:effectLst/>
              <a:latin typeface="+mn-lt"/>
              <a:ea typeface="+mn-ea"/>
              <a:cs typeface="+mn-cs"/>
            </a:endParaRPr>
          </a:p>
          <a:p>
            <a:pPr rtl="0" latinLnBrk="0"/>
            <a:r>
              <a:rPr lang="nb-NO" sz="1200" b="0" i="0" u="none" strike="noStrike" kern="1200" dirty="0">
                <a:solidFill>
                  <a:schemeClr val="tx1"/>
                </a:solidFill>
                <a:effectLst/>
                <a:latin typeface="+mn-lt"/>
                <a:ea typeface="+mn-ea"/>
                <a:cs typeface="+mn-cs"/>
              </a:rPr>
              <a:t>The most </a:t>
            </a:r>
            <a:r>
              <a:rPr lang="nb-NO" sz="1200" b="0" i="0" u="none" strike="noStrike" kern="1200" dirty="0" err="1">
                <a:solidFill>
                  <a:schemeClr val="tx1"/>
                </a:solidFill>
                <a:effectLst/>
                <a:latin typeface="+mn-lt"/>
                <a:ea typeface="+mn-ea"/>
                <a:cs typeface="+mn-cs"/>
              </a:rPr>
              <a:t>important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point</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communicate</a:t>
            </a:r>
            <a:r>
              <a:rPr lang="nb-NO" sz="1200" b="0" i="0" u="none" strike="noStrike" kern="1200" dirty="0">
                <a:solidFill>
                  <a:schemeClr val="tx1"/>
                </a:solidFill>
                <a:effectLst/>
                <a:latin typeface="+mn-lt"/>
                <a:ea typeface="+mn-ea"/>
                <a:cs typeface="+mn-cs"/>
              </a:rPr>
              <a:t> is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were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existing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conditions</a:t>
            </a:r>
            <a:r>
              <a:rPr lang="nb-NO" sz="1200" b="0" i="0" u="none" strike="noStrike" kern="1200" dirty="0">
                <a:solidFill>
                  <a:schemeClr val="tx1"/>
                </a:solidFill>
                <a:effectLst/>
                <a:latin typeface="+mn-lt"/>
                <a:ea typeface="+mn-ea"/>
                <a:cs typeface="+mn-cs"/>
              </a:rPr>
              <a:t> at system </a:t>
            </a:r>
            <a:r>
              <a:rPr lang="nb-NO" sz="1200" b="0" i="0" u="none" strike="noStrike" kern="1200" dirty="0" err="1">
                <a:solidFill>
                  <a:schemeClr val="tx1"/>
                </a:solidFill>
                <a:effectLst/>
                <a:latin typeface="+mn-lt"/>
                <a:ea typeface="+mn-ea"/>
                <a:cs typeface="+mn-cs"/>
              </a:rPr>
              <a:t>level</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that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contributed</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incident</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being</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able</a:t>
            </a:r>
            <a:r>
              <a:rPr lang="nb-NO" sz="1200" b="0" i="0" u="none" strike="noStrike" kern="1200" dirty="0">
                <a:solidFill>
                  <a:schemeClr val="tx1"/>
                </a:solidFill>
                <a:effectLst/>
                <a:latin typeface="+mn-lt"/>
                <a:ea typeface="+mn-ea"/>
                <a:cs typeface="+mn-cs"/>
              </a:rPr>
              <a:t> to </a:t>
            </a:r>
            <a:r>
              <a:rPr lang="nb-NO" sz="1200" b="0" i="0" u="none" strike="noStrike" kern="1200" dirty="0" err="1">
                <a:solidFill>
                  <a:schemeClr val="tx1"/>
                </a:solidFill>
                <a:effectLst/>
                <a:latin typeface="+mn-lt"/>
                <a:ea typeface="+mn-ea"/>
                <a:cs typeface="+mn-cs"/>
              </a:rPr>
              <a:t>happen</a:t>
            </a:r>
            <a:r>
              <a:rPr lang="nb-NO" sz="1200" b="0" i="0" u="none" strike="noStrike" kern="1200" dirty="0">
                <a:solidFill>
                  <a:schemeClr val="tx1"/>
                </a:solidFill>
                <a:effectLst/>
                <a:latin typeface="+mn-lt"/>
                <a:ea typeface="+mn-ea"/>
                <a:cs typeface="+mn-cs"/>
              </a:rPr>
              <a:t>.</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73C46255-B0A8-41CF-A15B-EB86725FC229}" type="slidenum">
              <a:rPr lang="en-GB" smtClean="0"/>
              <a:t>16</a:t>
            </a:fld>
            <a:endParaRPr lang="en-GB"/>
          </a:p>
        </p:txBody>
      </p:sp>
    </p:spTree>
    <p:extLst>
      <p:ext uri="{BB962C8B-B14F-4D97-AF65-F5344CB8AC3E}">
        <p14:creationId xmlns:p14="http://schemas.microsoft.com/office/powerpoint/2010/main" val="745784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gn="l" rtl="0">
              <a:spcBef>
                <a:spcPts val="0"/>
              </a:spcBef>
              <a:spcAft>
                <a:spcPts val="0"/>
              </a:spcAft>
              <a:buNone/>
            </a:pPr>
            <a:r>
              <a:rPr lang="nb-NO" b="1" dirty="0"/>
              <a:t>Message</a:t>
            </a:r>
            <a:endParaRPr lang="nb-NO" dirty="0"/>
          </a:p>
          <a:p>
            <a:pPr marL="0" lvl="0" indent="0" algn="l" rtl="0">
              <a:spcBef>
                <a:spcPts val="0"/>
              </a:spcBef>
              <a:spcAft>
                <a:spcPts val="0"/>
              </a:spcAft>
              <a:buNone/>
            </a:pPr>
            <a:endParaRPr lang="nb-NO" dirty="0"/>
          </a:p>
          <a:p>
            <a:pPr marL="0" marR="0" lvl="0" indent="0" algn="l" rtl="0">
              <a:lnSpc>
                <a:spcPct val="100000"/>
              </a:lnSpc>
              <a:spcBef>
                <a:spcPts val="0"/>
              </a:spcBef>
              <a:spcAft>
                <a:spcPts val="0"/>
              </a:spcAft>
              <a:buClr>
                <a:schemeClr val="dk1"/>
              </a:buClr>
              <a:buSzPts val="1200"/>
              <a:buFont typeface="Calibri"/>
              <a:buNone/>
            </a:pPr>
            <a:r>
              <a:rPr lang="nb-NO" dirty="0"/>
              <a:t>An </a:t>
            </a:r>
            <a:r>
              <a:rPr lang="nb-NO" dirty="0" err="1"/>
              <a:t>event</a:t>
            </a:r>
            <a:r>
              <a:rPr lang="nb-NO" dirty="0"/>
              <a:t> </a:t>
            </a:r>
            <a:r>
              <a:rPr lang="nb-NO" dirty="0" err="1"/>
              <a:t>rarely</a:t>
            </a:r>
            <a:r>
              <a:rPr lang="nb-NO" dirty="0"/>
              <a:t> </a:t>
            </a:r>
            <a:r>
              <a:rPr lang="nb-NO" dirty="0" err="1"/>
              <a:t>occurs</a:t>
            </a:r>
            <a:r>
              <a:rPr lang="nb-NO" dirty="0"/>
              <a:t> due to </a:t>
            </a:r>
            <a:r>
              <a:rPr lang="nb-NO" dirty="0" err="1"/>
              <a:t>completely</a:t>
            </a:r>
            <a:r>
              <a:rPr lang="nb-NO" dirty="0"/>
              <a:t> </a:t>
            </a:r>
            <a:r>
              <a:rPr lang="nb-NO" dirty="0" err="1"/>
              <a:t>unique</a:t>
            </a:r>
            <a:r>
              <a:rPr lang="nb-NO" dirty="0"/>
              <a:t> </a:t>
            </a:r>
            <a:r>
              <a:rPr lang="nb-NO" dirty="0" err="1"/>
              <a:t>conditions</a:t>
            </a:r>
            <a:r>
              <a:rPr lang="nb-NO" dirty="0"/>
              <a:t> </a:t>
            </a:r>
            <a:r>
              <a:rPr lang="nb-NO" dirty="0" err="1"/>
              <a:t>that</a:t>
            </a:r>
            <a:r>
              <a:rPr lang="nb-NO" dirty="0"/>
              <a:t> </a:t>
            </a:r>
            <a:r>
              <a:rPr lang="nb-NO" dirty="0" err="1"/>
              <a:t>we</a:t>
            </a:r>
            <a:r>
              <a:rPr lang="nb-NO" dirty="0"/>
              <a:t> have never </a:t>
            </a:r>
            <a:r>
              <a:rPr lang="nb-NO" dirty="0" err="1"/>
              <a:t>seen</a:t>
            </a:r>
            <a:r>
              <a:rPr lang="nb-NO" dirty="0"/>
              <a:t> </a:t>
            </a:r>
            <a:r>
              <a:rPr lang="nb-NO" dirty="0" err="1"/>
              <a:t>before</a:t>
            </a:r>
            <a:r>
              <a:rPr lang="nb-NO" dirty="0"/>
              <a:t>. It is most </a:t>
            </a:r>
            <a:r>
              <a:rPr lang="nb-NO" dirty="0" err="1"/>
              <a:t>often</a:t>
            </a:r>
            <a:r>
              <a:rPr lang="nb-NO" dirty="0"/>
              <a:t> a combination </a:t>
            </a:r>
            <a:r>
              <a:rPr lang="nb-NO" dirty="0" err="1"/>
              <a:t>of</a:t>
            </a:r>
            <a:r>
              <a:rPr lang="nb-NO" dirty="0"/>
              <a:t> normal </a:t>
            </a:r>
            <a:r>
              <a:rPr lang="nb-NO" dirty="0" err="1"/>
              <a:t>challenges</a:t>
            </a:r>
            <a:r>
              <a:rPr lang="nb-NO" dirty="0"/>
              <a:t> or </a:t>
            </a:r>
            <a:r>
              <a:rPr lang="nb-NO" dirty="0" err="1"/>
              <a:t>error</a:t>
            </a:r>
            <a:r>
              <a:rPr lang="nb-NO" dirty="0"/>
              <a:t> </a:t>
            </a:r>
            <a:r>
              <a:rPr lang="nb-NO" dirty="0" err="1"/>
              <a:t>traps</a:t>
            </a:r>
            <a:r>
              <a:rPr lang="nb-NO" dirty="0"/>
              <a:t> </a:t>
            </a:r>
            <a:r>
              <a:rPr lang="nb-NO" dirty="0" err="1"/>
              <a:t>that</a:t>
            </a:r>
            <a:r>
              <a:rPr lang="nb-NO" dirty="0"/>
              <a:t> </a:t>
            </a:r>
            <a:r>
              <a:rPr lang="nb-NO" dirty="0" err="1"/>
              <a:t>lie</a:t>
            </a:r>
            <a:r>
              <a:rPr lang="nb-NO" dirty="0"/>
              <a:t> </a:t>
            </a:r>
            <a:r>
              <a:rPr lang="nb-NO" dirty="0" err="1"/>
              <a:t>behind</a:t>
            </a:r>
            <a:r>
              <a:rPr lang="nb-NO" dirty="0"/>
              <a:t> </a:t>
            </a:r>
            <a:r>
              <a:rPr lang="nb-NO" dirty="0" err="1"/>
              <a:t>the</a:t>
            </a:r>
            <a:r>
              <a:rPr lang="nb-NO" dirty="0"/>
              <a:t> </a:t>
            </a:r>
            <a:r>
              <a:rPr lang="nb-NO" dirty="0" err="1"/>
              <a:t>events</a:t>
            </a:r>
            <a:r>
              <a:rPr lang="nb-NO" dirty="0"/>
              <a:t> </a:t>
            </a:r>
            <a:r>
              <a:rPr lang="nb-NO" dirty="0" err="1"/>
              <a:t>that</a:t>
            </a:r>
            <a:r>
              <a:rPr lang="nb-NO" dirty="0"/>
              <a:t> </a:t>
            </a:r>
            <a:r>
              <a:rPr lang="nb-NO" dirty="0" err="1"/>
              <a:t>occur</a:t>
            </a:r>
            <a:r>
              <a:rPr lang="nb-NO" dirty="0"/>
              <a:t>.</a:t>
            </a:r>
          </a:p>
          <a:p>
            <a:pPr marL="0" marR="0" lvl="0" indent="0" algn="l" rtl="0">
              <a:lnSpc>
                <a:spcPct val="100000"/>
              </a:lnSpc>
              <a:spcBef>
                <a:spcPts val="0"/>
              </a:spcBef>
              <a:spcAft>
                <a:spcPts val="0"/>
              </a:spcAft>
              <a:buClr>
                <a:schemeClr val="dk1"/>
              </a:buClr>
              <a:buSzPts val="1200"/>
              <a:buFont typeface="Calibri"/>
              <a:buNone/>
            </a:pPr>
            <a:endParaRPr lang="nb-NO" dirty="0"/>
          </a:p>
          <a:p>
            <a:pPr marL="0" lvl="0" indent="0" algn="l" rtl="0">
              <a:lnSpc>
                <a:spcPct val="115000"/>
              </a:lnSpc>
              <a:spcBef>
                <a:spcPts val="0"/>
              </a:spcBef>
              <a:spcAft>
                <a:spcPts val="0"/>
              </a:spcAft>
              <a:buClr>
                <a:schemeClr val="dk1"/>
              </a:buClr>
              <a:buSzPts val="1100"/>
              <a:buFont typeface="Arial"/>
              <a:buNone/>
            </a:pPr>
            <a:r>
              <a:rPr lang="nb-NO" dirty="0"/>
              <a:t>If </a:t>
            </a:r>
            <a:r>
              <a:rPr lang="nb-NO" dirty="0" err="1"/>
              <a:t>we</a:t>
            </a:r>
            <a:r>
              <a:rPr lang="nb-NO" dirty="0"/>
              <a:t> </a:t>
            </a:r>
            <a:r>
              <a:rPr lang="nb-NO" dirty="0" err="1"/>
              <a:t>only</a:t>
            </a:r>
            <a:r>
              <a:rPr lang="nb-NO" dirty="0"/>
              <a:t> </a:t>
            </a:r>
            <a:r>
              <a:rPr lang="nb-NO" dirty="0" err="1"/>
              <a:t>focus</a:t>
            </a:r>
            <a:r>
              <a:rPr lang="nb-NO" dirty="0"/>
              <a:t> </a:t>
            </a:r>
            <a:r>
              <a:rPr lang="nb-NO" dirty="0" err="1"/>
              <a:t>on</a:t>
            </a:r>
            <a:r>
              <a:rPr lang="nb-NO" dirty="0"/>
              <a:t> </a:t>
            </a:r>
            <a:r>
              <a:rPr lang="nb-NO" dirty="0" err="1"/>
              <a:t>learning</a:t>
            </a:r>
            <a:r>
              <a:rPr lang="nb-NO" dirty="0"/>
              <a:t> from </a:t>
            </a:r>
            <a:r>
              <a:rPr lang="nb-NO" dirty="0" err="1"/>
              <a:t>incidents</a:t>
            </a:r>
            <a:r>
              <a:rPr lang="nb-NO" dirty="0"/>
              <a:t>, </a:t>
            </a:r>
            <a:r>
              <a:rPr lang="nb-NO" dirty="0" err="1"/>
              <a:t>we</a:t>
            </a:r>
            <a:r>
              <a:rPr lang="nb-NO" dirty="0"/>
              <a:t> limit all </a:t>
            </a:r>
            <a:r>
              <a:rPr lang="nb-NO" dirty="0" err="1"/>
              <a:t>the</a:t>
            </a:r>
            <a:r>
              <a:rPr lang="nb-NO" dirty="0"/>
              <a:t> </a:t>
            </a:r>
            <a:r>
              <a:rPr lang="nb-NO" dirty="0" err="1"/>
              <a:t>learning</a:t>
            </a:r>
            <a:r>
              <a:rPr lang="nb-NO" dirty="0"/>
              <a:t> </a:t>
            </a:r>
            <a:r>
              <a:rPr lang="nb-NO" dirty="0" err="1"/>
              <a:t>opportunities</a:t>
            </a:r>
            <a:r>
              <a:rPr lang="nb-NO" dirty="0"/>
              <a:t> </a:t>
            </a:r>
            <a:r>
              <a:rPr lang="nb-NO" dirty="0" err="1"/>
              <a:t>that</a:t>
            </a:r>
            <a:r>
              <a:rPr lang="nb-NO" dirty="0"/>
              <a:t> </a:t>
            </a:r>
            <a:r>
              <a:rPr lang="nb-NO" dirty="0" err="1"/>
              <a:t>lie</a:t>
            </a:r>
            <a:r>
              <a:rPr lang="nb-NO" dirty="0"/>
              <a:t> in all </a:t>
            </a:r>
            <a:r>
              <a:rPr lang="nb-NO" dirty="0" err="1"/>
              <a:t>those</a:t>
            </a:r>
            <a:r>
              <a:rPr lang="nb-NO" dirty="0"/>
              <a:t> </a:t>
            </a:r>
            <a:r>
              <a:rPr lang="nb-NO" dirty="0" err="1"/>
              <a:t>jobs</a:t>
            </a:r>
            <a:r>
              <a:rPr lang="nb-NO" dirty="0"/>
              <a:t> </a:t>
            </a:r>
            <a:r>
              <a:rPr lang="nb-NO" dirty="0" err="1"/>
              <a:t>where</a:t>
            </a:r>
            <a:r>
              <a:rPr lang="nb-NO" dirty="0"/>
              <a:t>, </a:t>
            </a:r>
            <a:r>
              <a:rPr lang="nb-NO" dirty="0" err="1"/>
              <a:t>after</a:t>
            </a:r>
            <a:r>
              <a:rPr lang="nb-NO" dirty="0"/>
              <a:t> all, </a:t>
            </a:r>
            <a:r>
              <a:rPr lang="nb-NO" dirty="0" err="1"/>
              <a:t>things</a:t>
            </a:r>
            <a:r>
              <a:rPr lang="nb-NO" dirty="0"/>
              <a:t> </a:t>
            </a:r>
            <a:r>
              <a:rPr lang="nb-NO" dirty="0" err="1"/>
              <a:t>are</a:t>
            </a:r>
            <a:r>
              <a:rPr lang="nb-NO" dirty="0"/>
              <a:t> </a:t>
            </a:r>
            <a:r>
              <a:rPr lang="nb-NO" dirty="0" err="1"/>
              <a:t>going</a:t>
            </a:r>
            <a:r>
              <a:rPr lang="nb-NO" dirty="0"/>
              <a:t> </a:t>
            </a:r>
            <a:r>
              <a:rPr lang="nb-NO" dirty="0" err="1"/>
              <a:t>well</a:t>
            </a:r>
            <a:r>
              <a:rPr lang="nb-NO" dirty="0"/>
              <a:t>. </a:t>
            </a:r>
            <a:r>
              <a:rPr lang="nb-NO" dirty="0" err="1"/>
              <a:t>We</a:t>
            </a:r>
            <a:r>
              <a:rPr lang="nb-NO" dirty="0"/>
              <a:t> </a:t>
            </a:r>
            <a:r>
              <a:rPr lang="nb-NO" dirty="0" err="1"/>
              <a:t>become</a:t>
            </a:r>
            <a:r>
              <a:rPr lang="nb-NO" dirty="0"/>
              <a:t> </a:t>
            </a:r>
            <a:r>
              <a:rPr lang="nb-NO" dirty="0" err="1"/>
              <a:t>reactive</a:t>
            </a:r>
            <a:r>
              <a:rPr lang="nb-NO" dirty="0"/>
              <a:t> </a:t>
            </a:r>
            <a:r>
              <a:rPr lang="nb-NO" dirty="0" err="1"/>
              <a:t>instead</a:t>
            </a:r>
            <a:r>
              <a:rPr lang="nb-NO" dirty="0"/>
              <a:t> </a:t>
            </a:r>
            <a:r>
              <a:rPr lang="nb-NO" dirty="0" err="1"/>
              <a:t>of</a:t>
            </a:r>
            <a:r>
              <a:rPr lang="nb-NO" dirty="0"/>
              <a:t> </a:t>
            </a:r>
            <a:r>
              <a:rPr lang="nb-NO" dirty="0" err="1"/>
              <a:t>proactive</a:t>
            </a:r>
            <a:r>
              <a:rPr lang="nb-NO" dirty="0"/>
              <a:t>. Learning </a:t>
            </a:r>
            <a:r>
              <a:rPr lang="nb-NO" dirty="0" err="1"/>
              <a:t>opportunities</a:t>
            </a:r>
            <a:r>
              <a:rPr lang="nb-NO" dirty="0"/>
              <a:t> </a:t>
            </a:r>
            <a:r>
              <a:rPr lang="nb-NO" dirty="0" err="1"/>
              <a:t>also</a:t>
            </a:r>
            <a:r>
              <a:rPr lang="nb-NO" dirty="0"/>
              <a:t> </a:t>
            </a:r>
            <a:r>
              <a:rPr lang="nb-NO" dirty="0" err="1"/>
              <a:t>becomes</a:t>
            </a:r>
            <a:r>
              <a:rPr lang="nb-NO" dirty="0"/>
              <a:t> </a:t>
            </a:r>
            <a:r>
              <a:rPr lang="nb-NO" dirty="0" err="1"/>
              <a:t>fewer</a:t>
            </a:r>
            <a:r>
              <a:rPr lang="nb-NO" dirty="0"/>
              <a:t>.</a:t>
            </a:r>
          </a:p>
          <a:p>
            <a:pPr marL="0" marR="0" lvl="0" indent="0" algn="l" rtl="0">
              <a:lnSpc>
                <a:spcPct val="100000"/>
              </a:lnSpc>
              <a:spcBef>
                <a:spcPts val="0"/>
              </a:spcBef>
              <a:spcAft>
                <a:spcPts val="0"/>
              </a:spcAft>
              <a:buClr>
                <a:schemeClr val="dk1"/>
              </a:buClr>
              <a:buSzPts val="1200"/>
              <a:buFont typeface="Calibri"/>
              <a:buNone/>
            </a:pPr>
            <a:endParaRPr lang="nb-NO" b="1" dirty="0"/>
          </a:p>
          <a:p>
            <a:pPr marL="0" marR="0" lvl="0" indent="0" algn="l" rtl="0">
              <a:lnSpc>
                <a:spcPct val="100000"/>
              </a:lnSpc>
              <a:spcBef>
                <a:spcPts val="0"/>
              </a:spcBef>
              <a:spcAft>
                <a:spcPts val="0"/>
              </a:spcAft>
              <a:buClr>
                <a:schemeClr val="dk1"/>
              </a:buClr>
              <a:buSzPts val="1200"/>
              <a:buFont typeface="Calibri"/>
              <a:buNone/>
            </a:pPr>
            <a:r>
              <a:rPr lang="nb-NO" b="1" dirty="0" err="1"/>
              <a:t>About</a:t>
            </a:r>
            <a:r>
              <a:rPr lang="nb-NO" b="1" dirty="0"/>
              <a:t> </a:t>
            </a:r>
            <a:r>
              <a:rPr lang="nb-NO" b="1" dirty="0" err="1"/>
              <a:t>this</a:t>
            </a:r>
            <a:r>
              <a:rPr lang="nb-NO" b="1" dirty="0"/>
              <a:t> slide</a:t>
            </a:r>
            <a:endParaRPr lang="nb-NO" dirty="0"/>
          </a:p>
          <a:p>
            <a:pPr marL="0" marR="0" lvl="0" indent="0" algn="l" rtl="0">
              <a:lnSpc>
                <a:spcPct val="100000"/>
              </a:lnSpc>
              <a:spcBef>
                <a:spcPts val="0"/>
              </a:spcBef>
              <a:spcAft>
                <a:spcPts val="0"/>
              </a:spcAft>
              <a:buClr>
                <a:schemeClr val="dk1"/>
              </a:buClr>
              <a:buSzPts val="1200"/>
              <a:buFont typeface="Calibri"/>
              <a:buNone/>
            </a:pPr>
            <a:endParaRPr lang="nb-NO" dirty="0"/>
          </a:p>
          <a:p>
            <a:pPr marL="0" lvl="0" indent="0" algn="l" rtl="0">
              <a:lnSpc>
                <a:spcPct val="115000"/>
              </a:lnSpc>
              <a:spcBef>
                <a:spcPts val="0"/>
              </a:spcBef>
              <a:spcAft>
                <a:spcPts val="0"/>
              </a:spcAft>
              <a:buClr>
                <a:schemeClr val="dk1"/>
              </a:buClr>
              <a:buSzPts val="1100"/>
              <a:buFont typeface="Arial"/>
              <a:buNone/>
            </a:pPr>
            <a:r>
              <a:rPr lang="nb-NO" dirty="0" err="1"/>
              <a:t>You</a:t>
            </a:r>
            <a:r>
              <a:rPr lang="nb-NO" dirty="0"/>
              <a:t> </a:t>
            </a:r>
            <a:r>
              <a:rPr lang="nb-NO" dirty="0" err="1"/>
              <a:t>can</a:t>
            </a:r>
            <a:r>
              <a:rPr lang="nb-NO" dirty="0"/>
              <a:t> </a:t>
            </a:r>
            <a:r>
              <a:rPr lang="nb-NO" dirty="0" err="1"/>
              <a:t>use</a:t>
            </a:r>
            <a:r>
              <a:rPr lang="nb-NO" dirty="0"/>
              <a:t> </a:t>
            </a:r>
            <a:r>
              <a:rPr lang="nb-NO" dirty="0" err="1"/>
              <a:t>the</a:t>
            </a:r>
            <a:r>
              <a:rPr lang="nb-NO" dirty="0"/>
              <a:t> slide as a sort </a:t>
            </a:r>
            <a:r>
              <a:rPr lang="nb-NO" dirty="0" err="1"/>
              <a:t>of</a:t>
            </a:r>
            <a:r>
              <a:rPr lang="nb-NO" dirty="0"/>
              <a:t> </a:t>
            </a:r>
            <a:r>
              <a:rPr lang="nb-NO" dirty="0" err="1"/>
              <a:t>preliminary</a:t>
            </a:r>
            <a:r>
              <a:rPr lang="nb-NO" dirty="0"/>
              <a:t> </a:t>
            </a:r>
            <a:r>
              <a:rPr lang="nb-NO" dirty="0" err="1"/>
              <a:t>summary</a:t>
            </a:r>
            <a:r>
              <a:rPr lang="nb-NO" dirty="0"/>
              <a:t> </a:t>
            </a:r>
            <a:r>
              <a:rPr lang="nb-NO" dirty="0" err="1"/>
              <a:t>of</a:t>
            </a:r>
            <a:r>
              <a:rPr lang="nb-NO" dirty="0"/>
              <a:t> </a:t>
            </a:r>
            <a:r>
              <a:rPr lang="nb-NO" dirty="0" err="1"/>
              <a:t>the</a:t>
            </a:r>
            <a:r>
              <a:rPr lang="nb-NO" dirty="0"/>
              <a:t> </a:t>
            </a:r>
            <a:r>
              <a:rPr lang="nb-NO" dirty="0" err="1"/>
              <a:t>section</a:t>
            </a:r>
            <a:r>
              <a:rPr lang="nb-NO" dirty="0"/>
              <a:t> </a:t>
            </a:r>
            <a:r>
              <a:rPr lang="nb-NO" dirty="0" err="1"/>
              <a:t>you</a:t>
            </a:r>
            <a:r>
              <a:rPr lang="nb-NO" dirty="0"/>
              <a:t> have just </a:t>
            </a:r>
            <a:r>
              <a:rPr lang="nb-NO" dirty="0" err="1"/>
              <a:t>been</a:t>
            </a:r>
            <a:r>
              <a:rPr lang="nb-NO" dirty="0"/>
              <a:t> </a:t>
            </a:r>
            <a:r>
              <a:rPr lang="nb-NO" dirty="0" err="1"/>
              <a:t>through</a:t>
            </a:r>
            <a:r>
              <a:rPr lang="nb-NO" dirty="0"/>
              <a:t>.</a:t>
            </a:r>
          </a:p>
        </p:txBody>
      </p:sp>
      <p:sp>
        <p:nvSpPr>
          <p:cNvPr id="4" name="Plassholder for lysbildenummer 3"/>
          <p:cNvSpPr>
            <a:spLocks noGrp="1"/>
          </p:cNvSpPr>
          <p:nvPr>
            <p:ph type="sldNum" sz="quarter" idx="5"/>
          </p:nvPr>
        </p:nvSpPr>
        <p:spPr/>
        <p:txBody>
          <a:bodyPr/>
          <a:lstStyle/>
          <a:p>
            <a:fld id="{73C46255-B0A8-41CF-A15B-EB86725FC229}" type="slidenum">
              <a:rPr lang="en-GB" smtClean="0"/>
              <a:t>17</a:t>
            </a:fld>
            <a:endParaRPr lang="en-GB"/>
          </a:p>
        </p:txBody>
      </p:sp>
    </p:spTree>
    <p:extLst>
      <p:ext uri="{BB962C8B-B14F-4D97-AF65-F5344CB8AC3E}">
        <p14:creationId xmlns:p14="http://schemas.microsoft.com/office/powerpoint/2010/main" val="2409198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gn="l" rtl="0">
              <a:spcBef>
                <a:spcPts val="0"/>
              </a:spcBef>
              <a:spcAft>
                <a:spcPts val="0"/>
              </a:spcAft>
              <a:buNone/>
            </a:pPr>
            <a:r>
              <a:rPr lang="nb-NO" b="1" dirty="0"/>
              <a:t>Message</a:t>
            </a:r>
            <a:endParaRPr lang="nb-NO" dirty="0"/>
          </a:p>
          <a:p>
            <a:pPr marL="0" lvl="0" indent="0" algn="l" rtl="0">
              <a:spcBef>
                <a:spcPts val="0"/>
              </a:spcBef>
              <a:spcAft>
                <a:spcPts val="0"/>
              </a:spcAft>
              <a:buNone/>
            </a:pPr>
            <a:endParaRPr lang="nb-NO" dirty="0"/>
          </a:p>
          <a:p>
            <a:pPr marL="0" lvl="0" indent="0" algn="l" rtl="0">
              <a:spcBef>
                <a:spcPts val="0"/>
              </a:spcBef>
              <a:spcAft>
                <a:spcPts val="0"/>
              </a:spcAft>
              <a:buNone/>
            </a:pPr>
            <a:r>
              <a:rPr lang="nb-NO" dirty="0"/>
              <a:t>Learning from normal </a:t>
            </a:r>
            <a:r>
              <a:rPr lang="nb-NO" dirty="0" err="1"/>
              <a:t>work</a:t>
            </a:r>
            <a:r>
              <a:rPr lang="nb-NO" dirty="0"/>
              <a:t> </a:t>
            </a:r>
            <a:r>
              <a:rPr lang="nb-NO" dirty="0" err="1"/>
              <a:t>before</a:t>
            </a:r>
            <a:r>
              <a:rPr lang="nb-NO" dirty="0"/>
              <a:t> an </a:t>
            </a:r>
            <a:r>
              <a:rPr lang="nb-NO" dirty="0" err="1"/>
              <a:t>incident</a:t>
            </a:r>
            <a:r>
              <a:rPr lang="nb-NO" dirty="0"/>
              <a:t> </a:t>
            </a:r>
            <a:r>
              <a:rPr lang="nb-NO" dirty="0" err="1"/>
              <a:t>occurs</a:t>
            </a:r>
            <a:r>
              <a:rPr lang="nb-NO" dirty="0"/>
              <a:t> is </a:t>
            </a:r>
            <a:r>
              <a:rPr lang="nb-NO" dirty="0" err="1"/>
              <a:t>about</a:t>
            </a:r>
            <a:r>
              <a:rPr lang="nb-NO" dirty="0"/>
              <a:t> </a:t>
            </a:r>
            <a:r>
              <a:rPr lang="nb-NO" dirty="0" err="1"/>
              <a:t>learning</a:t>
            </a:r>
            <a:r>
              <a:rPr lang="nb-NO" dirty="0"/>
              <a:t> from </a:t>
            </a:r>
            <a:r>
              <a:rPr lang="nb-NO" dirty="0" err="1"/>
              <a:t>what</a:t>
            </a:r>
            <a:r>
              <a:rPr lang="nb-NO" dirty="0"/>
              <a:t> </a:t>
            </a:r>
            <a:r>
              <a:rPr lang="nb-NO" dirty="0" err="1"/>
              <a:t>people</a:t>
            </a:r>
            <a:r>
              <a:rPr lang="nb-NO" dirty="0"/>
              <a:t> do as part </a:t>
            </a:r>
            <a:r>
              <a:rPr lang="nb-NO" dirty="0" err="1"/>
              <a:t>of</a:t>
            </a:r>
            <a:r>
              <a:rPr lang="nb-NO" dirty="0"/>
              <a:t> </a:t>
            </a:r>
            <a:r>
              <a:rPr lang="nb-NO" dirty="0" err="1"/>
              <a:t>the</a:t>
            </a:r>
            <a:r>
              <a:rPr lang="nb-NO" dirty="0"/>
              <a:t> </a:t>
            </a:r>
            <a:r>
              <a:rPr lang="nb-NO" dirty="0" err="1"/>
              <a:t>job</a:t>
            </a:r>
            <a:r>
              <a:rPr lang="nb-NO" dirty="0"/>
              <a:t> (</a:t>
            </a:r>
            <a:r>
              <a:rPr lang="nb-NO" dirty="0" err="1"/>
              <a:t>carrying</a:t>
            </a:r>
            <a:r>
              <a:rPr lang="nb-NO" dirty="0"/>
              <a:t> </a:t>
            </a:r>
            <a:r>
              <a:rPr lang="nb-NO" dirty="0" err="1"/>
              <a:t>out</a:t>
            </a:r>
            <a:r>
              <a:rPr lang="nb-NO" dirty="0"/>
              <a:t> a lift, </a:t>
            </a:r>
            <a:r>
              <a:rPr lang="nb-NO" dirty="0" err="1"/>
              <a:t>working</a:t>
            </a:r>
            <a:r>
              <a:rPr lang="nb-NO" dirty="0"/>
              <a:t> at </a:t>
            </a:r>
            <a:r>
              <a:rPr lang="nb-NO" dirty="0" err="1"/>
              <a:t>height</a:t>
            </a:r>
            <a:r>
              <a:rPr lang="nb-NO" dirty="0"/>
              <a:t>, </a:t>
            </a:r>
            <a:r>
              <a:rPr lang="nb-NO" dirty="0" err="1"/>
              <a:t>working</a:t>
            </a:r>
            <a:r>
              <a:rPr lang="nb-NO" dirty="0"/>
              <a:t> </a:t>
            </a:r>
            <a:r>
              <a:rPr lang="nb-NO" dirty="0" err="1"/>
              <a:t>on</a:t>
            </a:r>
            <a:r>
              <a:rPr lang="nb-NO" dirty="0"/>
              <a:t> </a:t>
            </a:r>
            <a:r>
              <a:rPr lang="nb-NO" dirty="0" err="1"/>
              <a:t>pressurized</a:t>
            </a:r>
            <a:r>
              <a:rPr lang="nb-NO" dirty="0"/>
              <a:t> systems, etc.) </a:t>
            </a:r>
            <a:r>
              <a:rPr lang="nb-NO" dirty="0" err="1"/>
              <a:t>on</a:t>
            </a:r>
            <a:r>
              <a:rPr lang="nb-NO" dirty="0"/>
              <a:t> a </a:t>
            </a:r>
            <a:r>
              <a:rPr lang="nb-NO" dirty="0" err="1"/>
              <a:t>daily</a:t>
            </a:r>
            <a:r>
              <a:rPr lang="nb-NO" dirty="0"/>
              <a:t> basis. </a:t>
            </a:r>
            <a:r>
              <a:rPr lang="nb-NO" dirty="0" err="1"/>
              <a:t>Every</a:t>
            </a:r>
            <a:r>
              <a:rPr lang="nb-NO" dirty="0"/>
              <a:t> time </a:t>
            </a:r>
            <a:r>
              <a:rPr lang="nb-NO" dirty="0" err="1"/>
              <a:t>you</a:t>
            </a:r>
            <a:r>
              <a:rPr lang="nb-NO" dirty="0"/>
              <a:t> do </a:t>
            </a:r>
            <a:r>
              <a:rPr lang="nb-NO" dirty="0" err="1"/>
              <a:t>this</a:t>
            </a:r>
            <a:r>
              <a:rPr lang="nb-NO" dirty="0"/>
              <a:t> </a:t>
            </a:r>
            <a:r>
              <a:rPr lang="nb-NO" dirty="0" err="1"/>
              <a:t>job</a:t>
            </a:r>
            <a:r>
              <a:rPr lang="nb-NO" dirty="0"/>
              <a:t>, </a:t>
            </a:r>
            <a:r>
              <a:rPr lang="nb-NO" dirty="0" err="1"/>
              <a:t>there</a:t>
            </a:r>
            <a:r>
              <a:rPr lang="nb-NO" dirty="0"/>
              <a:t> </a:t>
            </a:r>
            <a:r>
              <a:rPr lang="nb-NO" dirty="0" err="1"/>
              <a:t>may</a:t>
            </a:r>
            <a:r>
              <a:rPr lang="nb-NO" dirty="0"/>
              <a:t> be </a:t>
            </a:r>
            <a:r>
              <a:rPr lang="nb-NO" dirty="0" err="1"/>
              <a:t>something</a:t>
            </a:r>
            <a:r>
              <a:rPr lang="nb-NO" dirty="0"/>
              <a:t> </a:t>
            </a:r>
            <a:r>
              <a:rPr lang="nb-NO" dirty="0" err="1"/>
              <a:t>about</a:t>
            </a:r>
            <a:r>
              <a:rPr lang="nb-NO" dirty="0"/>
              <a:t> </a:t>
            </a:r>
            <a:r>
              <a:rPr lang="nb-NO" dirty="0" err="1"/>
              <a:t>the</a:t>
            </a:r>
            <a:r>
              <a:rPr lang="nb-NO" dirty="0"/>
              <a:t> </a:t>
            </a:r>
            <a:r>
              <a:rPr lang="nb-NO" dirty="0" err="1"/>
              <a:t>situation</a:t>
            </a:r>
            <a:r>
              <a:rPr lang="nb-NO" dirty="0"/>
              <a:t> </a:t>
            </a:r>
            <a:r>
              <a:rPr lang="nb-NO" dirty="0" err="1"/>
              <a:t>that</a:t>
            </a:r>
            <a:r>
              <a:rPr lang="nb-NO" dirty="0"/>
              <a:t> is different:</a:t>
            </a:r>
          </a:p>
          <a:p>
            <a:pPr marL="0" lvl="0" indent="0" algn="l" rtl="0">
              <a:spcBef>
                <a:spcPts val="0"/>
              </a:spcBef>
              <a:spcAft>
                <a:spcPts val="0"/>
              </a:spcAft>
              <a:buNone/>
            </a:pPr>
            <a:endParaRPr lang="nb-NO" dirty="0"/>
          </a:p>
          <a:p>
            <a:pPr marL="171450" lvl="0" indent="-171450" algn="l" rtl="0">
              <a:spcBef>
                <a:spcPts val="0"/>
              </a:spcBef>
              <a:spcAft>
                <a:spcPts val="0"/>
              </a:spcAft>
              <a:buFont typeface="Arial" panose="020B0604020202020204" pitchFamily="34" charset="0"/>
              <a:buChar char="•"/>
            </a:pPr>
            <a:r>
              <a:rPr lang="nb-NO" dirty="0"/>
              <a:t>The </a:t>
            </a:r>
            <a:r>
              <a:rPr lang="nb-NO" dirty="0" err="1"/>
              <a:t>weather</a:t>
            </a:r>
            <a:r>
              <a:rPr lang="nb-NO" dirty="0"/>
              <a:t> is </a:t>
            </a:r>
            <a:r>
              <a:rPr lang="nb-NO" dirty="0" err="1"/>
              <a:t>worse</a:t>
            </a:r>
            <a:endParaRPr lang="nb-NO" dirty="0"/>
          </a:p>
          <a:p>
            <a:pPr marL="171450" lvl="0" indent="-171450" algn="l" rtl="0">
              <a:spcBef>
                <a:spcPts val="0"/>
              </a:spcBef>
              <a:spcAft>
                <a:spcPts val="0"/>
              </a:spcAft>
              <a:buFont typeface="Arial" panose="020B0604020202020204" pitchFamily="34" charset="0"/>
              <a:buChar char="•"/>
            </a:pPr>
            <a:r>
              <a:rPr lang="nb-NO" dirty="0" err="1"/>
              <a:t>You</a:t>
            </a:r>
            <a:r>
              <a:rPr lang="nb-NO" dirty="0"/>
              <a:t> have less time to do </a:t>
            </a:r>
            <a:r>
              <a:rPr lang="nb-NO" dirty="0" err="1"/>
              <a:t>the</a:t>
            </a:r>
            <a:r>
              <a:rPr lang="nb-NO" dirty="0"/>
              <a:t> </a:t>
            </a:r>
            <a:r>
              <a:rPr lang="nb-NO" dirty="0" err="1"/>
              <a:t>job</a:t>
            </a:r>
            <a:endParaRPr lang="nb-NO" dirty="0"/>
          </a:p>
          <a:p>
            <a:pPr marL="171450" lvl="0" indent="-171450" algn="l" rtl="0">
              <a:spcBef>
                <a:spcPts val="0"/>
              </a:spcBef>
              <a:spcAft>
                <a:spcPts val="0"/>
              </a:spcAft>
              <a:buFont typeface="Arial" panose="020B0604020202020204" pitchFamily="34" charset="0"/>
              <a:buChar char="•"/>
            </a:pPr>
            <a:r>
              <a:rPr lang="nb-NO" dirty="0" err="1"/>
              <a:t>Illness</a:t>
            </a:r>
            <a:r>
              <a:rPr lang="nb-NO" dirty="0"/>
              <a:t> in </a:t>
            </a:r>
            <a:r>
              <a:rPr lang="nb-NO" dirty="0" err="1"/>
              <a:t>the</a:t>
            </a:r>
            <a:r>
              <a:rPr lang="nb-NO" dirty="0"/>
              <a:t> team</a:t>
            </a:r>
          </a:p>
          <a:p>
            <a:pPr marL="171450" lvl="0" indent="-171450" algn="l" rtl="0">
              <a:spcBef>
                <a:spcPts val="0"/>
              </a:spcBef>
              <a:spcAft>
                <a:spcPts val="0"/>
              </a:spcAft>
              <a:buFont typeface="Arial" panose="020B0604020202020204" pitchFamily="34" charset="0"/>
              <a:buChar char="•"/>
            </a:pPr>
            <a:r>
              <a:rPr lang="nb-NO" dirty="0"/>
              <a:t>The right </a:t>
            </a:r>
            <a:r>
              <a:rPr lang="nb-NO" dirty="0" err="1"/>
              <a:t>tools</a:t>
            </a:r>
            <a:r>
              <a:rPr lang="nb-NO" dirty="0"/>
              <a:t> </a:t>
            </a:r>
            <a:r>
              <a:rPr lang="nb-NO" dirty="0" err="1"/>
              <a:t>are</a:t>
            </a:r>
            <a:r>
              <a:rPr lang="nb-NO" dirty="0"/>
              <a:t> not </a:t>
            </a:r>
            <a:r>
              <a:rPr lang="nb-NO" dirty="0" err="1"/>
              <a:t>available</a:t>
            </a:r>
            <a:r>
              <a:rPr lang="nb-NO" dirty="0"/>
              <a:t> </a:t>
            </a:r>
            <a:r>
              <a:rPr lang="nb-NO" dirty="0" err="1"/>
              <a:t>there</a:t>
            </a:r>
            <a:r>
              <a:rPr lang="nb-NO" dirty="0"/>
              <a:t> and </a:t>
            </a:r>
            <a:r>
              <a:rPr lang="nb-NO" dirty="0" err="1"/>
              <a:t>then</a:t>
            </a:r>
            <a:endParaRPr lang="nb-NO" dirty="0"/>
          </a:p>
          <a:p>
            <a:pPr marL="171450" lvl="0" indent="-171450" algn="l" rtl="0">
              <a:spcBef>
                <a:spcPts val="0"/>
              </a:spcBef>
              <a:spcAft>
                <a:spcPts val="0"/>
              </a:spcAft>
              <a:buFont typeface="Arial" panose="020B0604020202020204" pitchFamily="34" charset="0"/>
              <a:buChar char="•"/>
            </a:pPr>
            <a:r>
              <a:rPr lang="nb-NO" dirty="0"/>
              <a:t>Apprentices </a:t>
            </a:r>
            <a:r>
              <a:rPr lang="nb-NO" dirty="0" err="1"/>
              <a:t>who</a:t>
            </a:r>
            <a:r>
              <a:rPr lang="nb-NO" dirty="0"/>
              <a:t> have not done </a:t>
            </a:r>
            <a:r>
              <a:rPr lang="nb-NO" dirty="0" err="1"/>
              <a:t>the</a:t>
            </a:r>
            <a:r>
              <a:rPr lang="nb-NO" dirty="0"/>
              <a:t> </a:t>
            </a:r>
            <a:r>
              <a:rPr lang="nb-NO" dirty="0" err="1"/>
              <a:t>job</a:t>
            </a:r>
            <a:r>
              <a:rPr lang="nb-NO" dirty="0"/>
              <a:t> </a:t>
            </a:r>
            <a:r>
              <a:rPr lang="nb-NO" dirty="0" err="1"/>
              <a:t>before</a:t>
            </a:r>
            <a:endParaRPr lang="nb-NO" dirty="0"/>
          </a:p>
          <a:p>
            <a:pPr marL="171450" lvl="0" indent="-171450" algn="l" rtl="0">
              <a:spcBef>
                <a:spcPts val="0"/>
              </a:spcBef>
              <a:spcAft>
                <a:spcPts val="0"/>
              </a:spcAft>
              <a:buFont typeface="Arial" panose="020B0604020202020204" pitchFamily="34" charset="0"/>
              <a:buChar char="•"/>
            </a:pPr>
            <a:r>
              <a:rPr lang="nb-NO" dirty="0"/>
              <a:t>More </a:t>
            </a:r>
            <a:r>
              <a:rPr lang="nb-NO" dirty="0" err="1"/>
              <a:t>people</a:t>
            </a:r>
            <a:r>
              <a:rPr lang="nb-NO" dirty="0"/>
              <a:t> in </a:t>
            </a:r>
            <a:r>
              <a:rPr lang="nb-NO" dirty="0" err="1"/>
              <a:t>the</a:t>
            </a:r>
            <a:r>
              <a:rPr lang="nb-NO" dirty="0"/>
              <a:t> </a:t>
            </a:r>
            <a:r>
              <a:rPr lang="nb-NO" dirty="0" err="1"/>
              <a:t>work</a:t>
            </a:r>
            <a:r>
              <a:rPr lang="nb-NO" dirty="0"/>
              <a:t> area</a:t>
            </a:r>
          </a:p>
          <a:p>
            <a:pPr marL="0" lvl="0" indent="0" algn="l" rtl="0">
              <a:spcBef>
                <a:spcPts val="0"/>
              </a:spcBef>
              <a:spcAft>
                <a:spcPts val="0"/>
              </a:spcAft>
              <a:buNone/>
            </a:pPr>
            <a:endParaRPr lang="nb-NO" dirty="0"/>
          </a:p>
          <a:p>
            <a:pPr marL="0" lvl="0" indent="0" algn="l" rtl="0">
              <a:spcBef>
                <a:spcPts val="0"/>
              </a:spcBef>
              <a:spcAft>
                <a:spcPts val="0"/>
              </a:spcAft>
              <a:buNone/>
            </a:pPr>
            <a:r>
              <a:rPr lang="nb-NO" dirty="0" err="1"/>
              <a:t>Every</a:t>
            </a:r>
            <a:r>
              <a:rPr lang="nb-NO" dirty="0"/>
              <a:t> </a:t>
            </a:r>
            <a:r>
              <a:rPr lang="nb-NO" dirty="0" err="1"/>
              <a:t>day</a:t>
            </a:r>
            <a:r>
              <a:rPr lang="nb-NO" dirty="0"/>
              <a:t> </a:t>
            </a:r>
            <a:r>
              <a:rPr lang="nb-NO" dirty="0" err="1"/>
              <a:t>there</a:t>
            </a:r>
            <a:r>
              <a:rPr lang="nb-NO" dirty="0"/>
              <a:t> is </a:t>
            </a:r>
            <a:r>
              <a:rPr lang="nb-NO" dirty="0" err="1"/>
              <a:t>something</a:t>
            </a:r>
            <a:r>
              <a:rPr lang="nb-NO" dirty="0"/>
              <a:t> different and </a:t>
            </a:r>
            <a:r>
              <a:rPr lang="nb-NO" dirty="0" err="1"/>
              <a:t>those</a:t>
            </a:r>
            <a:r>
              <a:rPr lang="nb-NO" dirty="0"/>
              <a:t> </a:t>
            </a:r>
            <a:r>
              <a:rPr lang="nb-NO" dirty="0" err="1"/>
              <a:t>who</a:t>
            </a:r>
            <a:r>
              <a:rPr lang="nb-NO" dirty="0"/>
              <a:t> </a:t>
            </a:r>
            <a:r>
              <a:rPr lang="nb-NO" dirty="0" err="1"/>
              <a:t>work</a:t>
            </a:r>
            <a:r>
              <a:rPr lang="nb-NO" dirty="0"/>
              <a:t> </a:t>
            </a:r>
            <a:r>
              <a:rPr lang="nb-NO" dirty="0" err="1"/>
              <a:t>complete</a:t>
            </a:r>
            <a:r>
              <a:rPr lang="nb-NO" dirty="0"/>
              <a:t> </a:t>
            </a:r>
            <a:r>
              <a:rPr lang="nb-NO" dirty="0" err="1"/>
              <a:t>the</a:t>
            </a:r>
            <a:r>
              <a:rPr lang="nb-NO" dirty="0"/>
              <a:t> </a:t>
            </a:r>
            <a:r>
              <a:rPr lang="nb-NO" dirty="0" err="1"/>
              <a:t>work</a:t>
            </a:r>
            <a:r>
              <a:rPr lang="nb-NO" dirty="0"/>
              <a:t> under </a:t>
            </a:r>
            <a:r>
              <a:rPr lang="nb-NO" dirty="0" err="1"/>
              <a:t>these</a:t>
            </a:r>
            <a:r>
              <a:rPr lang="nb-NO" dirty="0"/>
              <a:t> </a:t>
            </a:r>
            <a:r>
              <a:rPr lang="nb-NO" dirty="0" err="1"/>
              <a:t>varying</a:t>
            </a:r>
            <a:r>
              <a:rPr lang="nb-NO" dirty="0"/>
              <a:t> </a:t>
            </a:r>
            <a:r>
              <a:rPr lang="nb-NO" dirty="0" err="1"/>
              <a:t>conditions</a:t>
            </a:r>
            <a:r>
              <a:rPr lang="nb-NO" dirty="0"/>
              <a:t>. This is </a:t>
            </a:r>
            <a:r>
              <a:rPr lang="nb-NO" dirty="0" err="1"/>
              <a:t>what</a:t>
            </a:r>
            <a:r>
              <a:rPr lang="nb-NO" dirty="0"/>
              <a:t> </a:t>
            </a:r>
            <a:r>
              <a:rPr lang="nb-NO" dirty="0" err="1"/>
              <a:t>we</a:t>
            </a:r>
            <a:r>
              <a:rPr lang="nb-NO" dirty="0"/>
              <a:t> </a:t>
            </a:r>
            <a:r>
              <a:rPr lang="nb-NO" dirty="0" err="1"/>
              <a:t>call</a:t>
            </a:r>
            <a:r>
              <a:rPr lang="nb-NO" dirty="0"/>
              <a:t> normal </a:t>
            </a:r>
            <a:r>
              <a:rPr lang="nb-NO" dirty="0" err="1"/>
              <a:t>work</a:t>
            </a:r>
            <a:r>
              <a:rPr lang="nb-NO" dirty="0"/>
              <a:t>. The </a:t>
            </a:r>
            <a:r>
              <a:rPr lang="nb-NO" dirty="0" err="1"/>
              <a:t>error</a:t>
            </a:r>
            <a:r>
              <a:rPr lang="nb-NO" dirty="0"/>
              <a:t> </a:t>
            </a:r>
            <a:r>
              <a:rPr lang="nb-NO" dirty="0" err="1"/>
              <a:t>traps</a:t>
            </a:r>
            <a:r>
              <a:rPr lang="nb-NO" dirty="0"/>
              <a:t> </a:t>
            </a:r>
            <a:r>
              <a:rPr lang="nb-NO" dirty="0" err="1"/>
              <a:t>that</a:t>
            </a:r>
            <a:r>
              <a:rPr lang="nb-NO" dirty="0"/>
              <a:t> </a:t>
            </a:r>
            <a:r>
              <a:rPr lang="nb-NO" dirty="0" err="1"/>
              <a:t>become</a:t>
            </a:r>
            <a:r>
              <a:rPr lang="nb-NO" dirty="0"/>
              <a:t> visible </a:t>
            </a:r>
            <a:r>
              <a:rPr lang="nb-NO" dirty="0" err="1"/>
              <a:t>after</a:t>
            </a:r>
            <a:r>
              <a:rPr lang="nb-NO" dirty="0"/>
              <a:t> an </a:t>
            </a:r>
            <a:r>
              <a:rPr lang="nb-NO" dirty="0" err="1"/>
              <a:t>incident</a:t>
            </a:r>
            <a:r>
              <a:rPr lang="nb-NO" dirty="0"/>
              <a:t> have </a:t>
            </a:r>
            <a:r>
              <a:rPr lang="nb-NO" dirty="0" err="1"/>
              <a:t>often</a:t>
            </a:r>
            <a:r>
              <a:rPr lang="nb-NO" dirty="0"/>
              <a:t> </a:t>
            </a:r>
            <a:r>
              <a:rPr lang="nb-NO" dirty="0" err="1"/>
              <a:t>been</a:t>
            </a:r>
            <a:r>
              <a:rPr lang="nb-NO" dirty="0"/>
              <a:t> present in normal </a:t>
            </a:r>
            <a:r>
              <a:rPr lang="nb-NO" dirty="0" err="1"/>
              <a:t>work</a:t>
            </a:r>
            <a:r>
              <a:rPr lang="nb-NO" dirty="0"/>
              <a:t> (</a:t>
            </a:r>
            <a:r>
              <a:rPr lang="nb-NO" dirty="0" err="1"/>
              <a:t>before</a:t>
            </a:r>
            <a:r>
              <a:rPr lang="nb-NO" dirty="0"/>
              <a:t> </a:t>
            </a:r>
            <a:r>
              <a:rPr lang="nb-NO" dirty="0" err="1"/>
              <a:t>the</a:t>
            </a:r>
            <a:r>
              <a:rPr lang="nb-NO" dirty="0"/>
              <a:t> </a:t>
            </a:r>
            <a:r>
              <a:rPr lang="nb-NO" dirty="0" err="1"/>
              <a:t>incident</a:t>
            </a:r>
            <a:r>
              <a:rPr lang="nb-NO" dirty="0"/>
              <a:t>) as </a:t>
            </a:r>
            <a:r>
              <a:rPr lang="nb-NO" dirty="0" err="1"/>
              <a:t>well</a:t>
            </a:r>
            <a:r>
              <a:rPr lang="nb-NO" dirty="0"/>
              <a:t>. If </a:t>
            </a:r>
            <a:r>
              <a:rPr lang="nb-NO" dirty="0" err="1"/>
              <a:t>we</a:t>
            </a:r>
            <a:r>
              <a:rPr lang="nb-NO" dirty="0"/>
              <a:t> </a:t>
            </a:r>
            <a:r>
              <a:rPr lang="nb-NO" dirty="0" err="1"/>
              <a:t>become</a:t>
            </a:r>
            <a:r>
              <a:rPr lang="nb-NO" dirty="0"/>
              <a:t> </a:t>
            </a:r>
            <a:r>
              <a:rPr lang="nb-NO" dirty="0" err="1"/>
              <a:t>good</a:t>
            </a:r>
            <a:r>
              <a:rPr lang="nb-NO" dirty="0"/>
              <a:t> at </a:t>
            </a:r>
            <a:r>
              <a:rPr lang="nb-NO" dirty="0" err="1"/>
              <a:t>learning</a:t>
            </a:r>
            <a:r>
              <a:rPr lang="nb-NO" dirty="0"/>
              <a:t> from normal </a:t>
            </a:r>
            <a:r>
              <a:rPr lang="nb-NO" dirty="0" err="1"/>
              <a:t>work</a:t>
            </a:r>
            <a:r>
              <a:rPr lang="nb-NO" dirty="0"/>
              <a:t>, </a:t>
            </a:r>
            <a:r>
              <a:rPr lang="nb-NO" dirty="0" err="1"/>
              <a:t>we</a:t>
            </a:r>
            <a:r>
              <a:rPr lang="nb-NO" dirty="0"/>
              <a:t> </a:t>
            </a:r>
            <a:r>
              <a:rPr lang="nb-NO" dirty="0" err="1"/>
              <a:t>can</a:t>
            </a:r>
            <a:r>
              <a:rPr lang="nb-NO" dirty="0"/>
              <a:t> handle </a:t>
            </a:r>
            <a:r>
              <a:rPr lang="nb-NO" dirty="0" err="1"/>
              <a:t>the</a:t>
            </a:r>
            <a:r>
              <a:rPr lang="nb-NO" dirty="0"/>
              <a:t> </a:t>
            </a:r>
            <a:r>
              <a:rPr lang="nb-NO" dirty="0" err="1"/>
              <a:t>error</a:t>
            </a:r>
            <a:r>
              <a:rPr lang="nb-NO" dirty="0"/>
              <a:t> </a:t>
            </a:r>
            <a:r>
              <a:rPr lang="nb-NO" dirty="0" err="1"/>
              <a:t>traps</a:t>
            </a:r>
            <a:r>
              <a:rPr lang="nb-NO" dirty="0"/>
              <a:t> and </a:t>
            </a:r>
            <a:r>
              <a:rPr lang="nb-NO" dirty="0" err="1"/>
              <a:t>prevent</a:t>
            </a:r>
            <a:r>
              <a:rPr lang="nb-NO" dirty="0"/>
              <a:t> </a:t>
            </a:r>
            <a:r>
              <a:rPr lang="nb-NO" dirty="0" err="1"/>
              <a:t>unwanted</a:t>
            </a:r>
            <a:r>
              <a:rPr lang="nb-NO" dirty="0"/>
              <a:t> </a:t>
            </a:r>
            <a:r>
              <a:rPr lang="nb-NO" dirty="0" err="1"/>
              <a:t>incidents</a:t>
            </a:r>
            <a:r>
              <a:rPr lang="nb-NO" dirty="0"/>
              <a:t>. Learning </a:t>
            </a:r>
            <a:r>
              <a:rPr lang="nb-NO" dirty="0" err="1"/>
              <a:t>becomes</a:t>
            </a:r>
            <a:r>
              <a:rPr lang="nb-NO" dirty="0"/>
              <a:t> </a:t>
            </a:r>
            <a:r>
              <a:rPr lang="nb-NO" dirty="0" err="1"/>
              <a:t>proactive</a:t>
            </a:r>
            <a:r>
              <a:rPr lang="nb-NO" dirty="0"/>
              <a:t> and not </a:t>
            </a:r>
            <a:r>
              <a:rPr lang="nb-NO" dirty="0" err="1"/>
              <a:t>reactive</a:t>
            </a:r>
            <a:r>
              <a:rPr lang="nb-NO" dirty="0"/>
              <a:t>.</a:t>
            </a:r>
          </a:p>
          <a:p>
            <a:pPr marL="0" lvl="0" indent="0" algn="l" rtl="0">
              <a:spcBef>
                <a:spcPts val="0"/>
              </a:spcBef>
              <a:spcAft>
                <a:spcPts val="0"/>
              </a:spcAft>
              <a:buNone/>
            </a:pPr>
            <a:endParaRPr lang="nb-NO" dirty="0"/>
          </a:p>
          <a:p>
            <a:pPr marL="0" lvl="0" indent="0" algn="l" rtl="0">
              <a:lnSpc>
                <a:spcPct val="115000"/>
              </a:lnSpc>
              <a:spcBef>
                <a:spcPts val="0"/>
              </a:spcBef>
              <a:spcAft>
                <a:spcPts val="0"/>
              </a:spcAft>
              <a:buClr>
                <a:schemeClr val="dk1"/>
              </a:buClr>
              <a:buSzPts val="1100"/>
              <a:buFont typeface="Arial"/>
              <a:buNone/>
            </a:pPr>
            <a:r>
              <a:rPr lang="nb-NO" dirty="0" err="1"/>
              <a:t>We</a:t>
            </a:r>
            <a:r>
              <a:rPr lang="nb-NO" dirty="0"/>
              <a:t> must </a:t>
            </a:r>
            <a:r>
              <a:rPr lang="nb-NO" dirty="0" err="1"/>
              <a:t>move</a:t>
            </a:r>
            <a:r>
              <a:rPr lang="nb-NO" dirty="0"/>
              <a:t> </a:t>
            </a:r>
            <a:r>
              <a:rPr lang="nb-NO" dirty="0" err="1"/>
              <a:t>away</a:t>
            </a:r>
            <a:r>
              <a:rPr lang="nb-NO" dirty="0"/>
              <a:t> from </a:t>
            </a:r>
            <a:r>
              <a:rPr lang="nb-NO" dirty="0" err="1"/>
              <a:t>the</a:t>
            </a:r>
            <a:r>
              <a:rPr lang="nb-NO" dirty="0"/>
              <a:t> </a:t>
            </a:r>
            <a:r>
              <a:rPr lang="nb-NO" dirty="0" err="1"/>
              <a:t>mindset</a:t>
            </a:r>
            <a:r>
              <a:rPr lang="nb-NO" dirty="0"/>
              <a:t> </a:t>
            </a:r>
            <a:r>
              <a:rPr lang="nb-NO" dirty="0" err="1"/>
              <a:t>that</a:t>
            </a:r>
            <a:r>
              <a:rPr lang="nb-NO" dirty="0"/>
              <a:t> </a:t>
            </a:r>
            <a:r>
              <a:rPr lang="nb-NO" dirty="0" err="1"/>
              <a:t>the</a:t>
            </a:r>
            <a:r>
              <a:rPr lang="nb-NO" dirty="0"/>
              <a:t> absence </a:t>
            </a:r>
            <a:r>
              <a:rPr lang="nb-NO" dirty="0" err="1"/>
              <a:t>of</a:t>
            </a:r>
            <a:r>
              <a:rPr lang="nb-NO" dirty="0"/>
              <a:t> </a:t>
            </a:r>
            <a:r>
              <a:rPr lang="nb-NO" dirty="0" err="1"/>
              <a:t>incidents</a:t>
            </a:r>
            <a:r>
              <a:rPr lang="nb-NO" dirty="0"/>
              <a:t> </a:t>
            </a:r>
            <a:r>
              <a:rPr lang="nb-NO" dirty="0" err="1"/>
              <a:t>means</a:t>
            </a:r>
            <a:r>
              <a:rPr lang="nb-NO" dirty="0"/>
              <a:t> </a:t>
            </a:r>
            <a:r>
              <a:rPr lang="nb-NO" dirty="0" err="1"/>
              <a:t>that</a:t>
            </a:r>
            <a:r>
              <a:rPr lang="nb-NO" dirty="0"/>
              <a:t> </a:t>
            </a:r>
            <a:r>
              <a:rPr lang="nb-NO" dirty="0" err="1"/>
              <a:t>we</a:t>
            </a:r>
            <a:r>
              <a:rPr lang="nb-NO" dirty="0"/>
              <a:t> </a:t>
            </a:r>
            <a:r>
              <a:rPr lang="nb-NO" dirty="0" err="1"/>
              <a:t>are</a:t>
            </a:r>
            <a:r>
              <a:rPr lang="nb-NO" dirty="0"/>
              <a:t> </a:t>
            </a:r>
            <a:r>
              <a:rPr lang="nb-NO" dirty="0" err="1"/>
              <a:t>working</a:t>
            </a:r>
            <a:r>
              <a:rPr lang="nb-NO" dirty="0"/>
              <a:t> </a:t>
            </a:r>
            <a:r>
              <a:rPr lang="nb-NO" dirty="0" err="1"/>
              <a:t>safely</a:t>
            </a:r>
            <a:r>
              <a:rPr lang="nb-NO" dirty="0"/>
              <a:t>.</a:t>
            </a:r>
          </a:p>
          <a:p>
            <a:pPr marL="0" lvl="0" indent="0" algn="l" rtl="0">
              <a:spcBef>
                <a:spcPts val="0"/>
              </a:spcBef>
              <a:spcAft>
                <a:spcPts val="0"/>
              </a:spcAft>
              <a:buNone/>
            </a:pPr>
            <a:endParaRPr lang="nb-NO" dirty="0"/>
          </a:p>
        </p:txBody>
      </p:sp>
      <p:sp>
        <p:nvSpPr>
          <p:cNvPr id="4" name="Plassholder for lysbildenummer 3"/>
          <p:cNvSpPr>
            <a:spLocks noGrp="1"/>
          </p:cNvSpPr>
          <p:nvPr>
            <p:ph type="sldNum" sz="quarter" idx="5"/>
          </p:nvPr>
        </p:nvSpPr>
        <p:spPr/>
        <p:txBody>
          <a:bodyPr/>
          <a:lstStyle/>
          <a:p>
            <a:fld id="{73C46255-B0A8-41CF-A15B-EB86725FC229}" type="slidenum">
              <a:rPr lang="en-GB" smtClean="0"/>
              <a:t>18</a:t>
            </a:fld>
            <a:endParaRPr lang="en-GB"/>
          </a:p>
        </p:txBody>
      </p:sp>
    </p:spTree>
    <p:extLst>
      <p:ext uri="{BB962C8B-B14F-4D97-AF65-F5344CB8AC3E}">
        <p14:creationId xmlns:p14="http://schemas.microsoft.com/office/powerpoint/2010/main" val="106655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gn="l" rtl="0">
              <a:spcBef>
                <a:spcPts val="0"/>
              </a:spcBef>
              <a:spcAft>
                <a:spcPts val="0"/>
              </a:spcAft>
              <a:buNone/>
            </a:pPr>
            <a:r>
              <a:rPr lang="nb-NO" b="1" dirty="0" err="1"/>
              <a:t>Reflection</a:t>
            </a:r>
            <a:endParaRPr lang="nb-NO" dirty="0"/>
          </a:p>
          <a:p>
            <a:pPr marL="0" lvl="0" indent="0" algn="l" rtl="0">
              <a:lnSpc>
                <a:spcPct val="115000"/>
              </a:lnSpc>
              <a:spcBef>
                <a:spcPts val="0"/>
              </a:spcBef>
              <a:spcAft>
                <a:spcPts val="0"/>
              </a:spcAft>
              <a:buClr>
                <a:schemeClr val="dk1"/>
              </a:buClr>
              <a:buSzPts val="1100"/>
              <a:buFont typeface="Arial"/>
              <a:buNone/>
            </a:pPr>
            <a:r>
              <a:rPr lang="nb-NO" dirty="0" err="1"/>
              <a:t>You</a:t>
            </a:r>
            <a:r>
              <a:rPr lang="nb-NO" dirty="0"/>
              <a:t> </a:t>
            </a:r>
            <a:r>
              <a:rPr lang="nb-NO" dirty="0" err="1"/>
              <a:t>can</a:t>
            </a:r>
            <a:r>
              <a:rPr lang="nb-NO" dirty="0"/>
              <a:t> </a:t>
            </a:r>
            <a:r>
              <a:rPr lang="nb-NO" dirty="0" err="1"/>
              <a:t>use</a:t>
            </a:r>
            <a:r>
              <a:rPr lang="nb-NO" dirty="0"/>
              <a:t> </a:t>
            </a:r>
            <a:r>
              <a:rPr lang="nb-NO" dirty="0" err="1"/>
              <a:t>the</a:t>
            </a:r>
            <a:r>
              <a:rPr lang="nb-NO" dirty="0"/>
              <a:t> </a:t>
            </a:r>
            <a:r>
              <a:rPr lang="nb-NO" dirty="0" err="1"/>
              <a:t>text</a:t>
            </a:r>
            <a:r>
              <a:rPr lang="nb-NO" dirty="0"/>
              <a:t> and </a:t>
            </a:r>
            <a:r>
              <a:rPr lang="nb-NO" dirty="0" err="1"/>
              <a:t>question</a:t>
            </a:r>
            <a:r>
              <a:rPr lang="nb-NO" dirty="0"/>
              <a:t> </a:t>
            </a:r>
            <a:r>
              <a:rPr lang="nb-NO" dirty="0" err="1"/>
              <a:t>on</a:t>
            </a:r>
            <a:r>
              <a:rPr lang="nb-NO" dirty="0"/>
              <a:t> </a:t>
            </a:r>
            <a:r>
              <a:rPr lang="nb-NO" dirty="0" err="1"/>
              <a:t>the</a:t>
            </a:r>
            <a:r>
              <a:rPr lang="nb-NO" dirty="0"/>
              <a:t> slide to </a:t>
            </a:r>
            <a:r>
              <a:rPr lang="nb-NO" dirty="0" err="1"/>
              <a:t>involve</a:t>
            </a:r>
            <a:r>
              <a:rPr lang="nb-NO" dirty="0"/>
              <a:t>.</a:t>
            </a:r>
          </a:p>
        </p:txBody>
      </p:sp>
      <p:sp>
        <p:nvSpPr>
          <p:cNvPr id="4" name="Plassholder for lysbildenummer 3"/>
          <p:cNvSpPr>
            <a:spLocks noGrp="1"/>
          </p:cNvSpPr>
          <p:nvPr>
            <p:ph type="sldNum" sz="quarter" idx="5"/>
          </p:nvPr>
        </p:nvSpPr>
        <p:spPr/>
        <p:txBody>
          <a:bodyPr/>
          <a:lstStyle/>
          <a:p>
            <a:fld id="{73C46255-B0A8-41CF-A15B-EB86725FC229}" type="slidenum">
              <a:rPr lang="en-GB" smtClean="0"/>
              <a:t>19</a:t>
            </a:fld>
            <a:endParaRPr lang="en-GB"/>
          </a:p>
        </p:txBody>
      </p:sp>
    </p:spTree>
    <p:extLst>
      <p:ext uri="{BB962C8B-B14F-4D97-AF65-F5344CB8AC3E}">
        <p14:creationId xmlns:p14="http://schemas.microsoft.com/office/powerpoint/2010/main" val="1597698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nb-NO" sz="2000" b="1" dirty="0"/>
              <a:t>Message</a:t>
            </a:r>
            <a:endParaRPr lang="nb-NO" sz="2000" dirty="0"/>
          </a:p>
          <a:p>
            <a:pPr marL="0" marR="0" lvl="0" indent="0" algn="l" rtl="0">
              <a:lnSpc>
                <a:spcPct val="100000"/>
              </a:lnSpc>
              <a:spcBef>
                <a:spcPts val="0"/>
              </a:spcBef>
              <a:spcAft>
                <a:spcPts val="0"/>
              </a:spcAft>
              <a:buClr>
                <a:schemeClr val="dk1"/>
              </a:buClr>
              <a:buSzPts val="1200"/>
              <a:buFont typeface="Calibri"/>
              <a:buNone/>
            </a:pPr>
            <a:endParaRPr lang="nb-NO" sz="1200"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nb-NO" sz="2000" dirty="0" err="1"/>
              <a:t>Those</a:t>
            </a:r>
            <a:r>
              <a:rPr lang="nb-NO" sz="2000" dirty="0"/>
              <a:t> </a:t>
            </a:r>
            <a:r>
              <a:rPr lang="nb-NO" sz="2000" dirty="0" err="1"/>
              <a:t>who</a:t>
            </a:r>
            <a:r>
              <a:rPr lang="nb-NO" sz="2000" dirty="0"/>
              <a:t> </a:t>
            </a:r>
            <a:r>
              <a:rPr lang="nb-NO" sz="2000" dirty="0" err="1"/>
              <a:t>carry</a:t>
            </a:r>
            <a:r>
              <a:rPr lang="nb-NO" sz="2000" dirty="0"/>
              <a:t> </a:t>
            </a:r>
            <a:r>
              <a:rPr lang="nb-NO" sz="2000" dirty="0" err="1"/>
              <a:t>out</a:t>
            </a:r>
            <a:r>
              <a:rPr lang="nb-NO" sz="2000" dirty="0"/>
              <a:t> </a:t>
            </a:r>
            <a:r>
              <a:rPr lang="nb-NO" sz="2000" dirty="0" err="1"/>
              <a:t>the</a:t>
            </a:r>
            <a:r>
              <a:rPr lang="nb-NO" sz="2000" dirty="0"/>
              <a:t> </a:t>
            </a:r>
            <a:r>
              <a:rPr lang="nb-NO" sz="2000" dirty="0" err="1"/>
              <a:t>work</a:t>
            </a:r>
            <a:r>
              <a:rPr lang="nb-NO" sz="2000" dirty="0"/>
              <a:t> </a:t>
            </a:r>
            <a:r>
              <a:rPr lang="nb-NO" sz="2000" dirty="0" err="1"/>
              <a:t>are</a:t>
            </a:r>
            <a:r>
              <a:rPr lang="nb-NO" sz="2000" dirty="0"/>
              <a:t> not </a:t>
            </a:r>
            <a:r>
              <a:rPr lang="nb-NO" sz="2000" dirty="0" err="1"/>
              <a:t>the</a:t>
            </a:r>
            <a:r>
              <a:rPr lang="nb-NO" sz="2000" dirty="0"/>
              <a:t> problem, </a:t>
            </a:r>
            <a:r>
              <a:rPr lang="nb-NO" sz="2000" dirty="0" err="1"/>
              <a:t>people</a:t>
            </a:r>
            <a:r>
              <a:rPr lang="nb-NO" sz="2000" dirty="0"/>
              <a:t> </a:t>
            </a:r>
            <a:r>
              <a:rPr lang="nb-NO" sz="2000" dirty="0" err="1"/>
              <a:t>are</a:t>
            </a:r>
            <a:r>
              <a:rPr lang="nb-NO" sz="2000" dirty="0"/>
              <a:t> problem </a:t>
            </a:r>
            <a:r>
              <a:rPr lang="nb-NO" sz="2000" dirty="0" err="1"/>
              <a:t>solvers</a:t>
            </a:r>
            <a:r>
              <a:rPr lang="nb-NO" sz="2000" dirty="0"/>
              <a:t>, and </a:t>
            </a:r>
            <a:r>
              <a:rPr lang="nb-NO" sz="2000" dirty="0" err="1"/>
              <a:t>those</a:t>
            </a:r>
            <a:r>
              <a:rPr lang="nb-NO" sz="2000" dirty="0"/>
              <a:t> </a:t>
            </a:r>
            <a:r>
              <a:rPr lang="nb-NO" sz="2000" dirty="0" err="1"/>
              <a:t>who</a:t>
            </a:r>
            <a:r>
              <a:rPr lang="nb-NO" sz="2000" dirty="0"/>
              <a:t> do </a:t>
            </a:r>
            <a:r>
              <a:rPr lang="nb-NO" sz="2000" dirty="0" err="1"/>
              <a:t>the</a:t>
            </a:r>
            <a:r>
              <a:rPr lang="nb-NO" sz="2000" dirty="0"/>
              <a:t> </a:t>
            </a:r>
            <a:r>
              <a:rPr lang="nb-NO" sz="2000" dirty="0" err="1"/>
              <a:t>work</a:t>
            </a:r>
            <a:r>
              <a:rPr lang="nb-NO" sz="2000" dirty="0"/>
              <a:t> </a:t>
            </a:r>
            <a:r>
              <a:rPr lang="nb-NO" sz="2000" dirty="0" err="1"/>
              <a:t>can</a:t>
            </a:r>
            <a:r>
              <a:rPr lang="nb-NO" sz="2000" dirty="0"/>
              <a:t> </a:t>
            </a:r>
            <a:r>
              <a:rPr lang="nb-NO" sz="2000" dirty="0" err="1"/>
              <a:t>help</a:t>
            </a:r>
            <a:r>
              <a:rPr lang="nb-NO" sz="2000" dirty="0"/>
              <a:t> </a:t>
            </a:r>
            <a:r>
              <a:rPr lang="nb-NO" sz="2000" dirty="0" err="1"/>
              <a:t>us</a:t>
            </a:r>
            <a:r>
              <a:rPr lang="nb-NO" sz="2000" dirty="0"/>
              <a:t> </a:t>
            </a:r>
            <a:r>
              <a:rPr lang="nb-NO" sz="2000" dirty="0" err="1"/>
              <a:t>gain</a:t>
            </a:r>
            <a:r>
              <a:rPr lang="nb-NO" sz="2000" dirty="0"/>
              <a:t> </a:t>
            </a:r>
            <a:r>
              <a:rPr lang="nb-NO" sz="2000" dirty="0" err="1"/>
              <a:t>better</a:t>
            </a:r>
            <a:r>
              <a:rPr lang="nb-NO" sz="2000" dirty="0"/>
              <a:t> </a:t>
            </a:r>
            <a:r>
              <a:rPr lang="nb-NO" sz="2000" dirty="0" err="1"/>
              <a:t>insight</a:t>
            </a:r>
            <a:r>
              <a:rPr lang="nb-NO" sz="2000" dirty="0"/>
              <a:t> </a:t>
            </a:r>
            <a:r>
              <a:rPr lang="nb-NO" sz="2000" dirty="0" err="1"/>
              <a:t>into</a:t>
            </a:r>
            <a:r>
              <a:rPr lang="nb-NO" sz="2000" dirty="0"/>
              <a:t> </a:t>
            </a:r>
            <a:r>
              <a:rPr lang="nb-NO" sz="2000" dirty="0" err="1"/>
              <a:t>that</a:t>
            </a:r>
            <a:r>
              <a:rPr lang="nb-NO" sz="2000" dirty="0"/>
              <a:t> </a:t>
            </a:r>
            <a:r>
              <a:rPr lang="nb-NO" sz="2000" dirty="0" err="1"/>
              <a:t>context</a:t>
            </a:r>
            <a:r>
              <a:rPr lang="nb-NO" sz="2000" dirty="0"/>
              <a:t> and </a:t>
            </a:r>
            <a:r>
              <a:rPr lang="nb-NO" sz="2000" dirty="0" err="1"/>
              <a:t>the</a:t>
            </a:r>
            <a:r>
              <a:rPr lang="nb-NO" sz="2000" dirty="0"/>
              <a:t> </a:t>
            </a:r>
            <a:r>
              <a:rPr lang="nb-NO" sz="2000" dirty="0" err="1"/>
              <a:t>conditions</a:t>
            </a:r>
            <a:r>
              <a:rPr lang="nb-NO" sz="2000" dirty="0"/>
              <a:t> </a:t>
            </a:r>
            <a:r>
              <a:rPr lang="nb-NO" sz="2000" dirty="0" err="1"/>
              <a:t>that</a:t>
            </a:r>
            <a:r>
              <a:rPr lang="nb-NO" sz="2000" dirty="0"/>
              <a:t> </a:t>
            </a:r>
            <a:r>
              <a:rPr lang="nb-NO" sz="2000" dirty="0" err="1"/>
              <a:t>can</a:t>
            </a:r>
            <a:r>
              <a:rPr lang="nb-NO" sz="2000" dirty="0"/>
              <a:t> </a:t>
            </a:r>
            <a:r>
              <a:rPr lang="nb-NO" sz="2000" dirty="0" err="1"/>
              <a:t>increase</a:t>
            </a:r>
            <a:r>
              <a:rPr lang="nb-NO" sz="2000" dirty="0"/>
              <a:t> risk </a:t>
            </a:r>
            <a:r>
              <a:rPr lang="nb-NO" sz="2000" dirty="0" err="1"/>
              <a:t>of</a:t>
            </a:r>
            <a:r>
              <a:rPr lang="nb-NO" sz="2000" dirty="0"/>
              <a:t> an </a:t>
            </a:r>
            <a:r>
              <a:rPr lang="nb-NO" sz="2000" dirty="0" err="1"/>
              <a:t>incident</a:t>
            </a:r>
            <a:r>
              <a:rPr lang="nb-NO" sz="2000" dirty="0"/>
              <a:t>.</a:t>
            </a:r>
          </a:p>
          <a:p>
            <a:pPr marL="0" marR="0" lvl="0" indent="0" algn="l" rtl="0">
              <a:lnSpc>
                <a:spcPct val="100000"/>
              </a:lnSpc>
              <a:spcBef>
                <a:spcPts val="0"/>
              </a:spcBef>
              <a:spcAft>
                <a:spcPts val="0"/>
              </a:spcAft>
              <a:buClr>
                <a:schemeClr val="dk1"/>
              </a:buClr>
              <a:buSzPts val="1200"/>
              <a:buFont typeface="Calibri"/>
              <a:buNone/>
            </a:pPr>
            <a:endParaRPr lang="nb-NO" sz="2000" dirty="0"/>
          </a:p>
          <a:p>
            <a:pPr marL="0" lvl="0" indent="0" algn="l" rtl="0">
              <a:lnSpc>
                <a:spcPct val="115000"/>
              </a:lnSpc>
              <a:spcBef>
                <a:spcPts val="0"/>
              </a:spcBef>
              <a:spcAft>
                <a:spcPts val="0"/>
              </a:spcAft>
              <a:buClr>
                <a:schemeClr val="dk1"/>
              </a:buClr>
              <a:buSzPts val="1100"/>
              <a:buFont typeface="Arial"/>
              <a:buNone/>
            </a:pPr>
            <a:r>
              <a:rPr lang="nb-NO" sz="2000" dirty="0"/>
              <a:t>By </a:t>
            </a:r>
            <a:r>
              <a:rPr lang="nb-NO" sz="2000" dirty="0" err="1"/>
              <a:t>learning</a:t>
            </a:r>
            <a:r>
              <a:rPr lang="nb-NO" sz="2000" dirty="0"/>
              <a:t> from normal </a:t>
            </a:r>
            <a:r>
              <a:rPr lang="nb-NO" sz="2000" dirty="0" err="1"/>
              <a:t>work</a:t>
            </a:r>
            <a:r>
              <a:rPr lang="nb-NO" sz="2000" dirty="0"/>
              <a:t>, </a:t>
            </a:r>
            <a:r>
              <a:rPr lang="nb-NO" sz="2000" dirty="0" err="1"/>
              <a:t>we</a:t>
            </a:r>
            <a:r>
              <a:rPr lang="nb-NO" sz="2000" dirty="0"/>
              <a:t> </a:t>
            </a:r>
            <a:r>
              <a:rPr lang="nb-NO" sz="2000" dirty="0" err="1"/>
              <a:t>can</a:t>
            </a:r>
            <a:r>
              <a:rPr lang="nb-NO" sz="2000" dirty="0"/>
              <a:t> </a:t>
            </a:r>
            <a:r>
              <a:rPr lang="nb-NO" sz="2000" dirty="0" err="1"/>
              <a:t>both</a:t>
            </a:r>
            <a:r>
              <a:rPr lang="nb-NO" sz="2000" dirty="0"/>
              <a:t> </a:t>
            </a:r>
            <a:r>
              <a:rPr lang="nb-NO" sz="2000" dirty="0" err="1"/>
              <a:t>prevent</a:t>
            </a:r>
            <a:r>
              <a:rPr lang="nb-NO" sz="2000" dirty="0"/>
              <a:t> </a:t>
            </a:r>
            <a:r>
              <a:rPr lang="nb-NO" sz="2000" dirty="0" err="1"/>
              <a:t>incidents</a:t>
            </a:r>
            <a:r>
              <a:rPr lang="nb-NO" sz="2000" dirty="0"/>
              <a:t> by </a:t>
            </a:r>
            <a:r>
              <a:rPr lang="nb-NO" sz="2000" dirty="0" err="1"/>
              <a:t>removing</a:t>
            </a:r>
            <a:r>
              <a:rPr lang="nb-NO" sz="2000" dirty="0"/>
              <a:t> </a:t>
            </a:r>
            <a:r>
              <a:rPr lang="nb-NO" sz="2000" dirty="0" err="1"/>
              <a:t>error</a:t>
            </a:r>
            <a:r>
              <a:rPr lang="nb-NO" sz="2000" dirty="0"/>
              <a:t> </a:t>
            </a:r>
            <a:r>
              <a:rPr lang="nb-NO" sz="2000" dirty="0" err="1"/>
              <a:t>traps</a:t>
            </a:r>
            <a:r>
              <a:rPr lang="nb-NO" sz="2000" dirty="0"/>
              <a:t> so </a:t>
            </a:r>
            <a:r>
              <a:rPr lang="nb-NO" sz="2000" dirty="0" err="1"/>
              <a:t>that</a:t>
            </a:r>
            <a:r>
              <a:rPr lang="nb-NO" sz="2000" dirty="0"/>
              <a:t> it </a:t>
            </a:r>
            <a:r>
              <a:rPr lang="nb-NO" sz="2000" dirty="0" err="1"/>
              <a:t>becomes</a:t>
            </a:r>
            <a:r>
              <a:rPr lang="nb-NO" sz="2000" dirty="0"/>
              <a:t> </a:t>
            </a:r>
            <a:r>
              <a:rPr lang="nb-NO" sz="2000" dirty="0" err="1"/>
              <a:t>easier</a:t>
            </a:r>
            <a:r>
              <a:rPr lang="nb-NO" sz="2000" dirty="0"/>
              <a:t> to </a:t>
            </a:r>
            <a:r>
              <a:rPr lang="nb-NO" sz="2000" dirty="0" err="1"/>
              <a:t>work</a:t>
            </a:r>
            <a:r>
              <a:rPr lang="nb-NO" sz="2000" dirty="0"/>
              <a:t> </a:t>
            </a:r>
            <a:r>
              <a:rPr lang="nb-NO" sz="2000" dirty="0" err="1"/>
              <a:t>safely</a:t>
            </a:r>
            <a:r>
              <a:rPr lang="nb-NO" sz="2000" dirty="0"/>
              <a:t>, and </a:t>
            </a:r>
            <a:r>
              <a:rPr lang="nb-NO" sz="2000" dirty="0" err="1"/>
              <a:t>put</a:t>
            </a:r>
            <a:r>
              <a:rPr lang="nb-NO" sz="2000" dirty="0"/>
              <a:t> in </a:t>
            </a:r>
            <a:r>
              <a:rPr lang="nb-NO" sz="2000" dirty="0" err="1"/>
              <a:t>place</a:t>
            </a:r>
            <a:r>
              <a:rPr lang="nb-NO" sz="2000" dirty="0"/>
              <a:t> </a:t>
            </a:r>
            <a:r>
              <a:rPr lang="nb-NO" sz="2000" dirty="0" err="1"/>
              <a:t>measures</a:t>
            </a:r>
            <a:r>
              <a:rPr lang="nb-NO" sz="2000" dirty="0"/>
              <a:t> </a:t>
            </a:r>
            <a:r>
              <a:rPr lang="nb-NO" sz="2000" dirty="0" err="1"/>
              <a:t>that</a:t>
            </a:r>
            <a:r>
              <a:rPr lang="nb-NO" sz="2000" dirty="0"/>
              <a:t> </a:t>
            </a:r>
            <a:r>
              <a:rPr lang="nb-NO" sz="2000" dirty="0" err="1"/>
              <a:t>strengthen</a:t>
            </a:r>
            <a:r>
              <a:rPr lang="nb-NO" sz="2000" dirty="0"/>
              <a:t> </a:t>
            </a:r>
            <a:r>
              <a:rPr lang="nb-NO" sz="2000" dirty="0" err="1"/>
              <a:t>the</a:t>
            </a:r>
            <a:r>
              <a:rPr lang="nb-NO" sz="2000" dirty="0"/>
              <a:t> </a:t>
            </a:r>
            <a:r>
              <a:rPr lang="nb-NO" sz="2000" dirty="0" err="1"/>
              <a:t>barriers</a:t>
            </a:r>
            <a:r>
              <a:rPr lang="nb-NO" sz="2000" dirty="0"/>
              <a:t> so </a:t>
            </a:r>
            <a:r>
              <a:rPr lang="nb-NO" sz="2000" dirty="0" err="1"/>
              <a:t>that</a:t>
            </a:r>
            <a:r>
              <a:rPr lang="nb-NO" sz="2000" dirty="0"/>
              <a:t> </a:t>
            </a:r>
            <a:r>
              <a:rPr lang="nb-NO" sz="2000" dirty="0" err="1"/>
              <a:t>the</a:t>
            </a:r>
            <a:r>
              <a:rPr lang="nb-NO" sz="2000" dirty="0"/>
              <a:t> </a:t>
            </a:r>
            <a:r>
              <a:rPr lang="nb-NO" sz="2000" dirty="0" err="1"/>
              <a:t>consequences</a:t>
            </a:r>
            <a:r>
              <a:rPr lang="nb-NO" sz="2000" dirty="0"/>
              <a:t> </a:t>
            </a:r>
            <a:r>
              <a:rPr lang="nb-NO" sz="2000" dirty="0" err="1"/>
              <a:t>of</a:t>
            </a:r>
            <a:r>
              <a:rPr lang="nb-NO" sz="2000" dirty="0"/>
              <a:t> </a:t>
            </a:r>
            <a:r>
              <a:rPr lang="nb-NO" sz="2000" dirty="0" err="1"/>
              <a:t>the</a:t>
            </a:r>
            <a:r>
              <a:rPr lang="nb-NO" sz="2000" dirty="0"/>
              <a:t> </a:t>
            </a:r>
            <a:r>
              <a:rPr lang="nb-NO" sz="2000" dirty="0" err="1"/>
              <a:t>errors</a:t>
            </a:r>
            <a:r>
              <a:rPr lang="nb-NO" sz="2000" dirty="0"/>
              <a:t> </a:t>
            </a:r>
            <a:r>
              <a:rPr lang="nb-NO" sz="2000" dirty="0" err="1"/>
              <a:t>that</a:t>
            </a:r>
            <a:r>
              <a:rPr lang="nb-NO" sz="2000" dirty="0"/>
              <a:t> do </a:t>
            </a:r>
            <a:r>
              <a:rPr lang="nb-NO" sz="2000" dirty="0" err="1"/>
              <a:t>occur</a:t>
            </a:r>
            <a:r>
              <a:rPr lang="nb-NO" sz="2000" dirty="0"/>
              <a:t> </a:t>
            </a:r>
            <a:r>
              <a:rPr lang="nb-NO" sz="2000" dirty="0" err="1"/>
              <a:t>are</a:t>
            </a:r>
            <a:r>
              <a:rPr lang="nb-NO" sz="2000" dirty="0"/>
              <a:t> not </a:t>
            </a:r>
            <a:r>
              <a:rPr lang="nb-NO" sz="2000" dirty="0" err="1">
                <a:highlight>
                  <a:srgbClr val="FF0000"/>
                </a:highlight>
              </a:rPr>
              <a:t>serious</a:t>
            </a:r>
            <a:r>
              <a:rPr lang="nb-NO" sz="2000" dirty="0">
                <a:highlight>
                  <a:srgbClr val="FF0000"/>
                </a:highlight>
              </a:rPr>
              <a:t>.</a:t>
            </a:r>
          </a:p>
          <a:p>
            <a:pPr marL="0" marR="0" lvl="0" indent="0" algn="l" rtl="0">
              <a:lnSpc>
                <a:spcPct val="100000"/>
              </a:lnSpc>
              <a:spcBef>
                <a:spcPts val="0"/>
              </a:spcBef>
              <a:spcAft>
                <a:spcPts val="0"/>
              </a:spcAft>
              <a:buClr>
                <a:schemeClr val="dk1"/>
              </a:buClr>
              <a:buSzPts val="1200"/>
              <a:buFont typeface="Calibri"/>
              <a:buNone/>
            </a:pPr>
            <a:endParaRPr lang="nb-NO" sz="2000" dirty="0"/>
          </a:p>
        </p:txBody>
      </p:sp>
      <p:sp>
        <p:nvSpPr>
          <p:cNvPr id="4" name="Plassholder for lysbildenummer 3"/>
          <p:cNvSpPr>
            <a:spLocks noGrp="1"/>
          </p:cNvSpPr>
          <p:nvPr>
            <p:ph type="sldNum" sz="quarter" idx="5"/>
          </p:nvPr>
        </p:nvSpPr>
        <p:spPr/>
        <p:txBody>
          <a:bodyPr/>
          <a:lstStyle/>
          <a:p>
            <a:fld id="{73C46255-B0A8-41CF-A15B-EB86725FC229}" type="slidenum">
              <a:rPr lang="en-GB" smtClean="0"/>
              <a:t>20</a:t>
            </a:fld>
            <a:endParaRPr lang="en-GB"/>
          </a:p>
        </p:txBody>
      </p:sp>
    </p:spTree>
    <p:extLst>
      <p:ext uri="{BB962C8B-B14F-4D97-AF65-F5344CB8AC3E}">
        <p14:creationId xmlns:p14="http://schemas.microsoft.com/office/powerpoint/2010/main" val="3938071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37C63BD5-E1C5-4BD2-8B1A-C176D398E2B6}" type="slidenum">
              <a:rPr lang="nb-NO" smtClean="0"/>
              <a:t>2</a:t>
            </a:fld>
            <a:endParaRPr lang="nb-NO"/>
          </a:p>
        </p:txBody>
      </p:sp>
    </p:spTree>
    <p:extLst>
      <p:ext uri="{BB962C8B-B14F-4D97-AF65-F5344CB8AC3E}">
        <p14:creationId xmlns:p14="http://schemas.microsoft.com/office/powerpoint/2010/main" val="12124567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gn="l" rtl="0">
              <a:spcBef>
                <a:spcPts val="0"/>
              </a:spcBef>
              <a:spcAft>
                <a:spcPts val="0"/>
              </a:spcAft>
              <a:buNone/>
            </a:pPr>
            <a:r>
              <a:rPr lang="nb-NO" b="1" dirty="0"/>
              <a:t>Message</a:t>
            </a:r>
            <a:endParaRPr lang="nb-NO" dirty="0"/>
          </a:p>
          <a:p>
            <a:pPr marL="0" lvl="0" indent="0" algn="l" rtl="0">
              <a:spcBef>
                <a:spcPts val="0"/>
              </a:spcBef>
              <a:spcAft>
                <a:spcPts val="0"/>
              </a:spcAft>
              <a:buNone/>
            </a:pPr>
            <a:endParaRPr lang="nb-NO" dirty="0"/>
          </a:p>
          <a:p>
            <a:pPr marL="0" marR="0" lvl="0" indent="0" algn="l" rtl="0">
              <a:lnSpc>
                <a:spcPct val="100000"/>
              </a:lnSpc>
              <a:spcBef>
                <a:spcPts val="0"/>
              </a:spcBef>
              <a:spcAft>
                <a:spcPts val="0"/>
              </a:spcAft>
              <a:buClr>
                <a:schemeClr val="dk1"/>
              </a:buClr>
              <a:buSzPts val="1200"/>
              <a:buFont typeface="Calibri"/>
              <a:buNone/>
            </a:pPr>
            <a:r>
              <a:rPr lang="nb-NO" dirty="0" err="1"/>
              <a:t>What</a:t>
            </a:r>
            <a:r>
              <a:rPr lang="nb-NO" dirty="0"/>
              <a:t> questions do </a:t>
            </a:r>
            <a:r>
              <a:rPr lang="nb-NO" dirty="0" err="1"/>
              <a:t>we</a:t>
            </a:r>
            <a:r>
              <a:rPr lang="nb-NO" dirty="0"/>
              <a:t> ask to </a:t>
            </a:r>
            <a:r>
              <a:rPr lang="nb-NO" dirty="0" err="1"/>
              <a:t>identify</a:t>
            </a:r>
            <a:r>
              <a:rPr lang="nb-NO" dirty="0"/>
              <a:t> and understand </a:t>
            </a:r>
            <a:r>
              <a:rPr lang="nb-NO" dirty="0" err="1"/>
              <a:t>the</a:t>
            </a:r>
            <a:r>
              <a:rPr lang="nb-NO" dirty="0"/>
              <a:t> </a:t>
            </a:r>
            <a:r>
              <a:rPr lang="nb-NO" dirty="0" err="1"/>
              <a:t>challenges</a:t>
            </a:r>
            <a:r>
              <a:rPr lang="nb-NO" dirty="0"/>
              <a:t> </a:t>
            </a:r>
            <a:r>
              <a:rPr lang="nb-NO" dirty="0" err="1"/>
              <a:t>that</a:t>
            </a:r>
            <a:r>
              <a:rPr lang="nb-NO" dirty="0"/>
              <a:t> </a:t>
            </a:r>
            <a:r>
              <a:rPr lang="nb-NO" dirty="0" err="1"/>
              <a:t>can</a:t>
            </a:r>
            <a:r>
              <a:rPr lang="nb-NO" dirty="0"/>
              <a:t> </a:t>
            </a:r>
            <a:r>
              <a:rPr lang="nb-NO" dirty="0" err="1"/>
              <a:t>get</a:t>
            </a:r>
            <a:r>
              <a:rPr lang="nb-NO" dirty="0"/>
              <a:t> in </a:t>
            </a:r>
            <a:r>
              <a:rPr lang="nb-NO" dirty="0" err="1"/>
              <a:t>the</a:t>
            </a:r>
            <a:r>
              <a:rPr lang="nb-NO" dirty="0"/>
              <a:t> </a:t>
            </a:r>
            <a:r>
              <a:rPr lang="nb-NO" dirty="0" err="1"/>
              <a:t>way</a:t>
            </a:r>
            <a:r>
              <a:rPr lang="nb-NO" dirty="0"/>
              <a:t> </a:t>
            </a:r>
            <a:r>
              <a:rPr lang="nb-NO" dirty="0" err="1"/>
              <a:t>of</a:t>
            </a:r>
            <a:r>
              <a:rPr lang="nb-NO" dirty="0"/>
              <a:t> </a:t>
            </a:r>
            <a:r>
              <a:rPr lang="nb-NO" dirty="0" err="1"/>
              <a:t>working</a:t>
            </a:r>
            <a:r>
              <a:rPr lang="nb-NO" dirty="0"/>
              <a:t> </a:t>
            </a:r>
            <a:r>
              <a:rPr lang="nb-NO" dirty="0" err="1"/>
              <a:t>safely</a:t>
            </a:r>
            <a:r>
              <a:rPr lang="nb-NO" dirty="0"/>
              <a:t> and </a:t>
            </a:r>
            <a:r>
              <a:rPr lang="nb-NO" dirty="0" err="1"/>
              <a:t>what</a:t>
            </a:r>
            <a:r>
              <a:rPr lang="nb-NO" dirty="0"/>
              <a:t> is </a:t>
            </a:r>
            <a:r>
              <a:rPr lang="nb-NO" dirty="0" err="1"/>
              <a:t>needed</a:t>
            </a:r>
            <a:r>
              <a:rPr lang="nb-NO" dirty="0"/>
              <a:t> to </a:t>
            </a:r>
            <a:r>
              <a:rPr lang="nb-NO" dirty="0" err="1"/>
              <a:t>solve</a:t>
            </a:r>
            <a:r>
              <a:rPr lang="nb-NO" dirty="0"/>
              <a:t> </a:t>
            </a:r>
            <a:r>
              <a:rPr lang="nb-NO" dirty="0" err="1"/>
              <a:t>these</a:t>
            </a:r>
            <a:r>
              <a:rPr lang="nb-NO" dirty="0"/>
              <a:t>?</a:t>
            </a:r>
          </a:p>
          <a:p>
            <a:pPr marL="0" marR="0" lvl="0" indent="0" algn="l" rtl="0">
              <a:lnSpc>
                <a:spcPct val="100000"/>
              </a:lnSpc>
              <a:spcBef>
                <a:spcPts val="0"/>
              </a:spcBef>
              <a:spcAft>
                <a:spcPts val="0"/>
              </a:spcAft>
              <a:buClr>
                <a:schemeClr val="dk1"/>
              </a:buClr>
              <a:buSzPts val="1200"/>
              <a:buFont typeface="Calibri"/>
              <a:buNone/>
            </a:pPr>
            <a:r>
              <a:rPr lang="nb-NO" dirty="0"/>
              <a:t>How do </a:t>
            </a:r>
            <a:r>
              <a:rPr lang="nb-NO" dirty="0" err="1"/>
              <a:t>we</a:t>
            </a:r>
            <a:r>
              <a:rPr lang="nb-NO" dirty="0"/>
              <a:t> </a:t>
            </a:r>
            <a:r>
              <a:rPr lang="nb-NO" dirty="0" err="1"/>
              <a:t>create</a:t>
            </a:r>
            <a:r>
              <a:rPr lang="nb-NO" dirty="0"/>
              <a:t> </a:t>
            </a:r>
            <a:r>
              <a:rPr lang="nb-NO" dirty="0" err="1"/>
              <a:t>the</a:t>
            </a:r>
            <a:r>
              <a:rPr lang="nb-NO" dirty="0"/>
              <a:t> </a:t>
            </a:r>
            <a:r>
              <a:rPr lang="nb-NO" dirty="0" err="1"/>
              <a:t>necessary</a:t>
            </a:r>
            <a:r>
              <a:rPr lang="nb-NO" dirty="0"/>
              <a:t> </a:t>
            </a:r>
            <a:r>
              <a:rPr lang="nb-NO" dirty="0">
                <a:highlight>
                  <a:srgbClr val="FF0000"/>
                </a:highlight>
              </a:rPr>
              <a:t>trust </a:t>
            </a:r>
            <a:r>
              <a:rPr lang="nb-NO" dirty="0"/>
              <a:t>for </a:t>
            </a:r>
            <a:r>
              <a:rPr lang="nb-NO" dirty="0" err="1"/>
              <a:t>those</a:t>
            </a:r>
            <a:r>
              <a:rPr lang="nb-NO" dirty="0"/>
              <a:t> </a:t>
            </a:r>
            <a:r>
              <a:rPr lang="nb-NO" dirty="0" err="1"/>
              <a:t>who</a:t>
            </a:r>
            <a:r>
              <a:rPr lang="nb-NO" dirty="0"/>
              <a:t> </a:t>
            </a:r>
            <a:r>
              <a:rPr lang="nb-NO" dirty="0" err="1"/>
              <a:t>are</a:t>
            </a:r>
            <a:r>
              <a:rPr lang="nb-NO" dirty="0"/>
              <a:t> </a:t>
            </a:r>
            <a:r>
              <a:rPr lang="nb-NO" dirty="0" err="1"/>
              <a:t>about</a:t>
            </a:r>
            <a:r>
              <a:rPr lang="nb-NO" dirty="0"/>
              <a:t> to </a:t>
            </a:r>
            <a:r>
              <a:rPr lang="nb-NO" dirty="0" err="1"/>
              <a:t>carry</a:t>
            </a:r>
            <a:r>
              <a:rPr lang="nb-NO" dirty="0"/>
              <a:t> </a:t>
            </a:r>
            <a:r>
              <a:rPr lang="nb-NO" dirty="0" err="1"/>
              <a:t>out</a:t>
            </a:r>
            <a:r>
              <a:rPr lang="nb-NO" dirty="0"/>
              <a:t> a </a:t>
            </a:r>
            <a:r>
              <a:rPr lang="nb-NO" dirty="0" err="1"/>
              <a:t>job</a:t>
            </a:r>
            <a:r>
              <a:rPr lang="nb-NO" dirty="0"/>
              <a:t> to report </a:t>
            </a:r>
            <a:r>
              <a:rPr lang="nb-NO" dirty="0" err="1"/>
              <a:t>wrongdoing</a:t>
            </a:r>
            <a:r>
              <a:rPr lang="nb-NO" dirty="0"/>
              <a:t> and </a:t>
            </a:r>
            <a:r>
              <a:rPr lang="nb-NO" dirty="0" err="1"/>
              <a:t>deviations</a:t>
            </a:r>
            <a:r>
              <a:rPr lang="nb-NO" dirty="0"/>
              <a:t> from plans or </a:t>
            </a:r>
            <a:r>
              <a:rPr lang="nb-NO" dirty="0" err="1"/>
              <a:t>requirements</a:t>
            </a:r>
            <a:r>
              <a:rPr lang="nb-NO" dirty="0"/>
              <a:t>? </a:t>
            </a:r>
            <a:r>
              <a:rPr lang="nb-NO" dirty="0" err="1"/>
              <a:t>We</a:t>
            </a:r>
            <a:r>
              <a:rPr lang="nb-NO" dirty="0"/>
              <a:t> </a:t>
            </a:r>
            <a:r>
              <a:rPr lang="nb-NO" dirty="0" err="1"/>
              <a:t>cannot</a:t>
            </a:r>
            <a:r>
              <a:rPr lang="nb-NO" dirty="0"/>
              <a:t> handle </a:t>
            </a:r>
            <a:r>
              <a:rPr lang="nb-NO" dirty="0" err="1"/>
              <a:t>something</a:t>
            </a:r>
            <a:r>
              <a:rPr lang="nb-NO" dirty="0"/>
              <a:t> </a:t>
            </a:r>
            <a:r>
              <a:rPr lang="nb-NO" dirty="0" err="1"/>
              <a:t>we</a:t>
            </a:r>
            <a:r>
              <a:rPr lang="nb-NO" dirty="0"/>
              <a:t> </a:t>
            </a:r>
            <a:r>
              <a:rPr lang="nb-NO" dirty="0" err="1"/>
              <a:t>are</a:t>
            </a:r>
            <a:r>
              <a:rPr lang="nb-NO" dirty="0"/>
              <a:t> not </a:t>
            </a:r>
            <a:r>
              <a:rPr lang="nb-NO" dirty="0" err="1"/>
              <a:t>aware</a:t>
            </a:r>
            <a:r>
              <a:rPr lang="nb-NO" dirty="0"/>
              <a:t> </a:t>
            </a:r>
            <a:r>
              <a:rPr lang="nb-NO" dirty="0" err="1"/>
              <a:t>of</a:t>
            </a:r>
            <a:r>
              <a:rPr lang="nb-NO" dirty="0"/>
              <a:t> or </a:t>
            </a:r>
            <a:r>
              <a:rPr lang="nb-NO" dirty="0" err="1"/>
              <a:t>familiar</a:t>
            </a:r>
            <a:r>
              <a:rPr lang="nb-NO" dirty="0"/>
              <a:t> </a:t>
            </a:r>
            <a:r>
              <a:rPr lang="nb-NO" dirty="0" err="1"/>
              <a:t>with</a:t>
            </a:r>
            <a:r>
              <a:rPr lang="nb-NO" dirty="0"/>
              <a:t>.</a:t>
            </a:r>
          </a:p>
          <a:p>
            <a:pPr marL="0" marR="0" lvl="0" indent="0" algn="l" rtl="0">
              <a:lnSpc>
                <a:spcPct val="100000"/>
              </a:lnSpc>
              <a:spcBef>
                <a:spcPts val="0"/>
              </a:spcBef>
              <a:spcAft>
                <a:spcPts val="0"/>
              </a:spcAft>
              <a:buClr>
                <a:schemeClr val="dk1"/>
              </a:buClr>
              <a:buSzPts val="1200"/>
              <a:buFont typeface="Calibri"/>
              <a:buNone/>
            </a:pPr>
            <a:endParaRPr lang="nb-NO" dirty="0"/>
          </a:p>
          <a:p>
            <a:pPr marL="0" marR="0" lvl="0" indent="0" algn="l" rtl="0">
              <a:lnSpc>
                <a:spcPct val="100000"/>
              </a:lnSpc>
              <a:spcBef>
                <a:spcPts val="0"/>
              </a:spcBef>
              <a:spcAft>
                <a:spcPts val="0"/>
              </a:spcAft>
              <a:buClr>
                <a:schemeClr val="dk1"/>
              </a:buClr>
              <a:buSzPts val="1200"/>
              <a:buFont typeface="Calibri"/>
              <a:buNone/>
            </a:pPr>
            <a:r>
              <a:rPr lang="nb-NO" dirty="0"/>
              <a:t>- </a:t>
            </a:r>
            <a:r>
              <a:rPr lang="nb-NO" dirty="0" err="1"/>
              <a:t>We</a:t>
            </a:r>
            <a:r>
              <a:rPr lang="nb-NO" dirty="0"/>
              <a:t> must be present </a:t>
            </a:r>
            <a:r>
              <a:rPr lang="nb-NO" dirty="0" err="1"/>
              <a:t>where</a:t>
            </a:r>
            <a:r>
              <a:rPr lang="nb-NO" dirty="0"/>
              <a:t> </a:t>
            </a:r>
            <a:r>
              <a:rPr lang="nb-NO" dirty="0" err="1"/>
              <a:t>the</a:t>
            </a:r>
            <a:r>
              <a:rPr lang="nb-NO" dirty="0"/>
              <a:t> </a:t>
            </a:r>
            <a:r>
              <a:rPr lang="nb-NO" dirty="0" err="1"/>
              <a:t>work</a:t>
            </a:r>
            <a:r>
              <a:rPr lang="nb-NO" dirty="0"/>
              <a:t> is </a:t>
            </a:r>
            <a:r>
              <a:rPr lang="nb-NO" dirty="0" err="1"/>
              <a:t>being</a:t>
            </a:r>
            <a:r>
              <a:rPr lang="nb-NO" dirty="0"/>
              <a:t> done and understand </a:t>
            </a:r>
            <a:r>
              <a:rPr lang="nb-NO" dirty="0" err="1"/>
              <a:t>what</a:t>
            </a:r>
            <a:r>
              <a:rPr lang="nb-NO" dirty="0"/>
              <a:t> makes it </a:t>
            </a:r>
            <a:r>
              <a:rPr lang="nb-NO" dirty="0" err="1"/>
              <a:t>difficult</a:t>
            </a:r>
            <a:r>
              <a:rPr lang="nb-NO" dirty="0"/>
              <a:t> for </a:t>
            </a:r>
            <a:r>
              <a:rPr lang="nb-NO" dirty="0" err="1"/>
              <a:t>people</a:t>
            </a:r>
            <a:r>
              <a:rPr lang="nb-NO" dirty="0"/>
              <a:t>.</a:t>
            </a:r>
          </a:p>
          <a:p>
            <a:pPr marL="0" marR="0" lvl="0" indent="0" algn="l" rtl="0">
              <a:lnSpc>
                <a:spcPct val="100000"/>
              </a:lnSpc>
              <a:spcBef>
                <a:spcPts val="0"/>
              </a:spcBef>
              <a:spcAft>
                <a:spcPts val="0"/>
              </a:spcAft>
              <a:buClr>
                <a:schemeClr val="dk1"/>
              </a:buClr>
              <a:buSzPts val="1200"/>
              <a:buFont typeface="Calibri"/>
              <a:buNone/>
            </a:pPr>
            <a:endParaRPr lang="nb-NO" dirty="0"/>
          </a:p>
          <a:p>
            <a:pPr marL="0" marR="0" lvl="0" indent="0" algn="l" rtl="0">
              <a:lnSpc>
                <a:spcPct val="100000"/>
              </a:lnSpc>
              <a:spcBef>
                <a:spcPts val="0"/>
              </a:spcBef>
              <a:spcAft>
                <a:spcPts val="0"/>
              </a:spcAft>
              <a:buClr>
                <a:schemeClr val="dk1"/>
              </a:buClr>
              <a:buSzPts val="1200"/>
              <a:buFont typeface="Calibri"/>
              <a:buNone/>
            </a:pPr>
            <a:r>
              <a:rPr lang="nb-NO" dirty="0"/>
              <a:t>- </a:t>
            </a:r>
            <a:r>
              <a:rPr lang="nb-NO" dirty="0" err="1"/>
              <a:t>When</a:t>
            </a:r>
            <a:r>
              <a:rPr lang="nb-NO" dirty="0"/>
              <a:t> </a:t>
            </a:r>
            <a:r>
              <a:rPr lang="nb-NO" dirty="0" err="1"/>
              <a:t>undesirable</a:t>
            </a:r>
            <a:r>
              <a:rPr lang="nb-NO" dirty="0"/>
              <a:t> </a:t>
            </a:r>
            <a:r>
              <a:rPr lang="nb-NO" dirty="0" err="1"/>
              <a:t>situations</a:t>
            </a:r>
            <a:r>
              <a:rPr lang="nb-NO" dirty="0"/>
              <a:t> </a:t>
            </a:r>
            <a:r>
              <a:rPr lang="nb-NO" dirty="0" err="1"/>
              <a:t>arise</a:t>
            </a:r>
            <a:r>
              <a:rPr lang="nb-NO" dirty="0"/>
              <a:t>, </a:t>
            </a:r>
            <a:r>
              <a:rPr lang="nb-NO" dirty="0" err="1"/>
              <a:t>we</a:t>
            </a:r>
            <a:r>
              <a:rPr lang="nb-NO" dirty="0"/>
              <a:t> must </a:t>
            </a:r>
            <a:r>
              <a:rPr lang="nb-NO" dirty="0" err="1"/>
              <a:t>use</a:t>
            </a:r>
            <a:r>
              <a:rPr lang="nb-NO" dirty="0"/>
              <a:t> </a:t>
            </a:r>
            <a:r>
              <a:rPr lang="nb-NO" dirty="0" err="1"/>
              <a:t>these</a:t>
            </a:r>
            <a:r>
              <a:rPr lang="nb-NO" dirty="0"/>
              <a:t> as an </a:t>
            </a:r>
            <a:r>
              <a:rPr lang="nb-NO" dirty="0" err="1"/>
              <a:t>opportunity</a:t>
            </a:r>
            <a:r>
              <a:rPr lang="nb-NO" dirty="0"/>
              <a:t> to </a:t>
            </a:r>
            <a:r>
              <a:rPr lang="nb-NO" dirty="0" err="1"/>
              <a:t>gain</a:t>
            </a:r>
            <a:r>
              <a:rPr lang="nb-NO" dirty="0"/>
              <a:t> </a:t>
            </a:r>
            <a:r>
              <a:rPr lang="nb-NO" dirty="0" err="1"/>
              <a:t>insight</a:t>
            </a:r>
            <a:r>
              <a:rPr lang="nb-NO" dirty="0"/>
              <a:t> to </a:t>
            </a:r>
            <a:r>
              <a:rPr lang="nb-NO" dirty="0" err="1"/>
              <a:t>learn</a:t>
            </a:r>
            <a:r>
              <a:rPr lang="nb-NO" dirty="0"/>
              <a:t> and </a:t>
            </a:r>
            <a:r>
              <a:rPr lang="nb-NO" dirty="0" err="1"/>
              <a:t>improve</a:t>
            </a:r>
            <a:r>
              <a:rPr lang="nb-NO" dirty="0"/>
              <a:t>. </a:t>
            </a:r>
            <a:r>
              <a:rPr lang="nb-NO" dirty="0" err="1"/>
              <a:t>Avoid</a:t>
            </a:r>
            <a:r>
              <a:rPr lang="nb-NO" dirty="0"/>
              <a:t> </a:t>
            </a:r>
            <a:r>
              <a:rPr lang="nb-NO" dirty="0" err="1"/>
              <a:t>blaming</a:t>
            </a:r>
            <a:r>
              <a:rPr lang="nb-NO" dirty="0"/>
              <a:t> </a:t>
            </a:r>
            <a:r>
              <a:rPr lang="nb-NO" dirty="0" err="1"/>
              <a:t>others</a:t>
            </a:r>
            <a:r>
              <a:rPr lang="nb-NO" dirty="0"/>
              <a:t>.</a:t>
            </a:r>
          </a:p>
          <a:p>
            <a:pPr marL="0" marR="0" lvl="0" indent="0" algn="l" rtl="0">
              <a:lnSpc>
                <a:spcPct val="100000"/>
              </a:lnSpc>
              <a:spcBef>
                <a:spcPts val="0"/>
              </a:spcBef>
              <a:spcAft>
                <a:spcPts val="0"/>
              </a:spcAft>
              <a:buClr>
                <a:schemeClr val="dk1"/>
              </a:buClr>
              <a:buSzPts val="1200"/>
              <a:buFont typeface="Calibri"/>
              <a:buNone/>
            </a:pPr>
            <a:endParaRPr lang="nb-NO" dirty="0"/>
          </a:p>
          <a:p>
            <a:pPr marL="0" marR="0" lvl="0" indent="0" algn="l" rtl="0">
              <a:lnSpc>
                <a:spcPct val="100000"/>
              </a:lnSpc>
              <a:spcBef>
                <a:spcPts val="0"/>
              </a:spcBef>
              <a:spcAft>
                <a:spcPts val="0"/>
              </a:spcAft>
              <a:buClr>
                <a:schemeClr val="dk1"/>
              </a:buClr>
              <a:buSzPts val="1200"/>
              <a:buFont typeface="Calibri"/>
              <a:buNone/>
            </a:pPr>
            <a:r>
              <a:rPr lang="nb-NO" dirty="0"/>
              <a:t>- In order to </a:t>
            </a:r>
            <a:r>
              <a:rPr lang="nb-NO" dirty="0" err="1"/>
              <a:t>learn</a:t>
            </a:r>
            <a:r>
              <a:rPr lang="nb-NO" dirty="0"/>
              <a:t> and </a:t>
            </a:r>
            <a:r>
              <a:rPr lang="nb-NO" dirty="0" err="1"/>
              <a:t>improve</a:t>
            </a:r>
            <a:r>
              <a:rPr lang="nb-NO" dirty="0"/>
              <a:t>, </a:t>
            </a:r>
            <a:r>
              <a:rPr lang="nb-NO" dirty="0" err="1"/>
              <a:t>we</a:t>
            </a:r>
            <a:r>
              <a:rPr lang="nb-NO" dirty="0"/>
              <a:t> must listen and ask </a:t>
            </a:r>
            <a:r>
              <a:rPr lang="nb-NO" dirty="0" err="1"/>
              <a:t>open</a:t>
            </a:r>
            <a:r>
              <a:rPr lang="nb-NO" dirty="0"/>
              <a:t> questions. </a:t>
            </a:r>
            <a:r>
              <a:rPr lang="nb-NO" dirty="0" err="1"/>
              <a:t>We</a:t>
            </a:r>
            <a:r>
              <a:rPr lang="nb-NO" dirty="0"/>
              <a:t> </a:t>
            </a:r>
            <a:r>
              <a:rPr lang="nb-NO" dirty="0" err="1"/>
              <a:t>should</a:t>
            </a:r>
            <a:r>
              <a:rPr lang="nb-NO" dirty="0"/>
              <a:t> </a:t>
            </a:r>
            <a:r>
              <a:rPr lang="nb-NO" dirty="0" err="1"/>
              <a:t>assume</a:t>
            </a:r>
            <a:r>
              <a:rPr lang="nb-NO" dirty="0"/>
              <a:t> </a:t>
            </a:r>
            <a:r>
              <a:rPr lang="nb-NO" dirty="0" err="1"/>
              <a:t>that</a:t>
            </a:r>
            <a:r>
              <a:rPr lang="nb-NO" dirty="0"/>
              <a:t> </a:t>
            </a:r>
            <a:r>
              <a:rPr lang="nb-NO" dirty="0" err="1"/>
              <a:t>those</a:t>
            </a:r>
            <a:r>
              <a:rPr lang="nb-NO" dirty="0"/>
              <a:t> </a:t>
            </a:r>
            <a:r>
              <a:rPr lang="nb-NO" dirty="0" err="1"/>
              <a:t>who</a:t>
            </a:r>
            <a:r>
              <a:rPr lang="nb-NO" dirty="0"/>
              <a:t> do </a:t>
            </a:r>
            <a:r>
              <a:rPr lang="nb-NO" dirty="0" err="1"/>
              <a:t>the</a:t>
            </a:r>
            <a:r>
              <a:rPr lang="nb-NO" dirty="0"/>
              <a:t> </a:t>
            </a:r>
            <a:r>
              <a:rPr lang="nb-NO" dirty="0" err="1"/>
              <a:t>work</a:t>
            </a:r>
            <a:r>
              <a:rPr lang="nb-NO" dirty="0"/>
              <a:t> </a:t>
            </a:r>
            <a:r>
              <a:rPr lang="nb-NO" dirty="0" err="1"/>
              <a:t>knows</a:t>
            </a:r>
            <a:r>
              <a:rPr lang="nb-NO" dirty="0"/>
              <a:t> best. Good questions to ask: "</a:t>
            </a:r>
            <a:r>
              <a:rPr lang="nb-NO" dirty="0" err="1"/>
              <a:t>Can</a:t>
            </a:r>
            <a:r>
              <a:rPr lang="nb-NO" dirty="0"/>
              <a:t> </a:t>
            </a:r>
            <a:r>
              <a:rPr lang="nb-NO" dirty="0" err="1"/>
              <a:t>you</a:t>
            </a:r>
            <a:r>
              <a:rPr lang="nb-NO" dirty="0"/>
              <a:t> </a:t>
            </a:r>
            <a:r>
              <a:rPr lang="nb-NO" dirty="0" err="1"/>
              <a:t>explain</a:t>
            </a:r>
            <a:r>
              <a:rPr lang="nb-NO" dirty="0"/>
              <a:t> </a:t>
            </a:r>
            <a:r>
              <a:rPr lang="nb-NO" dirty="0" err="1"/>
              <a:t>this</a:t>
            </a:r>
            <a:r>
              <a:rPr lang="nb-NO" dirty="0"/>
              <a:t> </a:t>
            </a:r>
            <a:r>
              <a:rPr lang="nb-NO" dirty="0" err="1"/>
              <a:t>job</a:t>
            </a:r>
            <a:r>
              <a:rPr lang="nb-NO" dirty="0"/>
              <a:t> to </a:t>
            </a:r>
            <a:r>
              <a:rPr lang="nb-NO" dirty="0" err="1"/>
              <a:t>me</a:t>
            </a:r>
            <a:r>
              <a:rPr lang="nb-NO" dirty="0"/>
              <a:t>?", "</a:t>
            </a:r>
            <a:r>
              <a:rPr lang="nb-NO" dirty="0" err="1"/>
              <a:t>What</a:t>
            </a:r>
            <a:r>
              <a:rPr lang="nb-NO" dirty="0"/>
              <a:t> makes </a:t>
            </a:r>
            <a:r>
              <a:rPr lang="nb-NO" dirty="0" err="1"/>
              <a:t>this</a:t>
            </a:r>
            <a:r>
              <a:rPr lang="nb-NO" dirty="0"/>
              <a:t> </a:t>
            </a:r>
            <a:r>
              <a:rPr lang="nb-NO" dirty="0" err="1"/>
              <a:t>job</a:t>
            </a:r>
            <a:r>
              <a:rPr lang="nb-NO" dirty="0"/>
              <a:t> </a:t>
            </a:r>
            <a:r>
              <a:rPr lang="nb-NO" dirty="0" err="1"/>
              <a:t>difficult</a:t>
            </a:r>
            <a:r>
              <a:rPr lang="nb-NO" dirty="0"/>
              <a:t>?", and "</a:t>
            </a:r>
            <a:r>
              <a:rPr lang="nb-NO" dirty="0" err="1"/>
              <a:t>What</a:t>
            </a:r>
            <a:r>
              <a:rPr lang="nb-NO" dirty="0"/>
              <a:t> </a:t>
            </a:r>
            <a:r>
              <a:rPr lang="nb-NO" dirty="0" err="1"/>
              <a:t>would</a:t>
            </a:r>
            <a:r>
              <a:rPr lang="nb-NO" dirty="0"/>
              <a:t> </a:t>
            </a:r>
            <a:r>
              <a:rPr lang="nb-NO" dirty="0" err="1"/>
              <a:t>help</a:t>
            </a:r>
            <a:r>
              <a:rPr lang="nb-NO" dirty="0"/>
              <a:t> </a:t>
            </a:r>
            <a:r>
              <a:rPr lang="nb-NO" dirty="0" err="1"/>
              <a:t>you</a:t>
            </a:r>
            <a:r>
              <a:rPr lang="nb-NO" dirty="0"/>
              <a:t> do </a:t>
            </a:r>
            <a:r>
              <a:rPr lang="nb-NO" dirty="0" err="1"/>
              <a:t>the</a:t>
            </a:r>
            <a:r>
              <a:rPr lang="nb-NO" dirty="0"/>
              <a:t> </a:t>
            </a:r>
            <a:r>
              <a:rPr lang="nb-NO" dirty="0" err="1"/>
              <a:t>job</a:t>
            </a:r>
            <a:r>
              <a:rPr lang="nb-NO" dirty="0"/>
              <a:t>?"</a:t>
            </a:r>
          </a:p>
          <a:p>
            <a:pPr marL="0" marR="0" lvl="0" indent="0" algn="l" rtl="0">
              <a:lnSpc>
                <a:spcPct val="100000"/>
              </a:lnSpc>
              <a:spcBef>
                <a:spcPts val="0"/>
              </a:spcBef>
              <a:spcAft>
                <a:spcPts val="0"/>
              </a:spcAft>
              <a:buClr>
                <a:schemeClr val="dk1"/>
              </a:buClr>
              <a:buSzPts val="1200"/>
              <a:buFont typeface="Calibri"/>
              <a:buNone/>
            </a:pPr>
            <a:endParaRPr lang="nb-NO" dirty="0"/>
          </a:p>
          <a:p>
            <a:pPr marL="0" lvl="0" indent="0" algn="l" rtl="0">
              <a:lnSpc>
                <a:spcPct val="115000"/>
              </a:lnSpc>
              <a:spcBef>
                <a:spcPts val="0"/>
              </a:spcBef>
              <a:spcAft>
                <a:spcPts val="0"/>
              </a:spcAft>
              <a:buClr>
                <a:schemeClr val="dk1"/>
              </a:buClr>
              <a:buSzPts val="1100"/>
              <a:buFont typeface="Arial"/>
              <a:buNone/>
            </a:pPr>
            <a:r>
              <a:rPr lang="nb-NO" dirty="0"/>
              <a:t>- How leaders </a:t>
            </a:r>
            <a:r>
              <a:rPr lang="nb-NO" dirty="0" err="1"/>
              <a:t>respond</a:t>
            </a:r>
            <a:r>
              <a:rPr lang="nb-NO" dirty="0"/>
              <a:t> to bad </a:t>
            </a:r>
            <a:r>
              <a:rPr lang="nb-NO" dirty="0" err="1"/>
              <a:t>news</a:t>
            </a:r>
            <a:r>
              <a:rPr lang="nb-NO" dirty="0"/>
              <a:t> matters a lot. </a:t>
            </a:r>
            <a:r>
              <a:rPr lang="nb-NO" dirty="0" err="1"/>
              <a:t>We</a:t>
            </a:r>
            <a:r>
              <a:rPr lang="nb-NO" dirty="0"/>
              <a:t> must </a:t>
            </a:r>
            <a:r>
              <a:rPr lang="nb-NO" dirty="0" err="1"/>
              <a:t>create</a:t>
            </a:r>
            <a:r>
              <a:rPr lang="nb-NO" dirty="0"/>
              <a:t> </a:t>
            </a:r>
            <a:r>
              <a:rPr lang="nb-NO" dirty="0" err="1"/>
              <a:t>the</a:t>
            </a:r>
            <a:r>
              <a:rPr lang="nb-NO" dirty="0"/>
              <a:t> </a:t>
            </a:r>
            <a:r>
              <a:rPr lang="nb-NO" dirty="0" err="1"/>
              <a:t>necessary</a:t>
            </a:r>
            <a:r>
              <a:rPr lang="nb-NO" dirty="0"/>
              <a:t> </a:t>
            </a:r>
            <a:r>
              <a:rPr lang="nb-NO" dirty="0" err="1"/>
              <a:t>safety</a:t>
            </a:r>
            <a:r>
              <a:rPr lang="nb-NO" dirty="0"/>
              <a:t> so </a:t>
            </a:r>
            <a:r>
              <a:rPr lang="nb-NO" dirty="0" err="1"/>
              <a:t>that</a:t>
            </a:r>
            <a:r>
              <a:rPr lang="nb-NO" dirty="0"/>
              <a:t> </a:t>
            </a:r>
            <a:r>
              <a:rPr lang="nb-NO" dirty="0" err="1"/>
              <a:t>everyone</a:t>
            </a:r>
            <a:r>
              <a:rPr lang="nb-NO" dirty="0"/>
              <a:t> </a:t>
            </a:r>
            <a:r>
              <a:rPr lang="nb-NO" dirty="0" err="1"/>
              <a:t>dares</a:t>
            </a:r>
            <a:r>
              <a:rPr lang="nb-NO" dirty="0"/>
              <a:t> to </a:t>
            </a:r>
            <a:r>
              <a:rPr lang="nb-NO" dirty="0" err="1"/>
              <a:t>speak</a:t>
            </a:r>
            <a:r>
              <a:rPr lang="nb-NO" dirty="0"/>
              <a:t> up </a:t>
            </a:r>
            <a:r>
              <a:rPr lang="nb-NO" dirty="0" err="1"/>
              <a:t>about</a:t>
            </a:r>
            <a:r>
              <a:rPr lang="nb-NO" dirty="0"/>
              <a:t> </a:t>
            </a:r>
            <a:r>
              <a:rPr lang="nb-NO" dirty="0" err="1"/>
              <a:t>wrongdoing</a:t>
            </a:r>
            <a:r>
              <a:rPr lang="nb-NO" dirty="0"/>
              <a:t> and </a:t>
            </a:r>
            <a:r>
              <a:rPr lang="nb-NO" dirty="0" err="1"/>
              <a:t>deviations</a:t>
            </a:r>
            <a:r>
              <a:rPr lang="nb-NO" dirty="0"/>
              <a:t> from plans or </a:t>
            </a:r>
            <a:r>
              <a:rPr lang="nb-NO" dirty="0" err="1"/>
              <a:t>requirements</a:t>
            </a:r>
            <a:r>
              <a:rPr lang="nb-NO" dirty="0"/>
              <a:t>. </a:t>
            </a:r>
            <a:r>
              <a:rPr lang="nb-NO" dirty="0" err="1"/>
              <a:t>Withholding</a:t>
            </a:r>
            <a:r>
              <a:rPr lang="nb-NO" dirty="0"/>
              <a:t> </a:t>
            </a:r>
            <a:r>
              <a:rPr lang="nb-NO" dirty="0" err="1"/>
              <a:t>information</a:t>
            </a:r>
            <a:r>
              <a:rPr lang="nb-NO" dirty="0"/>
              <a:t> is a human </a:t>
            </a:r>
            <a:r>
              <a:rPr lang="nb-NO" dirty="0" err="1"/>
              <a:t>reaction</a:t>
            </a:r>
            <a:r>
              <a:rPr lang="nb-NO" dirty="0"/>
              <a:t> </a:t>
            </a:r>
            <a:r>
              <a:rPr lang="nb-NO" dirty="0" err="1"/>
              <a:t>if</a:t>
            </a:r>
            <a:r>
              <a:rPr lang="nb-NO" dirty="0"/>
              <a:t> </a:t>
            </a:r>
            <a:r>
              <a:rPr lang="nb-NO" dirty="0" err="1"/>
              <a:t>people</a:t>
            </a:r>
            <a:r>
              <a:rPr lang="nb-NO" dirty="0"/>
              <a:t> </a:t>
            </a:r>
            <a:r>
              <a:rPr lang="nb-NO" dirty="0" err="1"/>
              <a:t>believe</a:t>
            </a:r>
            <a:r>
              <a:rPr lang="nb-NO" dirty="0"/>
              <a:t> </a:t>
            </a:r>
            <a:r>
              <a:rPr lang="nb-NO" dirty="0" err="1"/>
              <a:t>that</a:t>
            </a:r>
            <a:r>
              <a:rPr lang="nb-NO" dirty="0"/>
              <a:t> </a:t>
            </a:r>
            <a:r>
              <a:rPr lang="nb-NO" dirty="0" err="1"/>
              <a:t>they</a:t>
            </a:r>
            <a:r>
              <a:rPr lang="nb-NO" dirty="0"/>
              <a:t> </a:t>
            </a:r>
            <a:r>
              <a:rPr lang="nb-NO" dirty="0" err="1"/>
              <a:t>will</a:t>
            </a:r>
            <a:r>
              <a:rPr lang="nb-NO" dirty="0"/>
              <a:t> be </a:t>
            </a:r>
            <a:r>
              <a:rPr lang="nb-NO" dirty="0" err="1"/>
              <a:t>singled</a:t>
            </a:r>
            <a:r>
              <a:rPr lang="nb-NO" dirty="0"/>
              <a:t> </a:t>
            </a:r>
            <a:r>
              <a:rPr lang="nb-NO" dirty="0" err="1"/>
              <a:t>out</a:t>
            </a:r>
            <a:r>
              <a:rPr lang="nb-NO" dirty="0"/>
              <a:t> as a </a:t>
            </a:r>
            <a:r>
              <a:rPr lang="nb-NO" dirty="0" err="1"/>
              <a:t>scapegoat</a:t>
            </a:r>
            <a:r>
              <a:rPr lang="nb-NO" dirty="0"/>
              <a:t> or </a:t>
            </a:r>
            <a:r>
              <a:rPr lang="nb-NO" dirty="0" err="1"/>
              <a:t>punished</a:t>
            </a:r>
            <a:r>
              <a:rPr lang="nb-NO" dirty="0"/>
              <a:t>. </a:t>
            </a:r>
            <a:r>
              <a:rPr lang="nb-NO" dirty="0" err="1"/>
              <a:t>What</a:t>
            </a:r>
            <a:r>
              <a:rPr lang="nb-NO" dirty="0"/>
              <a:t> </a:t>
            </a:r>
            <a:r>
              <a:rPr lang="nb-NO" dirty="0" err="1"/>
              <a:t>we</a:t>
            </a:r>
            <a:r>
              <a:rPr lang="nb-NO" dirty="0"/>
              <a:t> </a:t>
            </a:r>
            <a:r>
              <a:rPr lang="nb-NO" dirty="0" err="1"/>
              <a:t>are</a:t>
            </a:r>
            <a:r>
              <a:rPr lang="nb-NO" dirty="0"/>
              <a:t> not </a:t>
            </a:r>
            <a:r>
              <a:rPr lang="nb-NO" dirty="0" err="1"/>
              <a:t>aware</a:t>
            </a:r>
            <a:r>
              <a:rPr lang="nb-NO" dirty="0"/>
              <a:t> </a:t>
            </a:r>
            <a:r>
              <a:rPr lang="nb-NO" dirty="0" err="1"/>
              <a:t>of</a:t>
            </a:r>
            <a:r>
              <a:rPr lang="nb-NO" dirty="0"/>
              <a:t>, </a:t>
            </a:r>
            <a:r>
              <a:rPr lang="nb-NO" dirty="0" err="1"/>
              <a:t>we</a:t>
            </a:r>
            <a:r>
              <a:rPr lang="nb-NO" dirty="0"/>
              <a:t> </a:t>
            </a:r>
            <a:r>
              <a:rPr lang="nb-NO" dirty="0" err="1"/>
              <a:t>cannot</a:t>
            </a:r>
            <a:r>
              <a:rPr lang="nb-NO" dirty="0"/>
              <a:t> </a:t>
            </a:r>
            <a:r>
              <a:rPr lang="nb-NO" dirty="0" err="1"/>
              <a:t>learn</a:t>
            </a:r>
            <a:r>
              <a:rPr lang="nb-NO" dirty="0"/>
              <a:t> from or handle.</a:t>
            </a:r>
          </a:p>
          <a:p>
            <a:pPr marL="0" lvl="0" indent="0" algn="l" rtl="0">
              <a:spcBef>
                <a:spcPts val="0"/>
              </a:spcBef>
              <a:spcAft>
                <a:spcPts val="0"/>
              </a:spcAft>
              <a:buNone/>
            </a:pPr>
            <a:endParaRPr lang="nb-NO" dirty="0"/>
          </a:p>
        </p:txBody>
      </p:sp>
      <p:sp>
        <p:nvSpPr>
          <p:cNvPr id="4" name="Plassholder for lysbildenummer 3"/>
          <p:cNvSpPr>
            <a:spLocks noGrp="1"/>
          </p:cNvSpPr>
          <p:nvPr>
            <p:ph type="sldNum" sz="quarter" idx="5"/>
          </p:nvPr>
        </p:nvSpPr>
        <p:spPr/>
        <p:txBody>
          <a:bodyPr/>
          <a:lstStyle/>
          <a:p>
            <a:fld id="{73C46255-B0A8-41CF-A15B-EB86725FC229}" type="slidenum">
              <a:rPr lang="en-GB" smtClean="0"/>
              <a:t>21</a:t>
            </a:fld>
            <a:endParaRPr lang="en-GB"/>
          </a:p>
        </p:txBody>
      </p:sp>
    </p:spTree>
    <p:extLst>
      <p:ext uri="{BB962C8B-B14F-4D97-AF65-F5344CB8AC3E}">
        <p14:creationId xmlns:p14="http://schemas.microsoft.com/office/powerpoint/2010/main" val="7192006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Open-</a:t>
            </a:r>
            <a:r>
              <a:rPr lang="nb-NO" dirty="0" err="1"/>
              <a:t>ended</a:t>
            </a:r>
            <a:r>
              <a:rPr lang="nb-NO" dirty="0"/>
              <a:t> questions </a:t>
            </a:r>
            <a:r>
              <a:rPr lang="nb-NO" dirty="0" err="1"/>
              <a:t>increase</a:t>
            </a:r>
            <a:r>
              <a:rPr lang="nb-NO" dirty="0"/>
              <a:t> </a:t>
            </a:r>
            <a:r>
              <a:rPr lang="nb-NO" dirty="0" err="1"/>
              <a:t>willingness</a:t>
            </a:r>
            <a:r>
              <a:rPr lang="nb-NO" dirty="0"/>
              <a:t> to </a:t>
            </a:r>
            <a:r>
              <a:rPr lang="nb-NO" dirty="0" err="1"/>
              <a:t>share</a:t>
            </a:r>
            <a:r>
              <a:rPr lang="nb-NO" dirty="0"/>
              <a:t>. The questions </a:t>
            </a:r>
            <a:r>
              <a:rPr lang="nb-NO" dirty="0" err="1"/>
              <a:t>provide</a:t>
            </a:r>
            <a:r>
              <a:rPr lang="nb-NO" dirty="0"/>
              <a:t> more </a:t>
            </a:r>
            <a:r>
              <a:rPr lang="nb-NO" dirty="0" err="1"/>
              <a:t>insight</a:t>
            </a:r>
            <a:r>
              <a:rPr lang="nb-NO" dirty="0"/>
              <a:t> and </a:t>
            </a:r>
            <a:r>
              <a:rPr lang="nb-NO" dirty="0" err="1"/>
              <a:t>learning</a:t>
            </a:r>
            <a:r>
              <a:rPr lang="nb-NO" dirty="0"/>
              <a:t>, and </a:t>
            </a:r>
            <a:r>
              <a:rPr lang="nb-NO" dirty="0" err="1"/>
              <a:t>assume</a:t>
            </a:r>
            <a:r>
              <a:rPr lang="nb-NO" dirty="0"/>
              <a:t> </a:t>
            </a:r>
            <a:r>
              <a:rPr lang="nb-NO" dirty="0" err="1"/>
              <a:t>that</a:t>
            </a:r>
            <a:r>
              <a:rPr lang="nb-NO" dirty="0"/>
              <a:t> </a:t>
            </a:r>
            <a:r>
              <a:rPr lang="nb-NO" dirty="0" err="1"/>
              <a:t>those</a:t>
            </a:r>
            <a:r>
              <a:rPr lang="nb-NO" dirty="0"/>
              <a:t> </a:t>
            </a:r>
            <a:r>
              <a:rPr lang="nb-NO" dirty="0" err="1"/>
              <a:t>who</a:t>
            </a:r>
            <a:r>
              <a:rPr lang="nb-NO" dirty="0"/>
              <a:t> </a:t>
            </a:r>
            <a:r>
              <a:rPr lang="nb-NO" dirty="0" err="1"/>
              <a:t>are</a:t>
            </a:r>
            <a:r>
              <a:rPr lang="nb-NO" dirty="0"/>
              <a:t> </a:t>
            </a:r>
            <a:r>
              <a:rPr lang="nb-NO" dirty="0" err="1"/>
              <a:t>closest</a:t>
            </a:r>
            <a:r>
              <a:rPr lang="nb-NO" dirty="0"/>
              <a:t> to </a:t>
            </a:r>
            <a:r>
              <a:rPr lang="nb-NO" dirty="0" err="1"/>
              <a:t>the</a:t>
            </a:r>
            <a:r>
              <a:rPr lang="nb-NO" dirty="0"/>
              <a:t> </a:t>
            </a:r>
            <a:r>
              <a:rPr lang="nb-NO" dirty="0" err="1"/>
              <a:t>execution</a:t>
            </a:r>
            <a:r>
              <a:rPr lang="nb-NO" dirty="0"/>
              <a:t> </a:t>
            </a:r>
            <a:r>
              <a:rPr lang="nb-NO" dirty="0" err="1"/>
              <a:t>of</a:t>
            </a:r>
            <a:r>
              <a:rPr lang="nb-NO" dirty="0"/>
              <a:t> </a:t>
            </a:r>
            <a:r>
              <a:rPr lang="nb-NO" dirty="0" err="1"/>
              <a:t>the</a:t>
            </a:r>
            <a:r>
              <a:rPr lang="nb-NO" dirty="0"/>
              <a:t> </a:t>
            </a:r>
            <a:r>
              <a:rPr lang="nb-NO" dirty="0" err="1"/>
              <a:t>job</a:t>
            </a:r>
            <a:r>
              <a:rPr lang="nb-NO" dirty="0"/>
              <a:t> </a:t>
            </a:r>
            <a:r>
              <a:rPr lang="nb-NO" dirty="0" err="1"/>
              <a:t>know</a:t>
            </a:r>
            <a:r>
              <a:rPr lang="nb-NO" dirty="0"/>
              <a:t> best. The </a:t>
            </a:r>
            <a:r>
              <a:rPr lang="nb-NO" dirty="0" err="1"/>
              <a:t>ability</a:t>
            </a:r>
            <a:r>
              <a:rPr lang="nb-NO" dirty="0"/>
              <a:t> to ask </a:t>
            </a:r>
            <a:r>
              <a:rPr lang="nb-NO" dirty="0" err="1"/>
              <a:t>good</a:t>
            </a:r>
            <a:r>
              <a:rPr lang="nb-NO" dirty="0"/>
              <a:t> questions is </a:t>
            </a:r>
            <a:r>
              <a:rPr lang="nb-NO" dirty="0" err="1"/>
              <a:t>important</a:t>
            </a:r>
            <a:r>
              <a:rPr lang="nb-NO" dirty="0"/>
              <a:t> to </a:t>
            </a:r>
            <a:r>
              <a:rPr lang="nb-NO" dirty="0" err="1"/>
              <a:t>communicate</a:t>
            </a:r>
            <a:r>
              <a:rPr lang="nb-NO" dirty="0"/>
              <a:t> </a:t>
            </a:r>
            <a:r>
              <a:rPr lang="nb-NO" dirty="0" err="1"/>
              <a:t>effectively</a:t>
            </a:r>
            <a:r>
              <a:rPr lang="nb-NO" dirty="0"/>
              <a:t>. Open-</a:t>
            </a:r>
            <a:r>
              <a:rPr lang="nb-NO" dirty="0" err="1"/>
              <a:t>ended</a:t>
            </a:r>
            <a:r>
              <a:rPr lang="nb-NO" dirty="0"/>
              <a:t> questions </a:t>
            </a:r>
            <a:r>
              <a:rPr lang="nb-NO" dirty="0" err="1"/>
              <a:t>give</a:t>
            </a:r>
            <a:r>
              <a:rPr lang="nb-NO" dirty="0"/>
              <a:t> </a:t>
            </a:r>
            <a:r>
              <a:rPr lang="nb-NO" dirty="0" err="1"/>
              <a:t>us</a:t>
            </a:r>
            <a:r>
              <a:rPr lang="nb-NO" dirty="0"/>
              <a:t> </a:t>
            </a:r>
            <a:r>
              <a:rPr lang="nb-NO" dirty="0" err="1"/>
              <a:t>details</a:t>
            </a:r>
            <a:r>
              <a:rPr lang="nb-NO" dirty="0"/>
              <a:t> </a:t>
            </a:r>
            <a:r>
              <a:rPr lang="nb-NO" dirty="0" err="1"/>
              <a:t>we</a:t>
            </a:r>
            <a:r>
              <a:rPr lang="nb-NO" dirty="0"/>
              <a:t> </a:t>
            </a:r>
            <a:r>
              <a:rPr lang="nb-NO" dirty="0" err="1"/>
              <a:t>don't</a:t>
            </a:r>
            <a:r>
              <a:rPr lang="nb-NO" dirty="0"/>
              <a:t> </a:t>
            </a:r>
            <a:r>
              <a:rPr lang="nb-NO" dirty="0" err="1"/>
              <a:t>get</a:t>
            </a:r>
            <a:r>
              <a:rPr lang="nb-NO" dirty="0"/>
              <a:t> </a:t>
            </a:r>
            <a:r>
              <a:rPr lang="nb-NO" dirty="0" err="1"/>
              <a:t>through</a:t>
            </a:r>
            <a:r>
              <a:rPr lang="nb-NO" dirty="0"/>
              <a:t> </a:t>
            </a:r>
            <a:r>
              <a:rPr lang="nb-NO" dirty="0" err="1"/>
              <a:t>typical</a:t>
            </a:r>
            <a:r>
              <a:rPr lang="nb-NO" dirty="0"/>
              <a:t> "</a:t>
            </a:r>
            <a:r>
              <a:rPr lang="nb-NO" dirty="0" err="1"/>
              <a:t>Yes</a:t>
            </a:r>
            <a:r>
              <a:rPr lang="nb-NO" dirty="0"/>
              <a:t> / No" questions.</a:t>
            </a:r>
          </a:p>
        </p:txBody>
      </p:sp>
      <p:sp>
        <p:nvSpPr>
          <p:cNvPr id="4" name="Plassholder for lysbildenummer 3"/>
          <p:cNvSpPr>
            <a:spLocks noGrp="1"/>
          </p:cNvSpPr>
          <p:nvPr>
            <p:ph type="sldNum" sz="quarter" idx="5"/>
          </p:nvPr>
        </p:nvSpPr>
        <p:spPr/>
        <p:txBody>
          <a:bodyPr/>
          <a:lstStyle/>
          <a:p>
            <a:fld id="{73C46255-B0A8-41CF-A15B-EB86725FC229}" type="slidenum">
              <a:rPr lang="en-GB" smtClean="0"/>
              <a:t>22</a:t>
            </a:fld>
            <a:endParaRPr lang="en-GB"/>
          </a:p>
        </p:txBody>
      </p:sp>
    </p:spTree>
    <p:extLst>
      <p:ext uri="{BB962C8B-B14F-4D97-AF65-F5344CB8AC3E}">
        <p14:creationId xmlns:p14="http://schemas.microsoft.com/office/powerpoint/2010/main" val="1700685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gn="l" rtl="0">
              <a:spcBef>
                <a:spcPts val="0"/>
              </a:spcBef>
              <a:spcAft>
                <a:spcPts val="0"/>
              </a:spcAft>
              <a:buNone/>
            </a:pPr>
            <a:r>
              <a:rPr lang="en-GB" b="1" noProof="0" dirty="0"/>
              <a:t>About this slide</a:t>
            </a:r>
            <a:endParaRPr lang="en-GB" noProof="0" dirty="0"/>
          </a:p>
          <a:p>
            <a:pPr marL="0" marR="0" lvl="0" indent="0" algn="l" defTabSz="685652" rtl="0" eaLnBrk="1" fontAlgn="auto" latinLnBrk="0" hangingPunct="1">
              <a:lnSpc>
                <a:spcPct val="100000"/>
              </a:lnSpc>
              <a:spcBef>
                <a:spcPts val="0"/>
              </a:spcBef>
              <a:spcAft>
                <a:spcPts val="0"/>
              </a:spcAft>
              <a:buClrTx/>
              <a:buSzTx/>
              <a:buFontTx/>
              <a:buNone/>
              <a:tabLst/>
              <a:defRPr/>
            </a:pPr>
            <a:r>
              <a:rPr lang="en-GB" noProof="0" dirty="0"/>
              <a:t>The most important point is that these kinds of questions should be integrated into established tools and conversations</a:t>
            </a:r>
            <a:r>
              <a:rPr lang="en-GB" noProof="0" dirty="0">
                <a:highlight>
                  <a:srgbClr val="FF0000"/>
                </a:highlight>
              </a:rPr>
              <a:t>, for instance, Safe Job Analysis (SJA) and pre-job conversations, </a:t>
            </a:r>
            <a:r>
              <a:rPr lang="en-GB" noProof="0" dirty="0"/>
              <a:t>to strengthen and improve existing practice.</a:t>
            </a:r>
          </a:p>
          <a:p>
            <a:endParaRPr lang="en-GB" noProof="0" dirty="0"/>
          </a:p>
        </p:txBody>
      </p:sp>
      <p:sp>
        <p:nvSpPr>
          <p:cNvPr id="4" name="Plassholder for lysbildenummer 3"/>
          <p:cNvSpPr>
            <a:spLocks noGrp="1"/>
          </p:cNvSpPr>
          <p:nvPr>
            <p:ph type="sldNum" sz="quarter" idx="5"/>
          </p:nvPr>
        </p:nvSpPr>
        <p:spPr/>
        <p:txBody>
          <a:bodyPr/>
          <a:lstStyle/>
          <a:p>
            <a:fld id="{73C46255-B0A8-41CF-A15B-EB86725FC229}" type="slidenum">
              <a:rPr lang="en-GB" smtClean="0"/>
              <a:t>23</a:t>
            </a:fld>
            <a:endParaRPr lang="en-GB"/>
          </a:p>
        </p:txBody>
      </p:sp>
    </p:spTree>
    <p:extLst>
      <p:ext uri="{BB962C8B-B14F-4D97-AF65-F5344CB8AC3E}">
        <p14:creationId xmlns:p14="http://schemas.microsoft.com/office/powerpoint/2010/main" val="37558249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nb-NO" b="1" dirty="0"/>
              <a:t>Message</a:t>
            </a:r>
            <a:endParaRPr lang="nb-NO" dirty="0"/>
          </a:p>
          <a:p>
            <a:pPr marL="0" marR="0" lvl="0" indent="0" algn="l" rtl="0">
              <a:lnSpc>
                <a:spcPct val="100000"/>
              </a:lnSpc>
              <a:spcBef>
                <a:spcPts val="0"/>
              </a:spcBef>
              <a:spcAft>
                <a:spcPts val="0"/>
              </a:spcAft>
              <a:buClr>
                <a:schemeClr val="dk1"/>
              </a:buClr>
              <a:buSzPts val="1200"/>
              <a:buFont typeface="Calibri"/>
              <a:buNone/>
            </a:pPr>
            <a:endParaRPr lang="nb-NO" dirty="0"/>
          </a:p>
          <a:p>
            <a:pPr marL="0" lvl="0" indent="0" algn="l" rtl="0">
              <a:lnSpc>
                <a:spcPct val="115000"/>
              </a:lnSpc>
              <a:spcBef>
                <a:spcPts val="0"/>
              </a:spcBef>
              <a:spcAft>
                <a:spcPts val="0"/>
              </a:spcAft>
              <a:buClr>
                <a:schemeClr val="dk1"/>
              </a:buClr>
              <a:buSzPts val="1100"/>
              <a:buFont typeface="Arial"/>
              <a:buNone/>
            </a:pPr>
            <a:r>
              <a:rPr lang="nb-NO" dirty="0" err="1"/>
              <a:t>When</a:t>
            </a:r>
            <a:r>
              <a:rPr lang="nb-NO" dirty="0"/>
              <a:t> it </a:t>
            </a:r>
            <a:r>
              <a:rPr lang="nb-NO" dirty="0" err="1"/>
              <a:t>comes</a:t>
            </a:r>
            <a:r>
              <a:rPr lang="nb-NO" dirty="0"/>
              <a:t> to </a:t>
            </a:r>
            <a:r>
              <a:rPr lang="nb-NO" dirty="0" err="1"/>
              <a:t>measures</a:t>
            </a:r>
            <a:r>
              <a:rPr lang="nb-NO" dirty="0"/>
              <a:t>, </a:t>
            </a:r>
            <a:r>
              <a:rPr lang="nb-NO" dirty="0" err="1"/>
              <a:t>we</a:t>
            </a:r>
            <a:r>
              <a:rPr lang="nb-NO" dirty="0"/>
              <a:t> </a:t>
            </a:r>
            <a:r>
              <a:rPr lang="nb-NO" dirty="0" err="1"/>
              <a:t>tend</a:t>
            </a:r>
            <a:r>
              <a:rPr lang="nb-NO" dirty="0"/>
              <a:t> to </a:t>
            </a:r>
            <a:r>
              <a:rPr lang="nb-NO" dirty="0" err="1"/>
              <a:t>focus</a:t>
            </a:r>
            <a:r>
              <a:rPr lang="nb-NO" dirty="0"/>
              <a:t> </a:t>
            </a:r>
            <a:r>
              <a:rPr lang="nb-NO" dirty="0" err="1"/>
              <a:t>on</a:t>
            </a:r>
            <a:r>
              <a:rPr lang="nb-NO" dirty="0"/>
              <a:t> </a:t>
            </a:r>
            <a:r>
              <a:rPr lang="nb-NO" dirty="0" err="1"/>
              <a:t>the</a:t>
            </a:r>
            <a:r>
              <a:rPr lang="nb-NO" dirty="0"/>
              <a:t> </a:t>
            </a:r>
            <a:r>
              <a:rPr lang="nb-NO" dirty="0" err="1"/>
              <a:t>individual</a:t>
            </a:r>
            <a:r>
              <a:rPr lang="nb-NO" dirty="0"/>
              <a:t> </a:t>
            </a:r>
            <a:r>
              <a:rPr lang="nb-NO" dirty="0" err="1"/>
              <a:t>level</a:t>
            </a:r>
            <a:r>
              <a:rPr lang="nb-NO" dirty="0"/>
              <a:t>. </a:t>
            </a:r>
            <a:r>
              <a:rPr lang="nb-NO" dirty="0" err="1"/>
              <a:t>But</a:t>
            </a:r>
            <a:r>
              <a:rPr lang="nb-NO" dirty="0"/>
              <a:t> </a:t>
            </a:r>
            <a:r>
              <a:rPr lang="nb-NO" dirty="0" err="1"/>
              <a:t>these</a:t>
            </a:r>
            <a:r>
              <a:rPr lang="nb-NO" dirty="0"/>
              <a:t> </a:t>
            </a:r>
            <a:r>
              <a:rPr lang="nb-NO" dirty="0" err="1"/>
              <a:t>measures</a:t>
            </a:r>
            <a:r>
              <a:rPr lang="nb-NO" dirty="0"/>
              <a:t> </a:t>
            </a:r>
            <a:r>
              <a:rPr lang="nb-NO" dirty="0" err="1"/>
              <a:t>are</a:t>
            </a:r>
            <a:r>
              <a:rPr lang="nb-NO" dirty="0"/>
              <a:t> </a:t>
            </a:r>
            <a:r>
              <a:rPr lang="nb-NO" dirty="0" err="1"/>
              <a:t>also</a:t>
            </a:r>
            <a:r>
              <a:rPr lang="nb-NO" dirty="0"/>
              <a:t> most vulnerable to </a:t>
            </a:r>
            <a:r>
              <a:rPr lang="nb-NO" dirty="0" err="1"/>
              <a:t>errors</a:t>
            </a:r>
            <a:r>
              <a:rPr lang="nb-NO" dirty="0"/>
              <a:t> and </a:t>
            </a:r>
            <a:r>
              <a:rPr lang="nb-NO" dirty="0" err="1"/>
              <a:t>wrongdoing</a:t>
            </a:r>
            <a:r>
              <a:rPr lang="nb-NO" dirty="0"/>
              <a:t>. In order to be </a:t>
            </a:r>
            <a:r>
              <a:rPr lang="nb-NO" dirty="0" err="1"/>
              <a:t>able</a:t>
            </a:r>
            <a:r>
              <a:rPr lang="nb-NO" dirty="0"/>
              <a:t> to "</a:t>
            </a:r>
            <a:r>
              <a:rPr lang="nb-NO" dirty="0" err="1"/>
              <a:t>fail</a:t>
            </a:r>
            <a:r>
              <a:rPr lang="nb-NO" dirty="0"/>
              <a:t> </a:t>
            </a:r>
            <a:r>
              <a:rPr lang="nb-NO" dirty="0" err="1"/>
              <a:t>safely</a:t>
            </a:r>
            <a:r>
              <a:rPr lang="nb-NO" dirty="0"/>
              <a:t>", </a:t>
            </a:r>
            <a:r>
              <a:rPr lang="nb-NO" dirty="0" err="1"/>
              <a:t>we</a:t>
            </a:r>
            <a:r>
              <a:rPr lang="nb-NO" dirty="0"/>
              <a:t> </a:t>
            </a:r>
            <a:r>
              <a:rPr lang="nb-NO" dirty="0" err="1"/>
              <a:t>need</a:t>
            </a:r>
            <a:r>
              <a:rPr lang="nb-NO" dirty="0"/>
              <a:t> to </a:t>
            </a:r>
            <a:r>
              <a:rPr lang="nb-NO" dirty="0" err="1"/>
              <a:t>see</a:t>
            </a:r>
            <a:r>
              <a:rPr lang="nb-NO" dirty="0"/>
              <a:t> </a:t>
            </a:r>
            <a:r>
              <a:rPr lang="nb-NO" dirty="0" err="1"/>
              <a:t>if</a:t>
            </a:r>
            <a:r>
              <a:rPr lang="nb-NO" dirty="0"/>
              <a:t> </a:t>
            </a:r>
            <a:r>
              <a:rPr lang="nb-NO" dirty="0" err="1"/>
              <a:t>we</a:t>
            </a:r>
            <a:r>
              <a:rPr lang="nb-NO" dirty="0"/>
              <a:t> </a:t>
            </a:r>
            <a:r>
              <a:rPr lang="nb-NO" dirty="0" err="1"/>
              <a:t>can</a:t>
            </a:r>
            <a:r>
              <a:rPr lang="nb-NO" dirty="0"/>
              <a:t> </a:t>
            </a:r>
            <a:r>
              <a:rPr lang="nb-NO" dirty="0" err="1"/>
              <a:t>identify</a:t>
            </a:r>
            <a:r>
              <a:rPr lang="nb-NO" dirty="0"/>
              <a:t> </a:t>
            </a:r>
            <a:r>
              <a:rPr lang="nb-NO" dirty="0" err="1"/>
              <a:t>measures</a:t>
            </a:r>
            <a:r>
              <a:rPr lang="nb-NO" dirty="0"/>
              <a:t> at system </a:t>
            </a:r>
            <a:r>
              <a:rPr lang="nb-NO" dirty="0" err="1"/>
              <a:t>level</a:t>
            </a:r>
            <a:r>
              <a:rPr lang="nb-NO" dirty="0"/>
              <a:t>.</a:t>
            </a:r>
          </a:p>
        </p:txBody>
      </p:sp>
      <p:sp>
        <p:nvSpPr>
          <p:cNvPr id="4" name="Plassholder for lysbildenummer 3"/>
          <p:cNvSpPr>
            <a:spLocks noGrp="1"/>
          </p:cNvSpPr>
          <p:nvPr>
            <p:ph type="sldNum" sz="quarter" idx="5"/>
          </p:nvPr>
        </p:nvSpPr>
        <p:spPr/>
        <p:txBody>
          <a:bodyPr/>
          <a:lstStyle/>
          <a:p>
            <a:fld id="{73C46255-B0A8-41CF-A15B-EB86725FC229}" type="slidenum">
              <a:rPr lang="en-GB" smtClean="0"/>
              <a:t>24</a:t>
            </a:fld>
            <a:endParaRPr lang="en-GB"/>
          </a:p>
        </p:txBody>
      </p:sp>
    </p:spTree>
    <p:extLst>
      <p:ext uri="{BB962C8B-B14F-4D97-AF65-F5344CB8AC3E}">
        <p14:creationId xmlns:p14="http://schemas.microsoft.com/office/powerpoint/2010/main" val="3206770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gn="l" rtl="0">
              <a:spcBef>
                <a:spcPts val="0"/>
              </a:spcBef>
              <a:spcAft>
                <a:spcPts val="0"/>
              </a:spcAft>
              <a:buNone/>
            </a:pPr>
            <a:r>
              <a:rPr lang="nb-NO" b="1" dirty="0" err="1"/>
              <a:t>About</a:t>
            </a:r>
            <a:r>
              <a:rPr lang="nb-NO" b="1" dirty="0"/>
              <a:t> </a:t>
            </a:r>
            <a:r>
              <a:rPr lang="nb-NO" b="1" dirty="0" err="1"/>
              <a:t>this</a:t>
            </a:r>
            <a:r>
              <a:rPr lang="nb-NO" b="1" dirty="0"/>
              <a:t> slide</a:t>
            </a:r>
            <a:endParaRPr lang="nb-NO" dirty="0"/>
          </a:p>
          <a:p>
            <a:pPr marL="0" lvl="0" indent="0" algn="l" rtl="0">
              <a:lnSpc>
                <a:spcPct val="115000"/>
              </a:lnSpc>
              <a:spcBef>
                <a:spcPts val="0"/>
              </a:spcBef>
              <a:spcAft>
                <a:spcPts val="0"/>
              </a:spcAft>
              <a:buClr>
                <a:schemeClr val="dk1"/>
              </a:buClr>
              <a:buSzPts val="1100"/>
              <a:buFont typeface="Arial"/>
              <a:buNone/>
            </a:pPr>
            <a:r>
              <a:rPr lang="nb-NO" dirty="0"/>
              <a:t>The slide </a:t>
            </a:r>
            <a:r>
              <a:rPr lang="nb-NO" dirty="0" err="1"/>
              <a:t>provides</a:t>
            </a:r>
            <a:r>
              <a:rPr lang="nb-NO" dirty="0"/>
              <a:t> a </a:t>
            </a:r>
            <a:r>
              <a:rPr lang="nb-NO" dirty="0" err="1"/>
              <a:t>brief</a:t>
            </a:r>
            <a:r>
              <a:rPr lang="nb-NO" dirty="0"/>
              <a:t> </a:t>
            </a:r>
            <a:r>
              <a:rPr lang="nb-NO" dirty="0" err="1"/>
              <a:t>summary</a:t>
            </a:r>
            <a:r>
              <a:rPr lang="nb-NO" dirty="0"/>
              <a:t> </a:t>
            </a:r>
            <a:r>
              <a:rPr lang="nb-NO" dirty="0" err="1"/>
              <a:t>of</a:t>
            </a:r>
            <a:r>
              <a:rPr lang="nb-NO" dirty="0"/>
              <a:t> </a:t>
            </a:r>
            <a:r>
              <a:rPr lang="nb-NO" dirty="0" err="1"/>
              <a:t>the</a:t>
            </a:r>
            <a:r>
              <a:rPr lang="nb-NO" dirty="0"/>
              <a:t> </a:t>
            </a:r>
            <a:r>
              <a:rPr lang="nb-NO" dirty="0" err="1"/>
              <a:t>main</a:t>
            </a:r>
            <a:r>
              <a:rPr lang="nb-NO" dirty="0"/>
              <a:t> </a:t>
            </a:r>
            <a:r>
              <a:rPr lang="nb-NO" dirty="0" err="1"/>
              <a:t>points</a:t>
            </a:r>
            <a:r>
              <a:rPr lang="nb-NO" dirty="0"/>
              <a:t> </a:t>
            </a:r>
            <a:r>
              <a:rPr lang="nb-NO" dirty="0" err="1"/>
              <a:t>you</a:t>
            </a:r>
            <a:r>
              <a:rPr lang="nb-NO" dirty="0"/>
              <a:t> </a:t>
            </a:r>
            <a:r>
              <a:rPr lang="nb-NO" dirty="0" err="1"/>
              <a:t>talked</a:t>
            </a:r>
            <a:r>
              <a:rPr lang="nb-NO" dirty="0"/>
              <a:t> </a:t>
            </a:r>
            <a:r>
              <a:rPr lang="nb-NO" dirty="0" err="1"/>
              <a:t>about</a:t>
            </a:r>
            <a:r>
              <a:rPr lang="nb-NO" dirty="0"/>
              <a:t> in </a:t>
            </a:r>
            <a:r>
              <a:rPr lang="nb-NO" dirty="0" err="1"/>
              <a:t>this</a:t>
            </a:r>
            <a:r>
              <a:rPr lang="nb-NO" dirty="0"/>
              <a:t> </a:t>
            </a:r>
            <a:r>
              <a:rPr lang="nb-NO" dirty="0" err="1"/>
              <a:t>presentation</a:t>
            </a:r>
            <a:r>
              <a:rPr lang="nb-NO" dirty="0"/>
              <a:t>.</a:t>
            </a:r>
          </a:p>
        </p:txBody>
      </p:sp>
      <p:sp>
        <p:nvSpPr>
          <p:cNvPr id="4" name="Plassholder for lysbildenummer 3"/>
          <p:cNvSpPr>
            <a:spLocks noGrp="1"/>
          </p:cNvSpPr>
          <p:nvPr>
            <p:ph type="sldNum" sz="quarter" idx="5"/>
          </p:nvPr>
        </p:nvSpPr>
        <p:spPr/>
        <p:txBody>
          <a:bodyPr/>
          <a:lstStyle/>
          <a:p>
            <a:fld id="{73C46255-B0A8-41CF-A15B-EB86725FC229}" type="slidenum">
              <a:rPr lang="en-GB" smtClean="0"/>
              <a:t>25</a:t>
            </a:fld>
            <a:endParaRPr lang="en-GB"/>
          </a:p>
        </p:txBody>
      </p:sp>
    </p:spTree>
    <p:extLst>
      <p:ext uri="{BB962C8B-B14F-4D97-AF65-F5344CB8AC3E}">
        <p14:creationId xmlns:p14="http://schemas.microsoft.com/office/powerpoint/2010/main" val="39792847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37C63BD5-E1C5-4BD2-8B1A-C176D398E2B6}" type="slidenum">
              <a:rPr lang="nb-NO" smtClean="0"/>
              <a:t>26</a:t>
            </a:fld>
            <a:endParaRPr lang="nb-NO"/>
          </a:p>
        </p:txBody>
      </p:sp>
    </p:spTree>
    <p:extLst>
      <p:ext uri="{BB962C8B-B14F-4D97-AF65-F5344CB8AC3E}">
        <p14:creationId xmlns:p14="http://schemas.microsoft.com/office/powerpoint/2010/main" val="3812440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37C63BD5-E1C5-4BD2-8B1A-C176D398E2B6}" type="slidenum">
              <a:rPr lang="nb-NO" smtClean="0"/>
              <a:t>27</a:t>
            </a:fld>
            <a:endParaRPr lang="nb-NO"/>
          </a:p>
        </p:txBody>
      </p:sp>
    </p:spTree>
    <p:extLst>
      <p:ext uri="{BB962C8B-B14F-4D97-AF65-F5344CB8AC3E}">
        <p14:creationId xmlns:p14="http://schemas.microsoft.com/office/powerpoint/2010/main" val="2647141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nb-NO" b="1" dirty="0"/>
              <a:t>Message</a:t>
            </a:r>
            <a:endParaRPr lang="nb-NO" dirty="0"/>
          </a:p>
          <a:p>
            <a:pPr marL="0" marR="0" lvl="0" indent="0" algn="l" rtl="0">
              <a:lnSpc>
                <a:spcPct val="100000"/>
              </a:lnSpc>
              <a:spcBef>
                <a:spcPts val="0"/>
              </a:spcBef>
              <a:spcAft>
                <a:spcPts val="0"/>
              </a:spcAft>
              <a:buClr>
                <a:schemeClr val="dk1"/>
              </a:buClr>
              <a:buSzPts val="1200"/>
              <a:buFont typeface="Calibri"/>
              <a:buNone/>
            </a:pPr>
            <a:endParaRPr lang="nb-NO" dirty="0"/>
          </a:p>
          <a:p>
            <a:pPr marL="0" marR="0" lvl="0" indent="0" algn="l" rtl="0">
              <a:lnSpc>
                <a:spcPct val="100000"/>
              </a:lnSpc>
              <a:spcBef>
                <a:spcPts val="0"/>
              </a:spcBef>
              <a:spcAft>
                <a:spcPts val="0"/>
              </a:spcAft>
              <a:buClr>
                <a:schemeClr val="dk1"/>
              </a:buClr>
              <a:buSzPts val="1200"/>
              <a:buFont typeface="Calibri"/>
              <a:buNone/>
            </a:pPr>
            <a:r>
              <a:rPr lang="nb-NO" dirty="0" err="1"/>
              <a:t>We</a:t>
            </a:r>
            <a:r>
              <a:rPr lang="nb-NO" dirty="0"/>
              <a:t> have done a lot </a:t>
            </a:r>
            <a:r>
              <a:rPr lang="nb-NO" dirty="0" err="1"/>
              <a:t>of</a:t>
            </a:r>
            <a:r>
              <a:rPr lang="nb-NO" dirty="0"/>
              <a:t> </a:t>
            </a:r>
            <a:r>
              <a:rPr lang="nb-NO" dirty="0" err="1"/>
              <a:t>good</a:t>
            </a:r>
            <a:r>
              <a:rPr lang="nb-NO" dirty="0"/>
              <a:t> </a:t>
            </a:r>
            <a:r>
              <a:rPr lang="nb-NO" dirty="0" err="1"/>
              <a:t>work</a:t>
            </a:r>
            <a:r>
              <a:rPr lang="nb-NO" dirty="0"/>
              <a:t> </a:t>
            </a:r>
            <a:r>
              <a:rPr lang="nb-NO" dirty="0" err="1"/>
              <a:t>that</a:t>
            </a:r>
            <a:r>
              <a:rPr lang="nb-NO" dirty="0"/>
              <a:t> has </a:t>
            </a:r>
            <a:r>
              <a:rPr lang="nb-NO" dirty="0" err="1"/>
              <a:t>improved</a:t>
            </a:r>
            <a:r>
              <a:rPr lang="nb-NO" dirty="0"/>
              <a:t> </a:t>
            </a:r>
            <a:r>
              <a:rPr lang="nb-NO" dirty="0" err="1"/>
              <a:t>safety</a:t>
            </a:r>
            <a:r>
              <a:rPr lang="nb-NO" dirty="0"/>
              <a:t> in </a:t>
            </a:r>
            <a:r>
              <a:rPr lang="nb-NO" dirty="0" err="1"/>
              <a:t>the</a:t>
            </a:r>
            <a:r>
              <a:rPr lang="nb-NO" dirty="0"/>
              <a:t> </a:t>
            </a:r>
            <a:r>
              <a:rPr lang="nb-NO" dirty="0" err="1"/>
              <a:t>industry</a:t>
            </a:r>
            <a:r>
              <a:rPr lang="nb-NO" dirty="0"/>
              <a:t> over time, in </a:t>
            </a:r>
            <a:r>
              <a:rPr lang="nb-NO" dirty="0" err="1"/>
              <a:t>the</a:t>
            </a:r>
            <a:r>
              <a:rPr lang="nb-NO" dirty="0"/>
              <a:t> form </a:t>
            </a:r>
            <a:r>
              <a:rPr lang="nb-NO" dirty="0" err="1"/>
              <a:t>of</a:t>
            </a:r>
            <a:r>
              <a:rPr lang="nb-NO" dirty="0"/>
              <a:t> e.g. </a:t>
            </a:r>
            <a:r>
              <a:rPr lang="nb-NO" dirty="0" err="1"/>
              <a:t>regulations</a:t>
            </a:r>
            <a:r>
              <a:rPr lang="nb-NO" dirty="0"/>
              <a:t>, </a:t>
            </a:r>
            <a:r>
              <a:rPr lang="nb-NO" dirty="0" err="1"/>
              <a:t>requirements</a:t>
            </a:r>
            <a:r>
              <a:rPr lang="nb-NO" dirty="0"/>
              <a:t> and </a:t>
            </a:r>
            <a:r>
              <a:rPr lang="nb-NO" dirty="0" err="1"/>
              <a:t>procedures</a:t>
            </a:r>
            <a:r>
              <a:rPr lang="nb-NO" dirty="0"/>
              <a:t>, </a:t>
            </a:r>
            <a:r>
              <a:rPr lang="nb-NO" dirty="0" err="1"/>
              <a:t>work</a:t>
            </a:r>
            <a:r>
              <a:rPr lang="nb-NO" dirty="0"/>
              <a:t> </a:t>
            </a:r>
            <a:r>
              <a:rPr lang="nb-NO" dirty="0" err="1"/>
              <a:t>processes</a:t>
            </a:r>
            <a:r>
              <a:rPr lang="nb-NO" dirty="0"/>
              <a:t> and </a:t>
            </a:r>
            <a:r>
              <a:rPr lang="nb-NO" dirty="0" err="1"/>
              <a:t>focus</a:t>
            </a:r>
            <a:r>
              <a:rPr lang="nb-NO" dirty="0"/>
              <a:t> </a:t>
            </a:r>
            <a:r>
              <a:rPr lang="nb-NO" dirty="0" err="1"/>
              <a:t>on</a:t>
            </a:r>
            <a:r>
              <a:rPr lang="nb-NO" dirty="0"/>
              <a:t> </a:t>
            </a:r>
            <a:r>
              <a:rPr lang="nb-NO" dirty="0" err="1"/>
              <a:t>compliance</a:t>
            </a:r>
            <a:r>
              <a:rPr lang="nb-NO" dirty="0"/>
              <a:t> and personal </a:t>
            </a:r>
            <a:r>
              <a:rPr lang="nb-NO" dirty="0" err="1"/>
              <a:t>commitments</a:t>
            </a:r>
            <a:r>
              <a:rPr lang="nb-NO" dirty="0"/>
              <a:t>.</a:t>
            </a:r>
          </a:p>
          <a:p>
            <a:pPr marL="0" marR="0" lvl="0" indent="0" algn="l" rtl="0">
              <a:lnSpc>
                <a:spcPct val="100000"/>
              </a:lnSpc>
              <a:spcBef>
                <a:spcPts val="0"/>
              </a:spcBef>
              <a:spcAft>
                <a:spcPts val="0"/>
              </a:spcAft>
              <a:buClr>
                <a:schemeClr val="dk1"/>
              </a:buClr>
              <a:buSzPts val="1200"/>
              <a:buFont typeface="Calibri"/>
              <a:buNone/>
            </a:pPr>
            <a:endParaRPr lang="nb-NO" dirty="0"/>
          </a:p>
          <a:p>
            <a:pPr marL="0" lvl="0" indent="0" algn="l" rtl="0">
              <a:lnSpc>
                <a:spcPct val="115000"/>
              </a:lnSpc>
              <a:spcBef>
                <a:spcPts val="0"/>
              </a:spcBef>
              <a:spcAft>
                <a:spcPts val="0"/>
              </a:spcAft>
              <a:buClr>
                <a:schemeClr val="dk1"/>
              </a:buClr>
              <a:buSzPts val="1100"/>
              <a:buFont typeface="Arial"/>
              <a:buNone/>
            </a:pPr>
            <a:r>
              <a:rPr lang="nb-NO" dirty="0" err="1"/>
              <a:t>Why</a:t>
            </a:r>
            <a:r>
              <a:rPr lang="nb-NO" dirty="0"/>
              <a:t> has </a:t>
            </a:r>
            <a:r>
              <a:rPr lang="nb-NO" dirty="0" err="1"/>
              <a:t>the</a:t>
            </a:r>
            <a:r>
              <a:rPr lang="nb-NO" dirty="0"/>
              <a:t> </a:t>
            </a:r>
            <a:r>
              <a:rPr lang="nb-NO" dirty="0" err="1"/>
              <a:t>improvement</a:t>
            </a:r>
            <a:r>
              <a:rPr lang="nb-NO" dirty="0"/>
              <a:t> </a:t>
            </a:r>
            <a:r>
              <a:rPr lang="nb-NO" dirty="0" err="1"/>
              <a:t>now</a:t>
            </a:r>
            <a:r>
              <a:rPr lang="nb-NO" dirty="0"/>
              <a:t> </a:t>
            </a:r>
            <a:r>
              <a:rPr lang="nb-NO" dirty="0" err="1"/>
              <a:t>slowed</a:t>
            </a:r>
            <a:r>
              <a:rPr lang="nb-NO" dirty="0"/>
              <a:t> and </a:t>
            </a:r>
            <a:r>
              <a:rPr lang="nb-NO" dirty="0" err="1"/>
              <a:t>the</a:t>
            </a:r>
            <a:r>
              <a:rPr lang="nb-NO" dirty="0"/>
              <a:t> </a:t>
            </a:r>
            <a:r>
              <a:rPr lang="nb-NO" dirty="0" err="1"/>
              <a:t>curve</a:t>
            </a:r>
            <a:r>
              <a:rPr lang="nb-NO" dirty="0"/>
              <a:t> </a:t>
            </a:r>
            <a:r>
              <a:rPr lang="nb-NO" dirty="0" err="1"/>
              <a:t>flattened</a:t>
            </a:r>
            <a:r>
              <a:rPr lang="nb-NO" dirty="0"/>
              <a:t>? </a:t>
            </a:r>
            <a:r>
              <a:rPr lang="nb-NO" dirty="0" err="1"/>
              <a:t>We</a:t>
            </a:r>
            <a:r>
              <a:rPr lang="nb-NO" dirty="0"/>
              <a:t> </a:t>
            </a:r>
            <a:r>
              <a:rPr lang="nb-NO" dirty="0" err="1"/>
              <a:t>know</a:t>
            </a:r>
            <a:r>
              <a:rPr lang="nb-NO" dirty="0"/>
              <a:t> </a:t>
            </a:r>
            <a:r>
              <a:rPr lang="nb-NO" dirty="0" err="1"/>
              <a:t>that</a:t>
            </a:r>
            <a:r>
              <a:rPr lang="nb-NO" dirty="0"/>
              <a:t> </a:t>
            </a:r>
            <a:r>
              <a:rPr lang="nb-NO" dirty="0" err="1"/>
              <a:t>following</a:t>
            </a:r>
            <a:r>
              <a:rPr lang="nb-NO" dirty="0"/>
              <a:t> </a:t>
            </a:r>
            <a:r>
              <a:rPr lang="nb-NO" dirty="0" err="1"/>
              <a:t>procedures</a:t>
            </a:r>
            <a:r>
              <a:rPr lang="nb-NO" dirty="0"/>
              <a:t> and </a:t>
            </a:r>
            <a:r>
              <a:rPr lang="nb-NO" dirty="0" err="1"/>
              <a:t>requirements</a:t>
            </a:r>
            <a:r>
              <a:rPr lang="nb-NO" dirty="0"/>
              <a:t>, and </a:t>
            </a:r>
            <a:r>
              <a:rPr lang="nb-NO" dirty="0" err="1"/>
              <a:t>individual</a:t>
            </a:r>
            <a:r>
              <a:rPr lang="nb-NO" dirty="0"/>
              <a:t> </a:t>
            </a:r>
            <a:r>
              <a:rPr lang="nb-NO" dirty="0" err="1"/>
              <a:t>commitments</a:t>
            </a:r>
            <a:r>
              <a:rPr lang="nb-NO" dirty="0"/>
              <a:t> </a:t>
            </a:r>
            <a:r>
              <a:rPr lang="nb-NO" dirty="0" err="1"/>
              <a:t>are</a:t>
            </a:r>
            <a:r>
              <a:rPr lang="nb-NO" dirty="0"/>
              <a:t> </a:t>
            </a:r>
            <a:r>
              <a:rPr lang="nb-NO" dirty="0" err="1"/>
              <a:t>very</a:t>
            </a:r>
            <a:r>
              <a:rPr lang="nb-NO" dirty="0"/>
              <a:t> </a:t>
            </a:r>
            <a:r>
              <a:rPr lang="nb-NO" dirty="0" err="1"/>
              <a:t>important</a:t>
            </a:r>
            <a:r>
              <a:rPr lang="nb-NO" dirty="0"/>
              <a:t> for </a:t>
            </a:r>
            <a:r>
              <a:rPr lang="nb-NO" dirty="0" err="1"/>
              <a:t>safety</a:t>
            </a:r>
            <a:r>
              <a:rPr lang="nb-NO" dirty="0"/>
              <a:t>, </a:t>
            </a:r>
            <a:r>
              <a:rPr lang="nb-NO" dirty="0" err="1"/>
              <a:t>but</a:t>
            </a:r>
            <a:r>
              <a:rPr lang="nb-NO" dirty="0"/>
              <a:t> </a:t>
            </a:r>
            <a:r>
              <a:rPr lang="nb-NO" dirty="0" err="1"/>
              <a:t>we</a:t>
            </a:r>
            <a:r>
              <a:rPr lang="nb-NO" dirty="0"/>
              <a:t> </a:t>
            </a:r>
            <a:r>
              <a:rPr lang="nb-NO" dirty="0" err="1"/>
              <a:t>also</a:t>
            </a:r>
            <a:r>
              <a:rPr lang="nb-NO" dirty="0"/>
              <a:t> </a:t>
            </a:r>
            <a:r>
              <a:rPr lang="nb-NO" dirty="0" err="1"/>
              <a:t>see</a:t>
            </a:r>
            <a:r>
              <a:rPr lang="nb-NO" dirty="0"/>
              <a:t> </a:t>
            </a:r>
            <a:r>
              <a:rPr lang="nb-NO" dirty="0" err="1"/>
              <a:t>that</a:t>
            </a:r>
            <a:r>
              <a:rPr lang="nb-NO" dirty="0"/>
              <a:t> it is not </a:t>
            </a:r>
            <a:r>
              <a:rPr lang="nb-NO" dirty="0" err="1"/>
              <a:t>enough</a:t>
            </a:r>
            <a:r>
              <a:rPr lang="nb-NO" dirty="0"/>
              <a:t> to </a:t>
            </a:r>
            <a:r>
              <a:rPr lang="nb-NO" dirty="0" err="1"/>
              <a:t>improve</a:t>
            </a:r>
            <a:r>
              <a:rPr lang="nb-NO" dirty="0"/>
              <a:t> </a:t>
            </a:r>
            <a:r>
              <a:rPr lang="nb-NO" dirty="0" err="1"/>
              <a:t>further</a:t>
            </a:r>
            <a:r>
              <a:rPr lang="nb-NO" dirty="0"/>
              <a:t> from </a:t>
            </a:r>
            <a:r>
              <a:rPr lang="nb-NO" dirty="0" err="1"/>
              <a:t>where</a:t>
            </a:r>
            <a:r>
              <a:rPr lang="nb-NO" dirty="0"/>
              <a:t> </a:t>
            </a:r>
            <a:r>
              <a:rPr lang="nb-NO" dirty="0" err="1"/>
              <a:t>we</a:t>
            </a:r>
            <a:r>
              <a:rPr lang="nb-NO" dirty="0"/>
              <a:t> </a:t>
            </a:r>
            <a:r>
              <a:rPr lang="nb-NO" dirty="0" err="1"/>
              <a:t>are</a:t>
            </a:r>
            <a:r>
              <a:rPr lang="nb-NO" dirty="0"/>
              <a:t> </a:t>
            </a:r>
            <a:r>
              <a:rPr lang="nb-NO" dirty="0" err="1"/>
              <a:t>today</a:t>
            </a:r>
            <a:r>
              <a:rPr lang="nb-NO" dirty="0"/>
              <a:t>.</a:t>
            </a:r>
          </a:p>
        </p:txBody>
      </p:sp>
      <p:sp>
        <p:nvSpPr>
          <p:cNvPr id="4" name="Plassholder for lysbildenummer 3"/>
          <p:cNvSpPr>
            <a:spLocks noGrp="1"/>
          </p:cNvSpPr>
          <p:nvPr>
            <p:ph type="sldNum" sz="quarter" idx="5"/>
          </p:nvPr>
        </p:nvSpPr>
        <p:spPr/>
        <p:txBody>
          <a:bodyPr/>
          <a:lstStyle/>
          <a:p>
            <a:fld id="{73C46255-B0A8-41CF-A15B-EB86725FC229}" type="slidenum">
              <a:rPr lang="en-GB" smtClean="0"/>
              <a:t>3</a:t>
            </a:fld>
            <a:endParaRPr lang="en-GB"/>
          </a:p>
        </p:txBody>
      </p:sp>
    </p:spTree>
    <p:extLst>
      <p:ext uri="{BB962C8B-B14F-4D97-AF65-F5344CB8AC3E}">
        <p14:creationId xmlns:p14="http://schemas.microsoft.com/office/powerpoint/2010/main" val="2482422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gn="l" rtl="0">
              <a:spcBef>
                <a:spcPts val="0"/>
              </a:spcBef>
              <a:spcAft>
                <a:spcPts val="0"/>
              </a:spcAft>
              <a:buNone/>
            </a:pPr>
            <a:r>
              <a:rPr lang="nb-NO" b="1" dirty="0"/>
              <a:t>Message</a:t>
            </a:r>
            <a:endParaRPr lang="nb-NO" dirty="0"/>
          </a:p>
          <a:p>
            <a:pPr marL="0" lvl="0" indent="0" algn="l" rtl="0">
              <a:spcBef>
                <a:spcPts val="0"/>
              </a:spcBef>
              <a:spcAft>
                <a:spcPts val="0"/>
              </a:spcAft>
              <a:buNone/>
            </a:pPr>
            <a:endParaRPr lang="nb-NO" b="1" dirty="0"/>
          </a:p>
          <a:p>
            <a:pPr marL="0" lvl="0" indent="0" algn="l" rtl="0">
              <a:lnSpc>
                <a:spcPct val="115000"/>
              </a:lnSpc>
              <a:spcBef>
                <a:spcPts val="0"/>
              </a:spcBef>
              <a:spcAft>
                <a:spcPts val="0"/>
              </a:spcAft>
              <a:buClr>
                <a:schemeClr val="dk1"/>
              </a:buClr>
              <a:buSzPts val="1100"/>
              <a:buFont typeface="Arial"/>
              <a:buNone/>
            </a:pPr>
            <a:r>
              <a:rPr lang="nb-NO" dirty="0" err="1"/>
              <a:t>Requirements</a:t>
            </a:r>
            <a:r>
              <a:rPr lang="nb-NO" dirty="0"/>
              <a:t> and </a:t>
            </a:r>
            <a:r>
              <a:rPr lang="nb-NO" dirty="0" err="1"/>
              <a:t>rules</a:t>
            </a:r>
            <a:r>
              <a:rPr lang="nb-NO" dirty="0"/>
              <a:t> </a:t>
            </a:r>
            <a:r>
              <a:rPr lang="nb-NO" dirty="0" err="1"/>
              <a:t>are</a:t>
            </a:r>
            <a:r>
              <a:rPr lang="nb-NO" dirty="0"/>
              <a:t> </a:t>
            </a:r>
            <a:r>
              <a:rPr lang="nb-NO" dirty="0" err="1"/>
              <a:t>very</a:t>
            </a:r>
            <a:r>
              <a:rPr lang="nb-NO" dirty="0"/>
              <a:t> </a:t>
            </a:r>
            <a:r>
              <a:rPr lang="nb-NO" dirty="0" err="1"/>
              <a:t>important</a:t>
            </a:r>
            <a:r>
              <a:rPr lang="nb-NO" dirty="0"/>
              <a:t> </a:t>
            </a:r>
            <a:r>
              <a:rPr lang="nb-NO" dirty="0" err="1"/>
              <a:t>because</a:t>
            </a:r>
            <a:r>
              <a:rPr lang="nb-NO" dirty="0"/>
              <a:t> </a:t>
            </a:r>
            <a:r>
              <a:rPr lang="nb-NO" dirty="0" err="1"/>
              <a:t>they</a:t>
            </a:r>
            <a:r>
              <a:rPr lang="nb-NO" dirty="0"/>
              <a:t> </a:t>
            </a:r>
            <a:r>
              <a:rPr lang="nb-NO" dirty="0" err="1"/>
              <a:t>describe</a:t>
            </a:r>
            <a:r>
              <a:rPr lang="nb-NO" dirty="0"/>
              <a:t> </a:t>
            </a:r>
            <a:r>
              <a:rPr lang="nb-NO" dirty="0" err="1"/>
              <a:t>good</a:t>
            </a:r>
            <a:r>
              <a:rPr lang="nb-NO" dirty="0"/>
              <a:t> </a:t>
            </a:r>
            <a:r>
              <a:rPr lang="nb-NO" dirty="0" err="1"/>
              <a:t>practice</a:t>
            </a:r>
            <a:r>
              <a:rPr lang="nb-NO" dirty="0"/>
              <a:t> for </a:t>
            </a:r>
            <a:r>
              <a:rPr lang="nb-NO" dirty="0" err="1"/>
              <a:t>safety</a:t>
            </a:r>
            <a:r>
              <a:rPr lang="nb-NO" dirty="0"/>
              <a:t>. </a:t>
            </a:r>
            <a:r>
              <a:rPr lang="nb-NO" dirty="0" err="1"/>
              <a:t>Following</a:t>
            </a:r>
            <a:r>
              <a:rPr lang="nb-NO" dirty="0"/>
              <a:t> </a:t>
            </a:r>
            <a:r>
              <a:rPr lang="nb-NO" dirty="0" err="1"/>
              <a:t>requirements</a:t>
            </a:r>
            <a:r>
              <a:rPr lang="nb-NO" dirty="0"/>
              <a:t> and </a:t>
            </a:r>
            <a:r>
              <a:rPr lang="nb-NO" dirty="0" err="1"/>
              <a:t>rules</a:t>
            </a:r>
            <a:r>
              <a:rPr lang="nb-NO" dirty="0"/>
              <a:t> is </a:t>
            </a:r>
            <a:r>
              <a:rPr lang="nb-NO" dirty="0" err="1"/>
              <a:t>always</a:t>
            </a:r>
            <a:r>
              <a:rPr lang="nb-NO" dirty="0"/>
              <a:t> desirable. </a:t>
            </a:r>
            <a:r>
              <a:rPr lang="nb-NO" dirty="0" err="1"/>
              <a:t>Some</a:t>
            </a:r>
            <a:r>
              <a:rPr lang="nb-NO" dirty="0"/>
              <a:t> </a:t>
            </a:r>
            <a:r>
              <a:rPr lang="nb-NO" dirty="0" err="1"/>
              <a:t>requirements</a:t>
            </a:r>
            <a:r>
              <a:rPr lang="nb-NO" dirty="0"/>
              <a:t> and </a:t>
            </a:r>
            <a:r>
              <a:rPr lang="nb-NO" dirty="0" err="1"/>
              <a:t>rules</a:t>
            </a:r>
            <a:r>
              <a:rPr lang="nb-NO" dirty="0"/>
              <a:t> </a:t>
            </a:r>
            <a:r>
              <a:rPr lang="nb-NO" dirty="0" err="1"/>
              <a:t>may</a:t>
            </a:r>
            <a:r>
              <a:rPr lang="nb-NO" dirty="0"/>
              <a:t> be </a:t>
            </a:r>
            <a:r>
              <a:rPr lang="nb-NO" dirty="0" err="1"/>
              <a:t>clear</a:t>
            </a:r>
            <a:r>
              <a:rPr lang="nb-NO" dirty="0"/>
              <a:t> and </a:t>
            </a:r>
            <a:r>
              <a:rPr lang="nb-NO" dirty="0" err="1"/>
              <a:t>specific</a:t>
            </a:r>
            <a:r>
              <a:rPr lang="nb-NO" dirty="0"/>
              <a:t>, </a:t>
            </a:r>
            <a:r>
              <a:rPr lang="nb-NO" dirty="0" err="1"/>
              <a:t>with</a:t>
            </a:r>
            <a:r>
              <a:rPr lang="nb-NO" dirty="0"/>
              <a:t> </a:t>
            </a:r>
            <a:r>
              <a:rPr lang="nb-NO" dirty="0" err="1"/>
              <a:t>little</a:t>
            </a:r>
            <a:r>
              <a:rPr lang="nb-NO" dirty="0"/>
              <a:t> </a:t>
            </a:r>
            <a:r>
              <a:rPr lang="nb-NO" dirty="0" err="1"/>
              <a:t>room</a:t>
            </a:r>
            <a:r>
              <a:rPr lang="nb-NO" dirty="0"/>
              <a:t> for </a:t>
            </a:r>
            <a:r>
              <a:rPr lang="nb-NO" dirty="0" err="1"/>
              <a:t>interpretation</a:t>
            </a:r>
            <a:r>
              <a:rPr lang="nb-NO" dirty="0"/>
              <a:t> (</a:t>
            </a:r>
            <a:r>
              <a:rPr lang="nb-NO" dirty="0" err="1"/>
              <a:t>holding</a:t>
            </a:r>
            <a:r>
              <a:rPr lang="nb-NO" dirty="0"/>
              <a:t> </a:t>
            </a:r>
            <a:r>
              <a:rPr lang="nb-NO" dirty="0" err="1"/>
              <a:t>the</a:t>
            </a:r>
            <a:r>
              <a:rPr lang="nb-NO" dirty="0"/>
              <a:t> </a:t>
            </a:r>
            <a:r>
              <a:rPr lang="nb-NO" dirty="0" err="1"/>
              <a:t>railing</a:t>
            </a:r>
            <a:r>
              <a:rPr lang="nb-NO" dirty="0"/>
              <a:t>, </a:t>
            </a:r>
            <a:r>
              <a:rPr lang="nb-NO" dirty="0" err="1"/>
              <a:t>using</a:t>
            </a:r>
            <a:r>
              <a:rPr lang="nb-NO" dirty="0"/>
              <a:t> </a:t>
            </a:r>
            <a:r>
              <a:rPr lang="nb-NO" dirty="0" err="1"/>
              <a:t>protective</a:t>
            </a:r>
            <a:r>
              <a:rPr lang="nb-NO" dirty="0"/>
              <a:t> </a:t>
            </a:r>
            <a:r>
              <a:rPr lang="nb-NO" dirty="0" err="1"/>
              <a:t>equipment</a:t>
            </a:r>
            <a:r>
              <a:rPr lang="nb-NO" dirty="0"/>
              <a:t>, etc.), </a:t>
            </a:r>
            <a:r>
              <a:rPr lang="nb-NO" dirty="0" err="1"/>
              <a:t>but</a:t>
            </a:r>
            <a:r>
              <a:rPr lang="nb-NO" dirty="0"/>
              <a:t> </a:t>
            </a:r>
            <a:r>
              <a:rPr lang="nb-NO" dirty="0" err="1"/>
              <a:t>often</a:t>
            </a:r>
            <a:r>
              <a:rPr lang="nb-NO" dirty="0"/>
              <a:t> </a:t>
            </a:r>
            <a:r>
              <a:rPr lang="nb-NO" dirty="0" err="1"/>
              <a:t>requirements</a:t>
            </a:r>
            <a:r>
              <a:rPr lang="nb-NO" dirty="0"/>
              <a:t> and </a:t>
            </a:r>
            <a:r>
              <a:rPr lang="nb-NO" dirty="0" err="1"/>
              <a:t>rules</a:t>
            </a:r>
            <a:r>
              <a:rPr lang="nb-NO" dirty="0"/>
              <a:t> must be </a:t>
            </a:r>
            <a:r>
              <a:rPr lang="nb-NO" dirty="0" err="1"/>
              <a:t>adapted</a:t>
            </a:r>
            <a:r>
              <a:rPr lang="nb-NO" dirty="0"/>
              <a:t> to </a:t>
            </a:r>
            <a:r>
              <a:rPr lang="nb-NO" dirty="0" err="1"/>
              <a:t>the</a:t>
            </a:r>
            <a:r>
              <a:rPr lang="nb-NO" dirty="0"/>
              <a:t> </a:t>
            </a:r>
            <a:r>
              <a:rPr lang="nb-NO" dirty="0" err="1"/>
              <a:t>situation</a:t>
            </a:r>
            <a:r>
              <a:rPr lang="nb-NO" dirty="0"/>
              <a:t> in </a:t>
            </a:r>
            <a:r>
              <a:rPr lang="nb-NO" dirty="0" err="1"/>
              <a:t>which</a:t>
            </a:r>
            <a:r>
              <a:rPr lang="nb-NO" dirty="0"/>
              <a:t> </a:t>
            </a:r>
            <a:r>
              <a:rPr lang="nb-NO" dirty="0" err="1"/>
              <a:t>they</a:t>
            </a:r>
            <a:r>
              <a:rPr lang="nb-NO" dirty="0"/>
              <a:t> </a:t>
            </a:r>
            <a:r>
              <a:rPr lang="nb-NO" dirty="0" err="1"/>
              <a:t>are</a:t>
            </a:r>
            <a:r>
              <a:rPr lang="nb-NO" dirty="0"/>
              <a:t> used. The </a:t>
            </a:r>
            <a:r>
              <a:rPr lang="nb-NO" dirty="0" err="1"/>
              <a:t>texts</a:t>
            </a:r>
            <a:r>
              <a:rPr lang="nb-NO" dirty="0"/>
              <a:t> in </a:t>
            </a:r>
            <a:r>
              <a:rPr lang="nb-NO" dirty="0" err="1"/>
              <a:t>requirements</a:t>
            </a:r>
            <a:r>
              <a:rPr lang="nb-NO" dirty="0"/>
              <a:t> and </a:t>
            </a:r>
            <a:r>
              <a:rPr lang="nb-NO" dirty="0" err="1"/>
              <a:t>rules</a:t>
            </a:r>
            <a:r>
              <a:rPr lang="nb-NO" dirty="0"/>
              <a:t> </a:t>
            </a:r>
            <a:r>
              <a:rPr lang="nb-NO" dirty="0" err="1"/>
              <a:t>can</a:t>
            </a:r>
            <a:r>
              <a:rPr lang="nb-NO" dirty="0"/>
              <a:t> be </a:t>
            </a:r>
            <a:r>
              <a:rPr lang="nb-NO" dirty="0" err="1"/>
              <a:t>interpreted</a:t>
            </a:r>
            <a:r>
              <a:rPr lang="nb-NO" dirty="0"/>
              <a:t> </a:t>
            </a:r>
            <a:r>
              <a:rPr lang="nb-NO" dirty="0" err="1"/>
              <a:t>differently</a:t>
            </a:r>
            <a:r>
              <a:rPr lang="nb-NO" dirty="0"/>
              <a:t> and used </a:t>
            </a:r>
            <a:r>
              <a:rPr lang="nb-NO" dirty="0" err="1"/>
              <a:t>differently</a:t>
            </a:r>
            <a:r>
              <a:rPr lang="nb-NO" dirty="0"/>
              <a:t>. </a:t>
            </a:r>
            <a:r>
              <a:rPr lang="nb-NO" dirty="0" err="1"/>
              <a:t>Facilities</a:t>
            </a:r>
            <a:r>
              <a:rPr lang="nb-NO" dirty="0"/>
              <a:t> and </a:t>
            </a:r>
            <a:r>
              <a:rPr lang="nb-NO" dirty="0" err="1"/>
              <a:t>installations</a:t>
            </a:r>
            <a:r>
              <a:rPr lang="nb-NO" dirty="0"/>
              <a:t> </a:t>
            </a:r>
            <a:r>
              <a:rPr lang="nb-NO" dirty="0" err="1"/>
              <a:t>are</a:t>
            </a:r>
            <a:r>
              <a:rPr lang="nb-NO" dirty="0"/>
              <a:t> </a:t>
            </a:r>
            <a:r>
              <a:rPr lang="nb-NO" dirty="0" err="1"/>
              <a:t>also</a:t>
            </a:r>
            <a:r>
              <a:rPr lang="nb-NO" dirty="0"/>
              <a:t> </a:t>
            </a:r>
            <a:r>
              <a:rPr lang="nb-NO" dirty="0" err="1"/>
              <a:t>designed</a:t>
            </a:r>
            <a:r>
              <a:rPr lang="nb-NO" dirty="0"/>
              <a:t> </a:t>
            </a:r>
            <a:r>
              <a:rPr lang="nb-NO" dirty="0" err="1"/>
              <a:t>differently</a:t>
            </a:r>
            <a:r>
              <a:rPr lang="nb-NO" dirty="0"/>
              <a:t>. It is not </a:t>
            </a:r>
            <a:r>
              <a:rPr lang="nb-NO" dirty="0" err="1"/>
              <a:t>possible</a:t>
            </a:r>
            <a:r>
              <a:rPr lang="nb-NO" dirty="0"/>
              <a:t> to have </a:t>
            </a:r>
            <a:r>
              <a:rPr lang="nb-NO" dirty="0" err="1"/>
              <a:t>requirements</a:t>
            </a:r>
            <a:r>
              <a:rPr lang="nb-NO" dirty="0"/>
              <a:t> and </a:t>
            </a:r>
            <a:r>
              <a:rPr lang="nb-NO" dirty="0" err="1"/>
              <a:t>rules</a:t>
            </a:r>
            <a:r>
              <a:rPr lang="nb-NO" dirty="0"/>
              <a:t> </a:t>
            </a:r>
            <a:r>
              <a:rPr lang="nb-NO" dirty="0" err="1"/>
              <a:t>that</a:t>
            </a:r>
            <a:r>
              <a:rPr lang="nb-NO" dirty="0"/>
              <a:t> </a:t>
            </a:r>
            <a:r>
              <a:rPr lang="nb-NO" dirty="0" err="1"/>
              <a:t>describe</a:t>
            </a:r>
            <a:r>
              <a:rPr lang="nb-NO" dirty="0"/>
              <a:t> all </a:t>
            </a:r>
            <a:r>
              <a:rPr lang="nb-NO" dirty="0" err="1"/>
              <a:t>situations</a:t>
            </a:r>
            <a:r>
              <a:rPr lang="nb-NO" dirty="0"/>
              <a:t> or </a:t>
            </a:r>
            <a:r>
              <a:rPr lang="nb-NO" dirty="0" err="1"/>
              <a:t>everything</a:t>
            </a:r>
            <a:r>
              <a:rPr lang="nb-NO" dirty="0"/>
              <a:t> </a:t>
            </a:r>
            <a:r>
              <a:rPr lang="nb-NO" dirty="0" err="1"/>
              <a:t>that</a:t>
            </a:r>
            <a:r>
              <a:rPr lang="nb-NO" dirty="0"/>
              <a:t> </a:t>
            </a:r>
            <a:r>
              <a:rPr lang="nb-NO" dirty="0" err="1"/>
              <a:t>can</a:t>
            </a:r>
            <a:r>
              <a:rPr lang="nb-NO" dirty="0"/>
              <a:t> </a:t>
            </a:r>
            <a:r>
              <a:rPr lang="nb-NO" dirty="0" err="1"/>
              <a:t>happen</a:t>
            </a:r>
            <a:r>
              <a:rPr lang="nb-NO" dirty="0"/>
              <a:t> for </a:t>
            </a:r>
            <a:r>
              <a:rPr lang="nb-NO" dirty="0" err="1"/>
              <a:t>each</a:t>
            </a:r>
            <a:r>
              <a:rPr lang="nb-NO" dirty="0"/>
              <a:t> </a:t>
            </a:r>
            <a:r>
              <a:rPr lang="nb-NO" dirty="0" err="1"/>
              <a:t>individual</a:t>
            </a:r>
            <a:r>
              <a:rPr lang="nb-NO" dirty="0"/>
              <a:t> </a:t>
            </a:r>
            <a:r>
              <a:rPr lang="nb-NO" dirty="0" err="1"/>
              <a:t>operation</a:t>
            </a:r>
            <a:r>
              <a:rPr lang="nb-NO" dirty="0"/>
              <a:t>. </a:t>
            </a:r>
            <a:r>
              <a:rPr lang="nb-NO" dirty="0" err="1"/>
              <a:t>We</a:t>
            </a:r>
            <a:r>
              <a:rPr lang="nb-NO" dirty="0"/>
              <a:t> </a:t>
            </a:r>
            <a:r>
              <a:rPr lang="nb-NO" dirty="0" err="1"/>
              <a:t>will</a:t>
            </a:r>
            <a:r>
              <a:rPr lang="nb-NO" dirty="0"/>
              <a:t> </a:t>
            </a:r>
            <a:r>
              <a:rPr lang="nb-NO" dirty="0" err="1"/>
              <a:t>always</a:t>
            </a:r>
            <a:r>
              <a:rPr lang="nb-NO" dirty="0"/>
              <a:t> have to make </a:t>
            </a:r>
            <a:r>
              <a:rPr lang="nb-NO" dirty="0" err="1"/>
              <a:t>decisions</a:t>
            </a:r>
            <a:r>
              <a:rPr lang="nb-NO" dirty="0"/>
              <a:t> and make </a:t>
            </a:r>
            <a:r>
              <a:rPr lang="nb-NO" dirty="0" err="1"/>
              <a:t>adjustments</a:t>
            </a:r>
            <a:r>
              <a:rPr lang="nb-NO" dirty="0"/>
              <a:t> </a:t>
            </a:r>
            <a:r>
              <a:rPr lang="nb-NO" dirty="0" err="1"/>
              <a:t>that</a:t>
            </a:r>
            <a:r>
              <a:rPr lang="nb-NO" dirty="0"/>
              <a:t> </a:t>
            </a:r>
            <a:r>
              <a:rPr lang="nb-NO" dirty="0" err="1"/>
              <a:t>involve</a:t>
            </a:r>
            <a:r>
              <a:rPr lang="nb-NO" dirty="0"/>
              <a:t> </a:t>
            </a:r>
            <a:r>
              <a:rPr lang="nb-NO" dirty="0" err="1"/>
              <a:t>varying</a:t>
            </a:r>
            <a:r>
              <a:rPr lang="nb-NO" dirty="0"/>
              <a:t> </a:t>
            </a:r>
            <a:r>
              <a:rPr lang="nb-NO" dirty="0" err="1"/>
              <a:t>degrees</a:t>
            </a:r>
            <a:r>
              <a:rPr lang="nb-NO" dirty="0"/>
              <a:t> </a:t>
            </a:r>
            <a:r>
              <a:rPr lang="nb-NO" dirty="0" err="1"/>
              <a:t>of</a:t>
            </a:r>
            <a:r>
              <a:rPr lang="nb-NO" dirty="0"/>
              <a:t> </a:t>
            </a:r>
            <a:r>
              <a:rPr lang="nb-NO" dirty="0" err="1"/>
              <a:t>uncertainty</a:t>
            </a:r>
            <a:r>
              <a:rPr lang="nb-NO" dirty="0"/>
              <a:t>.</a:t>
            </a:r>
          </a:p>
          <a:p>
            <a:pPr marL="0" lvl="0" indent="0" algn="l" rtl="0">
              <a:spcBef>
                <a:spcPts val="0"/>
              </a:spcBef>
              <a:spcAft>
                <a:spcPts val="0"/>
              </a:spcAft>
              <a:buNone/>
            </a:pPr>
            <a:endParaRPr lang="nb-NO" b="1" dirty="0"/>
          </a:p>
          <a:p>
            <a:pPr marL="0" lvl="0" indent="0" algn="l" rtl="0">
              <a:spcBef>
                <a:spcPts val="0"/>
              </a:spcBef>
              <a:spcAft>
                <a:spcPts val="0"/>
              </a:spcAft>
              <a:buNone/>
            </a:pPr>
            <a:r>
              <a:rPr lang="nb-NO" b="1" dirty="0" err="1"/>
              <a:t>Reflection</a:t>
            </a:r>
            <a:endParaRPr lang="nb-NO" dirty="0"/>
          </a:p>
          <a:p>
            <a:pPr marL="0" lvl="0" indent="0" algn="l" rtl="0">
              <a:spcBef>
                <a:spcPts val="0"/>
              </a:spcBef>
              <a:spcAft>
                <a:spcPts val="0"/>
              </a:spcAft>
              <a:buNone/>
            </a:pPr>
            <a:endParaRPr lang="nb-NO" b="1" dirty="0"/>
          </a:p>
          <a:p>
            <a:pPr marL="0" lvl="0" indent="0" algn="l" rtl="0">
              <a:spcBef>
                <a:spcPts val="0"/>
              </a:spcBef>
              <a:spcAft>
                <a:spcPts val="0"/>
              </a:spcAft>
              <a:buNone/>
            </a:pPr>
            <a:r>
              <a:rPr lang="nb-NO" dirty="0" err="1"/>
              <a:t>Why</a:t>
            </a:r>
            <a:r>
              <a:rPr lang="nb-NO" dirty="0"/>
              <a:t> </a:t>
            </a:r>
            <a:r>
              <a:rPr lang="nb-NO" dirty="0" err="1"/>
              <a:t>are</a:t>
            </a:r>
            <a:r>
              <a:rPr lang="nb-NO" dirty="0"/>
              <a:t> not </a:t>
            </a:r>
            <a:r>
              <a:rPr lang="nb-NO" dirty="0" err="1"/>
              <a:t>requirements</a:t>
            </a:r>
            <a:r>
              <a:rPr lang="nb-NO" dirty="0"/>
              <a:t> and </a:t>
            </a:r>
            <a:r>
              <a:rPr lang="nb-NO" dirty="0" err="1"/>
              <a:t>rules</a:t>
            </a:r>
            <a:r>
              <a:rPr lang="nb-NO" dirty="0"/>
              <a:t> </a:t>
            </a:r>
            <a:r>
              <a:rPr lang="nb-NO" dirty="0" err="1"/>
              <a:t>enough</a:t>
            </a:r>
            <a:r>
              <a:rPr lang="nb-NO" dirty="0"/>
              <a:t> to </a:t>
            </a:r>
            <a:r>
              <a:rPr lang="nb-NO" dirty="0" err="1"/>
              <a:t>achieve</a:t>
            </a:r>
            <a:r>
              <a:rPr lang="nb-NO" dirty="0"/>
              <a:t> god </a:t>
            </a:r>
            <a:r>
              <a:rPr lang="nb-NO" dirty="0" err="1"/>
              <a:t>safety</a:t>
            </a:r>
            <a:r>
              <a:rPr lang="nb-NO" dirty="0"/>
              <a:t>?</a:t>
            </a:r>
          </a:p>
          <a:p>
            <a:pPr marL="0" lvl="0" indent="0" algn="l" rtl="0">
              <a:spcBef>
                <a:spcPts val="0"/>
              </a:spcBef>
              <a:spcAft>
                <a:spcPts val="0"/>
              </a:spcAft>
              <a:buNone/>
            </a:pPr>
            <a:endParaRPr lang="nb-NO" dirty="0"/>
          </a:p>
          <a:p>
            <a:pPr marL="0" lvl="0" indent="0" algn="l" rtl="0">
              <a:spcBef>
                <a:spcPts val="0"/>
              </a:spcBef>
              <a:spcAft>
                <a:spcPts val="0"/>
              </a:spcAft>
              <a:buNone/>
            </a:pPr>
            <a:r>
              <a:rPr lang="nb-NO" b="1" dirty="0" err="1"/>
              <a:t>About</a:t>
            </a:r>
            <a:r>
              <a:rPr lang="nb-NO" b="1" dirty="0"/>
              <a:t> </a:t>
            </a:r>
            <a:r>
              <a:rPr lang="nb-NO" b="1" dirty="0" err="1"/>
              <a:t>the</a:t>
            </a:r>
            <a:r>
              <a:rPr lang="nb-NO" b="1" dirty="0"/>
              <a:t> slide</a:t>
            </a:r>
          </a:p>
          <a:p>
            <a:pPr marL="0" lvl="0" indent="0" algn="l" rtl="0">
              <a:spcBef>
                <a:spcPts val="0"/>
              </a:spcBef>
              <a:spcAft>
                <a:spcPts val="0"/>
              </a:spcAft>
              <a:buNone/>
            </a:pPr>
            <a:endParaRPr lang="nb-NO" b="1" dirty="0"/>
          </a:p>
          <a:p>
            <a:pPr marL="0" lvl="0" indent="0" algn="l" rtl="0">
              <a:spcBef>
                <a:spcPts val="0"/>
              </a:spcBef>
              <a:spcAft>
                <a:spcPts val="0"/>
              </a:spcAft>
              <a:buNone/>
            </a:pPr>
            <a:r>
              <a:rPr lang="nb-NO" dirty="0" err="1"/>
              <a:t>Primarily</a:t>
            </a:r>
            <a:r>
              <a:rPr lang="nb-NO" dirty="0"/>
              <a:t>, </a:t>
            </a:r>
            <a:r>
              <a:rPr lang="nb-NO" dirty="0" err="1"/>
              <a:t>we</a:t>
            </a:r>
            <a:r>
              <a:rPr lang="nb-NO" dirty="0"/>
              <a:t> </a:t>
            </a:r>
            <a:r>
              <a:rPr lang="nb-NO" dirty="0" err="1"/>
              <a:t>want</a:t>
            </a:r>
            <a:r>
              <a:rPr lang="nb-NO" dirty="0"/>
              <a:t> </a:t>
            </a:r>
            <a:r>
              <a:rPr lang="nb-NO" dirty="0" err="1"/>
              <a:t>you</a:t>
            </a:r>
            <a:r>
              <a:rPr lang="nb-NO" dirty="0"/>
              <a:t> to </a:t>
            </a:r>
            <a:r>
              <a:rPr lang="nb-NO" dirty="0" err="1"/>
              <a:t>invite</a:t>
            </a:r>
            <a:r>
              <a:rPr lang="nb-NO" dirty="0"/>
              <a:t> </a:t>
            </a:r>
            <a:r>
              <a:rPr lang="nb-NO" dirty="0" err="1"/>
              <a:t>the</a:t>
            </a:r>
            <a:r>
              <a:rPr lang="nb-NO" dirty="0"/>
              <a:t> target </a:t>
            </a:r>
            <a:r>
              <a:rPr lang="nb-NO" dirty="0" err="1"/>
              <a:t>group</a:t>
            </a:r>
            <a:r>
              <a:rPr lang="nb-NO" dirty="0"/>
              <a:t> to </a:t>
            </a:r>
            <a:r>
              <a:rPr lang="nb-NO" dirty="0" err="1"/>
              <a:t>reflect</a:t>
            </a:r>
            <a:r>
              <a:rPr lang="nb-NO" dirty="0"/>
              <a:t> </a:t>
            </a:r>
            <a:r>
              <a:rPr lang="nb-NO" dirty="0" err="1"/>
              <a:t>on</a:t>
            </a:r>
            <a:r>
              <a:rPr lang="nb-NO" dirty="0"/>
              <a:t> </a:t>
            </a:r>
            <a:r>
              <a:rPr lang="nb-NO" dirty="0" err="1"/>
              <a:t>the</a:t>
            </a:r>
            <a:r>
              <a:rPr lang="nb-NO" dirty="0"/>
              <a:t> </a:t>
            </a:r>
            <a:r>
              <a:rPr lang="nb-NO" dirty="0" err="1"/>
              <a:t>question</a:t>
            </a:r>
            <a:r>
              <a:rPr lang="nb-NO" dirty="0"/>
              <a:t> </a:t>
            </a:r>
            <a:r>
              <a:rPr lang="nb-NO" dirty="0" err="1"/>
              <a:t>on</a:t>
            </a:r>
            <a:r>
              <a:rPr lang="nb-NO" dirty="0"/>
              <a:t> </a:t>
            </a:r>
            <a:r>
              <a:rPr lang="nb-NO" dirty="0" err="1"/>
              <a:t>the</a:t>
            </a:r>
            <a:r>
              <a:rPr lang="nb-NO" dirty="0"/>
              <a:t> slide. Start by </a:t>
            </a:r>
            <a:r>
              <a:rPr lang="nb-NO" dirty="0" err="1"/>
              <a:t>asking</a:t>
            </a:r>
            <a:r>
              <a:rPr lang="nb-NO" dirty="0"/>
              <a:t> for </a:t>
            </a:r>
            <a:r>
              <a:rPr lang="nb-NO" dirty="0" err="1"/>
              <a:t>their</a:t>
            </a:r>
            <a:r>
              <a:rPr lang="nb-NO" dirty="0"/>
              <a:t> </a:t>
            </a:r>
            <a:r>
              <a:rPr lang="nb-NO" dirty="0" err="1"/>
              <a:t>reflections</a:t>
            </a:r>
            <a:r>
              <a:rPr lang="nb-NO" dirty="0"/>
              <a:t>/input </a:t>
            </a:r>
            <a:r>
              <a:rPr lang="nb-NO" dirty="0" err="1"/>
              <a:t>on</a:t>
            </a:r>
            <a:r>
              <a:rPr lang="nb-NO" dirty="0"/>
              <a:t> </a:t>
            </a:r>
            <a:r>
              <a:rPr lang="nb-NO" dirty="0" err="1"/>
              <a:t>the</a:t>
            </a:r>
            <a:r>
              <a:rPr lang="nb-NO" dirty="0"/>
              <a:t> </a:t>
            </a:r>
            <a:r>
              <a:rPr lang="nb-NO" dirty="0" err="1"/>
              <a:t>question</a:t>
            </a:r>
            <a:r>
              <a:rPr lang="nb-NO" dirty="0"/>
              <a:t>. If </a:t>
            </a:r>
            <a:r>
              <a:rPr lang="nb-NO" dirty="0" err="1"/>
              <a:t>no</a:t>
            </a:r>
            <a:r>
              <a:rPr lang="nb-NO" dirty="0"/>
              <a:t> </a:t>
            </a:r>
            <a:r>
              <a:rPr lang="nb-NO" dirty="0" err="1"/>
              <a:t>one</a:t>
            </a:r>
            <a:r>
              <a:rPr lang="nb-NO" dirty="0"/>
              <a:t> </a:t>
            </a:r>
            <a:r>
              <a:rPr lang="nb-NO" dirty="0" err="1"/>
              <a:t>shares</a:t>
            </a:r>
            <a:r>
              <a:rPr lang="nb-NO" dirty="0"/>
              <a:t>, </a:t>
            </a:r>
            <a:r>
              <a:rPr lang="nb-NO" dirty="0" err="1"/>
              <a:t>you</a:t>
            </a:r>
            <a:r>
              <a:rPr lang="nb-NO" dirty="0"/>
              <a:t> </a:t>
            </a:r>
            <a:r>
              <a:rPr lang="nb-NO" dirty="0" err="1"/>
              <a:t>can</a:t>
            </a:r>
            <a:r>
              <a:rPr lang="nb-NO" dirty="0"/>
              <a:t> e.g. Ask: "John, </a:t>
            </a:r>
            <a:r>
              <a:rPr lang="nb-NO" dirty="0" err="1"/>
              <a:t>what</a:t>
            </a:r>
            <a:r>
              <a:rPr lang="nb-NO" dirty="0"/>
              <a:t> do </a:t>
            </a:r>
            <a:r>
              <a:rPr lang="nb-NO" dirty="0" err="1"/>
              <a:t>you</a:t>
            </a:r>
            <a:r>
              <a:rPr lang="nb-NO" dirty="0"/>
              <a:t> </a:t>
            </a:r>
            <a:r>
              <a:rPr lang="nb-NO" dirty="0" err="1"/>
              <a:t>think</a:t>
            </a:r>
            <a:r>
              <a:rPr lang="nb-NO" dirty="0"/>
              <a:t>?". </a:t>
            </a:r>
            <a:r>
              <a:rPr lang="nb-NO" dirty="0" err="1"/>
              <a:t>Use</a:t>
            </a:r>
            <a:r>
              <a:rPr lang="nb-NO" dirty="0"/>
              <a:t> positive </a:t>
            </a:r>
            <a:r>
              <a:rPr lang="nb-NO" dirty="0" err="1"/>
              <a:t>reinforcement</a:t>
            </a:r>
            <a:r>
              <a:rPr lang="nb-NO" dirty="0"/>
              <a:t> </a:t>
            </a:r>
            <a:r>
              <a:rPr lang="nb-NO" dirty="0" err="1"/>
              <a:t>when</a:t>
            </a:r>
            <a:r>
              <a:rPr lang="nb-NO" dirty="0"/>
              <a:t> </a:t>
            </a:r>
            <a:r>
              <a:rPr lang="nb-NO" dirty="0" err="1"/>
              <a:t>you</a:t>
            </a:r>
            <a:r>
              <a:rPr lang="nb-NO" dirty="0"/>
              <a:t> </a:t>
            </a:r>
            <a:r>
              <a:rPr lang="nb-NO" dirty="0" err="1"/>
              <a:t>receive</a:t>
            </a:r>
            <a:r>
              <a:rPr lang="nb-NO" dirty="0"/>
              <a:t> feedback. "</a:t>
            </a:r>
            <a:r>
              <a:rPr lang="nb-NO" dirty="0" err="1"/>
              <a:t>Yes</a:t>
            </a:r>
            <a:r>
              <a:rPr lang="nb-NO" dirty="0"/>
              <a:t>, </a:t>
            </a:r>
            <a:r>
              <a:rPr lang="nb-NO" dirty="0" err="1"/>
              <a:t>being</a:t>
            </a:r>
            <a:r>
              <a:rPr lang="nb-NO" dirty="0"/>
              <a:t> </a:t>
            </a:r>
            <a:r>
              <a:rPr lang="nb-NO" dirty="0" err="1"/>
              <a:t>focused</a:t>
            </a:r>
            <a:r>
              <a:rPr lang="nb-NO" dirty="0"/>
              <a:t> or present is </a:t>
            </a:r>
            <a:r>
              <a:rPr lang="nb-NO" dirty="0" err="1"/>
              <a:t>important</a:t>
            </a:r>
            <a:r>
              <a:rPr lang="nb-NO" dirty="0"/>
              <a:t>. Do </a:t>
            </a:r>
            <a:r>
              <a:rPr lang="nb-NO" dirty="0" err="1"/>
              <a:t>you</a:t>
            </a:r>
            <a:r>
              <a:rPr lang="nb-NO" dirty="0"/>
              <a:t> have </a:t>
            </a:r>
            <a:r>
              <a:rPr lang="nb-NO" dirty="0" err="1"/>
              <a:t>other</a:t>
            </a:r>
            <a:r>
              <a:rPr lang="nb-NO" dirty="0"/>
              <a:t> input? Anne, </a:t>
            </a:r>
            <a:r>
              <a:rPr lang="nb-NO" dirty="0" err="1"/>
              <a:t>what</a:t>
            </a:r>
            <a:r>
              <a:rPr lang="nb-NO" dirty="0"/>
              <a:t> do </a:t>
            </a:r>
            <a:r>
              <a:rPr lang="nb-NO" dirty="0" err="1"/>
              <a:t>you</a:t>
            </a:r>
            <a:r>
              <a:rPr lang="nb-NO" dirty="0"/>
              <a:t> </a:t>
            </a:r>
            <a:r>
              <a:rPr lang="nb-NO" dirty="0" err="1"/>
              <a:t>think</a:t>
            </a:r>
            <a:r>
              <a:rPr lang="nb-NO" dirty="0"/>
              <a:t>?” </a:t>
            </a:r>
            <a:r>
              <a:rPr lang="nb-NO" dirty="0" err="1"/>
              <a:t>We</a:t>
            </a:r>
            <a:r>
              <a:rPr lang="nb-NO" dirty="0"/>
              <a:t> </a:t>
            </a:r>
            <a:r>
              <a:rPr lang="nb-NO" dirty="0" err="1"/>
              <a:t>want</a:t>
            </a:r>
            <a:r>
              <a:rPr lang="nb-NO" dirty="0"/>
              <a:t> to </a:t>
            </a:r>
            <a:r>
              <a:rPr lang="nb-NO" dirty="0" err="1"/>
              <a:t>convey</a:t>
            </a:r>
            <a:r>
              <a:rPr lang="nb-NO" dirty="0"/>
              <a:t> </a:t>
            </a:r>
            <a:r>
              <a:rPr lang="nb-NO" dirty="0" err="1"/>
              <a:t>that</a:t>
            </a:r>
            <a:r>
              <a:rPr lang="nb-NO" dirty="0"/>
              <a:t> </a:t>
            </a:r>
            <a:r>
              <a:rPr lang="nb-NO" dirty="0" err="1"/>
              <a:t>we</a:t>
            </a:r>
            <a:r>
              <a:rPr lang="nb-NO" dirty="0"/>
              <a:t> </a:t>
            </a:r>
            <a:r>
              <a:rPr lang="nb-NO" dirty="0" err="1"/>
              <a:t>cannot</a:t>
            </a:r>
            <a:r>
              <a:rPr lang="nb-NO" dirty="0"/>
              <a:t> </a:t>
            </a:r>
            <a:r>
              <a:rPr lang="nb-NO" dirty="0" err="1"/>
              <a:t>solve</a:t>
            </a:r>
            <a:r>
              <a:rPr lang="nb-NO" dirty="0"/>
              <a:t> </a:t>
            </a:r>
            <a:r>
              <a:rPr lang="nb-NO" dirty="0" err="1"/>
              <a:t>the</a:t>
            </a:r>
            <a:r>
              <a:rPr lang="nb-NO" dirty="0"/>
              <a:t> </a:t>
            </a:r>
            <a:r>
              <a:rPr lang="nb-NO" dirty="0" err="1"/>
              <a:t>challenge</a:t>
            </a:r>
            <a:r>
              <a:rPr lang="nb-NO" dirty="0"/>
              <a:t> </a:t>
            </a:r>
            <a:r>
              <a:rPr lang="nb-NO" dirty="0" err="1"/>
              <a:t>we</a:t>
            </a:r>
            <a:r>
              <a:rPr lang="nb-NO" dirty="0"/>
              <a:t> </a:t>
            </a:r>
            <a:r>
              <a:rPr lang="nb-NO" dirty="0" err="1"/>
              <a:t>are</a:t>
            </a:r>
            <a:r>
              <a:rPr lang="nb-NO" dirty="0"/>
              <a:t> </a:t>
            </a:r>
            <a:r>
              <a:rPr lang="nb-NO" dirty="0" err="1"/>
              <a:t>facing</a:t>
            </a:r>
            <a:r>
              <a:rPr lang="nb-NO" dirty="0"/>
              <a:t> </a:t>
            </a:r>
            <a:r>
              <a:rPr lang="nb-NO" dirty="0" err="1"/>
              <a:t>with</a:t>
            </a:r>
            <a:r>
              <a:rPr lang="nb-NO" dirty="0"/>
              <a:t> a "</a:t>
            </a:r>
            <a:r>
              <a:rPr lang="nb-NO" dirty="0" err="1"/>
              <a:t>perfect</a:t>
            </a:r>
            <a:r>
              <a:rPr lang="nb-NO" dirty="0"/>
              <a:t>" management system </a:t>
            </a:r>
            <a:r>
              <a:rPr lang="nb-NO" dirty="0" err="1"/>
              <a:t>that</a:t>
            </a:r>
            <a:r>
              <a:rPr lang="nb-NO" dirty="0"/>
              <a:t> </a:t>
            </a:r>
            <a:r>
              <a:rPr lang="nb-NO" dirty="0" err="1"/>
              <a:t>takes</a:t>
            </a:r>
            <a:r>
              <a:rPr lang="nb-NO" dirty="0"/>
              <a:t> </a:t>
            </a:r>
            <a:r>
              <a:rPr lang="nb-NO" dirty="0" err="1"/>
              <a:t>everything</a:t>
            </a:r>
            <a:r>
              <a:rPr lang="nb-NO" dirty="0"/>
              <a:t> </a:t>
            </a:r>
            <a:r>
              <a:rPr lang="nb-NO" dirty="0" err="1"/>
              <a:t>into</a:t>
            </a:r>
            <a:r>
              <a:rPr lang="nb-NO" dirty="0"/>
              <a:t> </a:t>
            </a:r>
            <a:r>
              <a:rPr lang="nb-NO" dirty="0" err="1"/>
              <a:t>account</a:t>
            </a:r>
            <a:r>
              <a:rPr lang="nb-NO" dirty="0"/>
              <a:t>. This </a:t>
            </a:r>
            <a:r>
              <a:rPr lang="nb-NO" dirty="0" err="1"/>
              <a:t>will</a:t>
            </a:r>
            <a:r>
              <a:rPr lang="nb-NO" dirty="0"/>
              <a:t> </a:t>
            </a:r>
            <a:r>
              <a:rPr lang="nb-NO" dirty="0" err="1"/>
              <a:t>result</a:t>
            </a:r>
            <a:r>
              <a:rPr lang="nb-NO" dirty="0"/>
              <a:t> in a </a:t>
            </a:r>
            <a:r>
              <a:rPr lang="nb-NO" dirty="0" err="1"/>
              <a:t>very</a:t>
            </a:r>
            <a:r>
              <a:rPr lang="nb-NO" dirty="0"/>
              <a:t> </a:t>
            </a:r>
            <a:r>
              <a:rPr lang="nb-NO" dirty="0" err="1"/>
              <a:t>comprehensive</a:t>
            </a:r>
            <a:r>
              <a:rPr lang="nb-NO" dirty="0"/>
              <a:t> and </a:t>
            </a:r>
            <a:r>
              <a:rPr lang="nb-NO" dirty="0" err="1"/>
              <a:t>unclear</a:t>
            </a:r>
            <a:r>
              <a:rPr lang="nb-NO" dirty="0"/>
              <a:t> management system, </a:t>
            </a:r>
            <a:r>
              <a:rPr lang="nb-NO" dirty="0" err="1"/>
              <a:t>which</a:t>
            </a:r>
            <a:r>
              <a:rPr lang="nb-NO" dirty="0"/>
              <a:t> </a:t>
            </a:r>
            <a:r>
              <a:rPr lang="nb-NO" dirty="0" err="1"/>
              <a:t>will</a:t>
            </a:r>
            <a:r>
              <a:rPr lang="nb-NO" dirty="0"/>
              <a:t> still not cover </a:t>
            </a:r>
            <a:r>
              <a:rPr lang="nb-NO" dirty="0" err="1"/>
              <a:t>everything</a:t>
            </a:r>
            <a:r>
              <a:rPr lang="nb-NO" dirty="0"/>
              <a:t>.</a:t>
            </a:r>
          </a:p>
          <a:p>
            <a:pPr marL="0" lvl="0" indent="0" algn="l" rtl="0">
              <a:spcBef>
                <a:spcPts val="0"/>
              </a:spcBef>
              <a:spcAft>
                <a:spcPts val="0"/>
              </a:spcAft>
              <a:buNone/>
            </a:pPr>
            <a:endParaRPr lang="nb-NO" dirty="0"/>
          </a:p>
          <a:p>
            <a:pPr marL="0" lvl="0" indent="0" algn="l" rtl="0">
              <a:lnSpc>
                <a:spcPct val="115000"/>
              </a:lnSpc>
              <a:spcBef>
                <a:spcPts val="0"/>
              </a:spcBef>
              <a:spcAft>
                <a:spcPts val="0"/>
              </a:spcAft>
              <a:buClr>
                <a:schemeClr val="dk1"/>
              </a:buClr>
              <a:buSzPts val="1100"/>
              <a:buFont typeface="Arial"/>
              <a:buNone/>
            </a:pPr>
            <a:r>
              <a:rPr lang="nb-NO" dirty="0"/>
              <a:t>If </a:t>
            </a:r>
            <a:r>
              <a:rPr lang="nb-NO" dirty="0" err="1"/>
              <a:t>you</a:t>
            </a:r>
            <a:r>
              <a:rPr lang="nb-NO" dirty="0"/>
              <a:t> do not have time to </a:t>
            </a:r>
            <a:r>
              <a:rPr lang="nb-NO" dirty="0" err="1"/>
              <a:t>involve</a:t>
            </a:r>
            <a:r>
              <a:rPr lang="nb-NO" dirty="0"/>
              <a:t> </a:t>
            </a:r>
            <a:r>
              <a:rPr lang="nb-NO" dirty="0" err="1"/>
              <a:t>the</a:t>
            </a:r>
            <a:r>
              <a:rPr lang="nb-NO" dirty="0"/>
              <a:t> target </a:t>
            </a:r>
            <a:r>
              <a:rPr lang="nb-NO" dirty="0" err="1"/>
              <a:t>group</a:t>
            </a:r>
            <a:r>
              <a:rPr lang="nb-NO" dirty="0"/>
              <a:t> due to time </a:t>
            </a:r>
            <a:r>
              <a:rPr lang="nb-NO" dirty="0" err="1"/>
              <a:t>constraints</a:t>
            </a:r>
            <a:r>
              <a:rPr lang="nb-NO" dirty="0"/>
              <a:t>, </a:t>
            </a:r>
            <a:r>
              <a:rPr lang="nb-NO" dirty="0" err="1"/>
              <a:t>you</a:t>
            </a:r>
            <a:r>
              <a:rPr lang="nb-NO" dirty="0"/>
              <a:t> </a:t>
            </a:r>
            <a:r>
              <a:rPr lang="nb-NO" dirty="0" err="1"/>
              <a:t>can</a:t>
            </a:r>
            <a:r>
              <a:rPr lang="nb-NO" dirty="0"/>
              <a:t> </a:t>
            </a:r>
            <a:r>
              <a:rPr lang="nb-NO" dirty="0" err="1"/>
              <a:t>use</a:t>
            </a:r>
            <a:r>
              <a:rPr lang="nb-NO" dirty="0"/>
              <a:t> </a:t>
            </a:r>
            <a:r>
              <a:rPr lang="nb-NO" dirty="0" err="1"/>
              <a:t>the</a:t>
            </a:r>
            <a:r>
              <a:rPr lang="nb-NO" dirty="0"/>
              <a:t> </a:t>
            </a:r>
            <a:r>
              <a:rPr lang="nb-NO" dirty="0" err="1"/>
              <a:t>content</a:t>
            </a:r>
            <a:r>
              <a:rPr lang="nb-NO" dirty="0"/>
              <a:t> under "</a:t>
            </a:r>
            <a:r>
              <a:rPr lang="nb-NO" dirty="0" err="1"/>
              <a:t>message</a:t>
            </a:r>
            <a:r>
              <a:rPr lang="nb-NO" dirty="0"/>
              <a:t>" as </a:t>
            </a:r>
            <a:r>
              <a:rPr lang="nb-NO" dirty="0" err="1"/>
              <a:t>supplementary</a:t>
            </a:r>
            <a:r>
              <a:rPr lang="nb-NO" dirty="0"/>
              <a:t> </a:t>
            </a:r>
            <a:r>
              <a:rPr lang="nb-NO" dirty="0" err="1"/>
              <a:t>information</a:t>
            </a:r>
            <a:r>
              <a:rPr lang="nb-NO" dirty="0"/>
              <a:t> for </a:t>
            </a:r>
            <a:r>
              <a:rPr lang="nb-NO" dirty="0" err="1"/>
              <a:t>the</a:t>
            </a:r>
            <a:r>
              <a:rPr lang="nb-NO" dirty="0"/>
              <a:t> slide.</a:t>
            </a:r>
          </a:p>
        </p:txBody>
      </p:sp>
      <p:sp>
        <p:nvSpPr>
          <p:cNvPr id="4" name="Plassholder for lysbildenummer 3"/>
          <p:cNvSpPr>
            <a:spLocks noGrp="1"/>
          </p:cNvSpPr>
          <p:nvPr>
            <p:ph type="sldNum" sz="quarter" idx="5"/>
          </p:nvPr>
        </p:nvSpPr>
        <p:spPr/>
        <p:txBody>
          <a:bodyPr/>
          <a:lstStyle/>
          <a:p>
            <a:fld id="{73C46255-B0A8-41CF-A15B-EB86725FC229}" type="slidenum">
              <a:rPr lang="en-GB" smtClean="0"/>
              <a:t>4</a:t>
            </a:fld>
            <a:endParaRPr lang="en-GB"/>
          </a:p>
        </p:txBody>
      </p:sp>
    </p:spTree>
    <p:extLst>
      <p:ext uri="{BB962C8B-B14F-4D97-AF65-F5344CB8AC3E}">
        <p14:creationId xmlns:p14="http://schemas.microsoft.com/office/powerpoint/2010/main" val="3818283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Message</a:t>
            </a:r>
          </a:p>
          <a:p>
            <a:endParaRPr lang="nb-NO" dirty="0"/>
          </a:p>
          <a:p>
            <a:pPr marL="0" lvl="0" indent="0" algn="l" rtl="0">
              <a:lnSpc>
                <a:spcPct val="115000"/>
              </a:lnSpc>
              <a:spcBef>
                <a:spcPts val="0"/>
              </a:spcBef>
              <a:spcAft>
                <a:spcPts val="0"/>
              </a:spcAft>
              <a:buSzPts val="1100"/>
              <a:buNone/>
            </a:pPr>
            <a:r>
              <a:rPr lang="nb-NO" dirty="0" err="1"/>
              <a:t>We</a:t>
            </a:r>
            <a:r>
              <a:rPr lang="nb-NO" dirty="0"/>
              <a:t> </a:t>
            </a:r>
            <a:r>
              <a:rPr lang="nb-NO" dirty="0" err="1"/>
              <a:t>tend</a:t>
            </a:r>
            <a:r>
              <a:rPr lang="nb-NO" dirty="0"/>
              <a:t> to </a:t>
            </a:r>
            <a:r>
              <a:rPr lang="nb-NO" dirty="0" err="1"/>
              <a:t>focus</a:t>
            </a:r>
            <a:r>
              <a:rPr lang="nb-NO" dirty="0"/>
              <a:t> </a:t>
            </a:r>
            <a:r>
              <a:rPr lang="nb-NO" dirty="0" err="1"/>
              <a:t>on</a:t>
            </a:r>
            <a:r>
              <a:rPr lang="nb-NO" dirty="0"/>
              <a:t> </a:t>
            </a:r>
            <a:r>
              <a:rPr lang="nb-NO" dirty="0" err="1"/>
              <a:t>the</a:t>
            </a:r>
            <a:r>
              <a:rPr lang="nb-NO" dirty="0"/>
              <a:t> </a:t>
            </a:r>
            <a:r>
              <a:rPr lang="nb-NO" dirty="0" err="1"/>
              <a:t>individual</a:t>
            </a:r>
            <a:r>
              <a:rPr lang="nb-NO" dirty="0"/>
              <a:t> </a:t>
            </a:r>
            <a:r>
              <a:rPr lang="nb-NO" dirty="0" err="1"/>
              <a:t>when</a:t>
            </a:r>
            <a:r>
              <a:rPr lang="nb-NO" dirty="0"/>
              <a:t> </a:t>
            </a:r>
            <a:r>
              <a:rPr lang="nb-NO" dirty="0" err="1"/>
              <a:t>we</a:t>
            </a:r>
            <a:r>
              <a:rPr lang="nb-NO" dirty="0"/>
              <a:t> talk </a:t>
            </a:r>
            <a:r>
              <a:rPr lang="nb-NO" dirty="0" err="1"/>
              <a:t>about</a:t>
            </a:r>
            <a:r>
              <a:rPr lang="nb-NO" dirty="0"/>
              <a:t> </a:t>
            </a:r>
            <a:r>
              <a:rPr lang="nb-NO" dirty="0" err="1"/>
              <a:t>reasons</a:t>
            </a:r>
            <a:r>
              <a:rPr lang="nb-NO" dirty="0"/>
              <a:t> for non-</a:t>
            </a:r>
            <a:r>
              <a:rPr lang="nb-NO" dirty="0" err="1"/>
              <a:t>compliance</a:t>
            </a:r>
            <a:r>
              <a:rPr lang="nb-NO" dirty="0"/>
              <a:t> and </a:t>
            </a:r>
            <a:r>
              <a:rPr lang="nb-NO" dirty="0" err="1"/>
              <a:t>failure</a:t>
            </a:r>
            <a:r>
              <a:rPr lang="nb-NO" dirty="0"/>
              <a:t>. </a:t>
            </a:r>
            <a:r>
              <a:rPr lang="nb-NO" dirty="0" err="1"/>
              <a:t>Those</a:t>
            </a:r>
            <a:r>
              <a:rPr lang="nb-NO" dirty="0"/>
              <a:t> </a:t>
            </a:r>
            <a:r>
              <a:rPr lang="nb-NO" dirty="0" err="1"/>
              <a:t>who</a:t>
            </a:r>
            <a:r>
              <a:rPr lang="nb-NO" dirty="0"/>
              <a:t> do </a:t>
            </a:r>
            <a:r>
              <a:rPr lang="nb-NO" dirty="0" err="1"/>
              <a:t>the</a:t>
            </a:r>
            <a:r>
              <a:rPr lang="nb-NO" dirty="0"/>
              <a:t> </a:t>
            </a:r>
            <a:r>
              <a:rPr lang="nb-NO" dirty="0" err="1"/>
              <a:t>work</a:t>
            </a:r>
            <a:r>
              <a:rPr lang="nb-NO" dirty="0"/>
              <a:t> </a:t>
            </a:r>
            <a:r>
              <a:rPr lang="nb-NO" dirty="0" err="1"/>
              <a:t>are</a:t>
            </a:r>
            <a:r>
              <a:rPr lang="nb-NO" dirty="0"/>
              <a:t> not "present or </a:t>
            </a:r>
            <a:r>
              <a:rPr lang="nb-NO" dirty="0" err="1"/>
              <a:t>aware</a:t>
            </a:r>
            <a:r>
              <a:rPr lang="nb-NO" dirty="0"/>
              <a:t>", </a:t>
            </a:r>
            <a:r>
              <a:rPr lang="nb-NO" dirty="0" err="1"/>
              <a:t>they</a:t>
            </a:r>
            <a:r>
              <a:rPr lang="nb-NO" dirty="0"/>
              <a:t> </a:t>
            </a:r>
            <a:r>
              <a:rPr lang="nb-NO" dirty="0" err="1"/>
              <a:t>take</a:t>
            </a:r>
            <a:r>
              <a:rPr lang="nb-NO" dirty="0"/>
              <a:t> </a:t>
            </a:r>
            <a:r>
              <a:rPr lang="nb-NO" dirty="0" err="1"/>
              <a:t>shortcuts</a:t>
            </a:r>
            <a:r>
              <a:rPr lang="nb-NO" dirty="0"/>
              <a:t>, </a:t>
            </a:r>
            <a:r>
              <a:rPr lang="nb-NO" dirty="0" err="1"/>
              <a:t>they</a:t>
            </a:r>
            <a:r>
              <a:rPr lang="nb-NO" dirty="0"/>
              <a:t> interpret </a:t>
            </a:r>
            <a:r>
              <a:rPr lang="nb-NO" dirty="0" err="1"/>
              <a:t>information</a:t>
            </a:r>
            <a:r>
              <a:rPr lang="nb-NO" dirty="0"/>
              <a:t> </a:t>
            </a:r>
            <a:r>
              <a:rPr lang="nb-NO" dirty="0" err="1"/>
              <a:t>incorrectly</a:t>
            </a:r>
            <a:r>
              <a:rPr lang="nb-NO" dirty="0"/>
              <a:t>, etc.</a:t>
            </a:r>
          </a:p>
          <a:p>
            <a:pPr marL="0" lvl="0" indent="0" algn="l" rtl="0">
              <a:spcBef>
                <a:spcPts val="0"/>
              </a:spcBef>
              <a:spcAft>
                <a:spcPts val="0"/>
              </a:spcAft>
              <a:buNone/>
            </a:pPr>
            <a:endParaRPr lang="nb-NO" dirty="0"/>
          </a:p>
          <a:p>
            <a:pPr marL="0" lvl="0" indent="0" algn="l" rtl="0">
              <a:spcBef>
                <a:spcPts val="0"/>
              </a:spcBef>
              <a:spcAft>
                <a:spcPts val="0"/>
              </a:spcAft>
              <a:buNone/>
            </a:pPr>
            <a:r>
              <a:rPr lang="nb-NO" b="1" dirty="0" err="1"/>
              <a:t>About</a:t>
            </a:r>
            <a:r>
              <a:rPr lang="nb-NO" b="1" dirty="0"/>
              <a:t> </a:t>
            </a:r>
            <a:r>
              <a:rPr lang="nb-NO" b="1" dirty="0" err="1"/>
              <a:t>the</a:t>
            </a:r>
            <a:r>
              <a:rPr lang="nb-NO" b="1" dirty="0"/>
              <a:t> slide</a:t>
            </a:r>
            <a:endParaRPr lang="nb-NO" dirty="0"/>
          </a:p>
          <a:p>
            <a:pPr marL="0" lvl="0" indent="0" algn="l" rtl="0">
              <a:spcBef>
                <a:spcPts val="0"/>
              </a:spcBef>
              <a:spcAft>
                <a:spcPts val="0"/>
              </a:spcAft>
              <a:buNone/>
            </a:pPr>
            <a:endParaRPr lang="nb-NO" b="1" dirty="0"/>
          </a:p>
          <a:p>
            <a:pPr marL="0" lvl="0" indent="0" algn="l" rtl="0">
              <a:lnSpc>
                <a:spcPct val="115000"/>
              </a:lnSpc>
              <a:spcBef>
                <a:spcPts val="0"/>
              </a:spcBef>
              <a:spcAft>
                <a:spcPts val="0"/>
              </a:spcAft>
              <a:buClr>
                <a:schemeClr val="dk1"/>
              </a:buClr>
              <a:buSzPts val="1100"/>
              <a:buFont typeface="Arial"/>
              <a:buNone/>
            </a:pPr>
            <a:r>
              <a:rPr lang="nb-NO" dirty="0" err="1"/>
              <a:t>Follow</a:t>
            </a:r>
            <a:r>
              <a:rPr lang="nb-NO" dirty="0"/>
              <a:t> up </a:t>
            </a:r>
            <a:r>
              <a:rPr lang="nb-NO" dirty="0" err="1"/>
              <a:t>the</a:t>
            </a:r>
            <a:r>
              <a:rPr lang="nb-NO" dirty="0"/>
              <a:t> input </a:t>
            </a:r>
            <a:r>
              <a:rPr lang="nb-NO" dirty="0" err="1"/>
              <a:t>that</a:t>
            </a:r>
            <a:r>
              <a:rPr lang="nb-NO" dirty="0"/>
              <a:t> </a:t>
            </a:r>
            <a:r>
              <a:rPr lang="nb-NO" dirty="0" err="1"/>
              <a:t>came</a:t>
            </a:r>
            <a:r>
              <a:rPr lang="nb-NO" dirty="0"/>
              <a:t> from </a:t>
            </a:r>
            <a:r>
              <a:rPr lang="nb-NO" dirty="0" err="1"/>
              <a:t>the</a:t>
            </a:r>
            <a:r>
              <a:rPr lang="nb-NO" dirty="0"/>
              <a:t> target </a:t>
            </a:r>
            <a:r>
              <a:rPr lang="nb-NO" dirty="0" err="1"/>
              <a:t>group</a:t>
            </a:r>
            <a:r>
              <a:rPr lang="nb-NO" dirty="0"/>
              <a:t> </a:t>
            </a:r>
            <a:r>
              <a:rPr lang="nb-NO" dirty="0" err="1"/>
              <a:t>on</a:t>
            </a:r>
            <a:r>
              <a:rPr lang="nb-NO" dirty="0"/>
              <a:t> </a:t>
            </a:r>
            <a:r>
              <a:rPr lang="nb-NO" dirty="0" err="1"/>
              <a:t>the</a:t>
            </a:r>
            <a:r>
              <a:rPr lang="nb-NO" dirty="0"/>
              <a:t> </a:t>
            </a:r>
            <a:r>
              <a:rPr lang="nb-NO" dirty="0" err="1"/>
              <a:t>reflection</a:t>
            </a:r>
            <a:r>
              <a:rPr lang="nb-NO" dirty="0"/>
              <a:t> </a:t>
            </a:r>
            <a:r>
              <a:rPr lang="nb-NO" dirty="0" err="1"/>
              <a:t>question</a:t>
            </a:r>
            <a:r>
              <a:rPr lang="nb-NO" dirty="0"/>
              <a:t> </a:t>
            </a:r>
            <a:r>
              <a:rPr lang="nb-NO" dirty="0" err="1"/>
              <a:t>on</a:t>
            </a:r>
            <a:r>
              <a:rPr lang="nb-NO" dirty="0"/>
              <a:t> </a:t>
            </a:r>
            <a:r>
              <a:rPr lang="nb-NO" dirty="0" err="1"/>
              <a:t>the</a:t>
            </a:r>
            <a:r>
              <a:rPr lang="nb-NO" dirty="0"/>
              <a:t> </a:t>
            </a:r>
            <a:r>
              <a:rPr lang="nb-NO" dirty="0" err="1"/>
              <a:t>previous</a:t>
            </a:r>
            <a:r>
              <a:rPr lang="nb-NO" dirty="0"/>
              <a:t> slide. </a:t>
            </a:r>
            <a:r>
              <a:rPr lang="nb-NO" dirty="0" err="1"/>
              <a:t>Perhaps</a:t>
            </a:r>
            <a:r>
              <a:rPr lang="nb-NO" dirty="0"/>
              <a:t> </a:t>
            </a:r>
            <a:r>
              <a:rPr lang="nb-NO" dirty="0" err="1"/>
              <a:t>they</a:t>
            </a:r>
            <a:r>
              <a:rPr lang="nb-NO" dirty="0"/>
              <a:t> </a:t>
            </a:r>
            <a:r>
              <a:rPr lang="nb-NO" dirty="0" err="1"/>
              <a:t>mentioned</a:t>
            </a:r>
            <a:r>
              <a:rPr lang="nb-NO" dirty="0"/>
              <a:t> a </a:t>
            </a:r>
            <a:r>
              <a:rPr lang="nb-NO" dirty="0" err="1"/>
              <a:t>number</a:t>
            </a:r>
            <a:r>
              <a:rPr lang="nb-NO" dirty="0"/>
              <a:t> </a:t>
            </a:r>
            <a:r>
              <a:rPr lang="nb-NO" dirty="0" err="1"/>
              <a:t>of</a:t>
            </a:r>
            <a:r>
              <a:rPr lang="nb-NO" dirty="0"/>
              <a:t> </a:t>
            </a:r>
            <a:r>
              <a:rPr lang="nb-NO" dirty="0" err="1"/>
              <a:t>examples</a:t>
            </a:r>
            <a:r>
              <a:rPr lang="nb-NO" dirty="0"/>
              <a:t> </a:t>
            </a:r>
            <a:r>
              <a:rPr lang="nb-NO" dirty="0" err="1"/>
              <a:t>focusing</a:t>
            </a:r>
            <a:r>
              <a:rPr lang="nb-NO" dirty="0"/>
              <a:t> </a:t>
            </a:r>
            <a:r>
              <a:rPr lang="nb-NO" dirty="0" err="1"/>
              <a:t>on</a:t>
            </a:r>
            <a:r>
              <a:rPr lang="nb-NO" dirty="0"/>
              <a:t> </a:t>
            </a:r>
            <a:r>
              <a:rPr lang="nb-NO" dirty="0" err="1"/>
              <a:t>the</a:t>
            </a:r>
            <a:r>
              <a:rPr lang="nb-NO" dirty="0"/>
              <a:t> </a:t>
            </a:r>
            <a:r>
              <a:rPr lang="nb-NO" dirty="0" err="1"/>
              <a:t>individual</a:t>
            </a:r>
            <a:r>
              <a:rPr lang="nb-NO" dirty="0"/>
              <a:t> and </a:t>
            </a:r>
            <a:r>
              <a:rPr lang="nb-NO" dirty="0" err="1"/>
              <a:t>which</a:t>
            </a:r>
            <a:r>
              <a:rPr lang="nb-NO" dirty="0"/>
              <a:t> </a:t>
            </a:r>
            <a:r>
              <a:rPr lang="nb-NO" dirty="0" err="1"/>
              <a:t>are</a:t>
            </a:r>
            <a:r>
              <a:rPr lang="nb-NO" dirty="0"/>
              <a:t> </a:t>
            </a:r>
            <a:r>
              <a:rPr lang="nb-NO" dirty="0" err="1"/>
              <a:t>mentioned</a:t>
            </a:r>
            <a:r>
              <a:rPr lang="nb-NO" dirty="0"/>
              <a:t> </a:t>
            </a:r>
            <a:r>
              <a:rPr lang="nb-NO" dirty="0" err="1"/>
              <a:t>on</a:t>
            </a:r>
            <a:r>
              <a:rPr lang="nb-NO" dirty="0"/>
              <a:t> </a:t>
            </a:r>
            <a:r>
              <a:rPr lang="nb-NO" dirty="0" err="1"/>
              <a:t>the</a:t>
            </a:r>
            <a:r>
              <a:rPr lang="nb-NO" dirty="0"/>
              <a:t> slide? The purpose is to </a:t>
            </a:r>
            <a:r>
              <a:rPr lang="nb-NO" dirty="0" err="1"/>
              <a:t>get</a:t>
            </a:r>
            <a:r>
              <a:rPr lang="nb-NO" dirty="0"/>
              <a:t> </a:t>
            </a:r>
            <a:r>
              <a:rPr lang="nb-NO" dirty="0" err="1"/>
              <a:t>them</a:t>
            </a:r>
            <a:r>
              <a:rPr lang="nb-NO" dirty="0"/>
              <a:t> to </a:t>
            </a:r>
            <a:r>
              <a:rPr lang="nb-NO" dirty="0" err="1"/>
              <a:t>go</a:t>
            </a:r>
            <a:r>
              <a:rPr lang="nb-NO" dirty="0"/>
              <a:t> from a a </a:t>
            </a:r>
            <a:r>
              <a:rPr lang="nb-NO" dirty="0" err="1"/>
              <a:t>focus</a:t>
            </a:r>
            <a:r>
              <a:rPr lang="nb-NO" dirty="0"/>
              <a:t> </a:t>
            </a:r>
            <a:r>
              <a:rPr lang="nb-NO" dirty="0" err="1"/>
              <a:t>on</a:t>
            </a:r>
            <a:r>
              <a:rPr lang="nb-NO" dirty="0"/>
              <a:t> </a:t>
            </a:r>
            <a:r>
              <a:rPr lang="nb-NO" dirty="0" err="1"/>
              <a:t>the</a:t>
            </a:r>
            <a:r>
              <a:rPr lang="nb-NO" dirty="0"/>
              <a:t> </a:t>
            </a:r>
            <a:r>
              <a:rPr lang="nb-NO" dirty="0" err="1"/>
              <a:t>individual</a:t>
            </a:r>
            <a:r>
              <a:rPr lang="nb-NO" dirty="0"/>
              <a:t> to a more system </a:t>
            </a:r>
            <a:r>
              <a:rPr lang="nb-NO" dirty="0" err="1"/>
              <a:t>focus</a:t>
            </a:r>
            <a:r>
              <a:rPr lang="nb-NO" dirty="0"/>
              <a:t>. This </a:t>
            </a:r>
            <a:r>
              <a:rPr lang="nb-NO" dirty="0" err="1"/>
              <a:t>will</a:t>
            </a:r>
            <a:r>
              <a:rPr lang="nb-NO" dirty="0"/>
              <a:t> be </a:t>
            </a:r>
            <a:r>
              <a:rPr lang="nb-NO" dirty="0" err="1"/>
              <a:t>addressed</a:t>
            </a:r>
            <a:r>
              <a:rPr lang="nb-NO" dirty="0"/>
              <a:t> in </a:t>
            </a:r>
            <a:r>
              <a:rPr lang="nb-NO" dirty="0" err="1"/>
              <a:t>the</a:t>
            </a:r>
            <a:r>
              <a:rPr lang="nb-NO" dirty="0"/>
              <a:t> </a:t>
            </a:r>
            <a:r>
              <a:rPr lang="nb-NO" dirty="0" err="1"/>
              <a:t>next</a:t>
            </a:r>
            <a:r>
              <a:rPr lang="nb-NO" dirty="0"/>
              <a:t> slide.</a:t>
            </a:r>
          </a:p>
          <a:p>
            <a:endParaRPr lang="nb-NO" dirty="0"/>
          </a:p>
        </p:txBody>
      </p:sp>
      <p:sp>
        <p:nvSpPr>
          <p:cNvPr id="4" name="Plassholder for lysbildenummer 3"/>
          <p:cNvSpPr>
            <a:spLocks noGrp="1"/>
          </p:cNvSpPr>
          <p:nvPr>
            <p:ph type="sldNum" sz="quarter" idx="5"/>
          </p:nvPr>
        </p:nvSpPr>
        <p:spPr/>
        <p:txBody>
          <a:bodyPr/>
          <a:lstStyle/>
          <a:p>
            <a:fld id="{73C46255-B0A8-41CF-A15B-EB86725FC229}" type="slidenum">
              <a:rPr lang="en-GB" smtClean="0"/>
              <a:t>6</a:t>
            </a:fld>
            <a:endParaRPr lang="en-GB"/>
          </a:p>
        </p:txBody>
      </p:sp>
    </p:spTree>
    <p:extLst>
      <p:ext uri="{BB962C8B-B14F-4D97-AF65-F5344CB8AC3E}">
        <p14:creationId xmlns:p14="http://schemas.microsoft.com/office/powerpoint/2010/main" val="313226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gn="l" rtl="0">
              <a:spcBef>
                <a:spcPts val="0"/>
              </a:spcBef>
              <a:spcAft>
                <a:spcPts val="0"/>
              </a:spcAft>
              <a:buNone/>
            </a:pPr>
            <a:r>
              <a:rPr lang="nb-NO" sz="2000" b="1" dirty="0"/>
              <a:t>Message</a:t>
            </a:r>
            <a:endParaRPr lang="nb-NO" sz="2000" dirty="0"/>
          </a:p>
          <a:p>
            <a:pPr marL="0" lvl="0" indent="0" algn="l" rtl="0">
              <a:spcBef>
                <a:spcPts val="0"/>
              </a:spcBef>
              <a:spcAft>
                <a:spcPts val="0"/>
              </a:spcAft>
              <a:buNone/>
            </a:pPr>
            <a:endParaRPr lang="nb-NO" sz="2000" dirty="0"/>
          </a:p>
          <a:p>
            <a:pPr marL="0" lvl="0" indent="0" algn="l" rtl="0">
              <a:lnSpc>
                <a:spcPct val="115000"/>
              </a:lnSpc>
              <a:spcBef>
                <a:spcPts val="0"/>
              </a:spcBef>
              <a:spcAft>
                <a:spcPts val="0"/>
              </a:spcAft>
              <a:buSzPts val="1100"/>
              <a:buNone/>
            </a:pPr>
            <a:r>
              <a:rPr lang="nb-NO" sz="2000" dirty="0"/>
              <a:t>If </a:t>
            </a:r>
            <a:r>
              <a:rPr lang="nb-NO" sz="2000" dirty="0" err="1"/>
              <a:t>we</a:t>
            </a:r>
            <a:r>
              <a:rPr lang="nb-NO" sz="2000" dirty="0"/>
              <a:t> </a:t>
            </a:r>
            <a:r>
              <a:rPr lang="nb-NO" sz="2000" dirty="0" err="1"/>
              <a:t>only</a:t>
            </a:r>
            <a:r>
              <a:rPr lang="nb-NO" sz="2000" dirty="0"/>
              <a:t> </a:t>
            </a:r>
            <a:r>
              <a:rPr lang="nb-NO" sz="2000" dirty="0" err="1"/>
              <a:t>focus</a:t>
            </a:r>
            <a:r>
              <a:rPr lang="nb-NO" sz="2000" dirty="0"/>
              <a:t> </a:t>
            </a:r>
            <a:r>
              <a:rPr lang="nb-NO" sz="2000" dirty="0" err="1"/>
              <a:t>on</a:t>
            </a:r>
            <a:r>
              <a:rPr lang="nb-NO" sz="2000" dirty="0"/>
              <a:t> </a:t>
            </a:r>
            <a:r>
              <a:rPr lang="nb-NO" sz="2000" dirty="0" err="1"/>
              <a:t>the</a:t>
            </a:r>
            <a:r>
              <a:rPr lang="nb-NO" sz="2000" dirty="0"/>
              <a:t> </a:t>
            </a:r>
            <a:r>
              <a:rPr lang="nb-NO" sz="2000" dirty="0" err="1"/>
              <a:t>individual</a:t>
            </a:r>
            <a:r>
              <a:rPr lang="nb-NO" sz="2000" dirty="0"/>
              <a:t>, </a:t>
            </a:r>
            <a:r>
              <a:rPr lang="nb-NO" sz="2000" dirty="0" err="1"/>
              <a:t>we</a:t>
            </a:r>
            <a:r>
              <a:rPr lang="nb-NO" sz="2000" dirty="0"/>
              <a:t> </a:t>
            </a:r>
            <a:r>
              <a:rPr lang="nb-NO" sz="2000" dirty="0" err="1"/>
              <a:t>become</a:t>
            </a:r>
            <a:r>
              <a:rPr lang="nb-NO" sz="2000" dirty="0"/>
              <a:t> vulnerable. </a:t>
            </a:r>
            <a:r>
              <a:rPr lang="nb-NO" sz="2000" dirty="0" err="1"/>
              <a:t>We</a:t>
            </a:r>
            <a:r>
              <a:rPr lang="nb-NO" sz="2000" dirty="0"/>
              <a:t> must </a:t>
            </a:r>
            <a:r>
              <a:rPr lang="nb-NO" sz="2000" dirty="0" err="1"/>
              <a:t>recognize</a:t>
            </a:r>
            <a:r>
              <a:rPr lang="nb-NO" sz="2000" dirty="0"/>
              <a:t> </a:t>
            </a:r>
            <a:r>
              <a:rPr lang="nb-NO" sz="2000" dirty="0" err="1"/>
              <a:t>that</a:t>
            </a:r>
            <a:r>
              <a:rPr lang="nb-NO" sz="2000" dirty="0"/>
              <a:t> </a:t>
            </a:r>
            <a:r>
              <a:rPr lang="nb-NO" sz="2000" dirty="0" err="1"/>
              <a:t>mistakes</a:t>
            </a:r>
            <a:r>
              <a:rPr lang="nb-NO" sz="2000" dirty="0"/>
              <a:t> and </a:t>
            </a:r>
            <a:r>
              <a:rPr lang="nb-NO" sz="2000" dirty="0" err="1"/>
              <a:t>wrongdoing</a:t>
            </a:r>
            <a:r>
              <a:rPr lang="nb-NO" sz="2000" dirty="0"/>
              <a:t> </a:t>
            </a:r>
            <a:r>
              <a:rPr lang="nb-NO" sz="2000" dirty="0" err="1"/>
              <a:t>are</a:t>
            </a:r>
            <a:r>
              <a:rPr lang="nb-NO" sz="2000" dirty="0"/>
              <a:t> part </a:t>
            </a:r>
            <a:r>
              <a:rPr lang="nb-NO" sz="2000" dirty="0" err="1"/>
              <a:t>of</a:t>
            </a:r>
            <a:r>
              <a:rPr lang="nb-NO" sz="2000" dirty="0"/>
              <a:t> </a:t>
            </a:r>
            <a:r>
              <a:rPr lang="nb-NO" sz="2000" dirty="0" err="1"/>
              <a:t>our</a:t>
            </a:r>
            <a:r>
              <a:rPr lang="nb-NO" sz="2000" dirty="0"/>
              <a:t> human nature. </a:t>
            </a:r>
            <a:r>
              <a:rPr lang="nb-NO" sz="2000" dirty="0" err="1"/>
              <a:t>Therefore</a:t>
            </a:r>
            <a:r>
              <a:rPr lang="nb-NO" sz="2000" dirty="0"/>
              <a:t>, </a:t>
            </a:r>
            <a:r>
              <a:rPr lang="nb-NO" sz="2000" dirty="0" err="1"/>
              <a:t>we</a:t>
            </a:r>
            <a:r>
              <a:rPr lang="nb-NO" sz="2000" dirty="0"/>
              <a:t> must </a:t>
            </a:r>
            <a:r>
              <a:rPr lang="nb-NO" sz="2000" dirty="0" err="1"/>
              <a:t>reduce</a:t>
            </a:r>
            <a:r>
              <a:rPr lang="nb-NO" sz="2000" dirty="0"/>
              <a:t> </a:t>
            </a:r>
            <a:r>
              <a:rPr lang="nb-NO" sz="2000" dirty="0" err="1"/>
              <a:t>the</a:t>
            </a:r>
            <a:r>
              <a:rPr lang="nb-NO" sz="2000" dirty="0"/>
              <a:t> </a:t>
            </a:r>
            <a:r>
              <a:rPr lang="nb-NO" sz="2000" dirty="0" err="1"/>
              <a:t>probability</a:t>
            </a:r>
            <a:r>
              <a:rPr lang="nb-NO" sz="2000" dirty="0"/>
              <a:t> </a:t>
            </a:r>
            <a:r>
              <a:rPr lang="nb-NO" sz="2000" dirty="0" err="1"/>
              <a:t>of</a:t>
            </a:r>
            <a:r>
              <a:rPr lang="nb-NO" sz="2000" dirty="0"/>
              <a:t> </a:t>
            </a:r>
            <a:r>
              <a:rPr lang="nb-NO" sz="2000" dirty="0" err="1"/>
              <a:t>errors</a:t>
            </a:r>
            <a:r>
              <a:rPr lang="nb-NO" sz="2000" dirty="0"/>
              <a:t>, </a:t>
            </a:r>
            <a:r>
              <a:rPr lang="nb-NO" sz="2000" dirty="0" err="1"/>
              <a:t>but</a:t>
            </a:r>
            <a:r>
              <a:rPr lang="nb-NO" sz="2000" dirty="0"/>
              <a:t> </a:t>
            </a:r>
            <a:r>
              <a:rPr lang="nb-NO" sz="2000" dirty="0" err="1"/>
              <a:t>also</a:t>
            </a:r>
            <a:r>
              <a:rPr lang="nb-NO" sz="2000" dirty="0"/>
              <a:t> </a:t>
            </a:r>
            <a:r>
              <a:rPr lang="nb-NO" sz="2000" dirty="0" err="1"/>
              <a:t>ensure</a:t>
            </a:r>
            <a:r>
              <a:rPr lang="nb-NO" sz="2000" dirty="0"/>
              <a:t> </a:t>
            </a:r>
            <a:r>
              <a:rPr lang="nb-NO" sz="2000" dirty="0" err="1"/>
              <a:t>that</a:t>
            </a:r>
            <a:r>
              <a:rPr lang="nb-NO" sz="2000" dirty="0"/>
              <a:t> </a:t>
            </a:r>
            <a:r>
              <a:rPr lang="nb-NO" sz="2000" dirty="0" err="1"/>
              <a:t>we</a:t>
            </a:r>
            <a:r>
              <a:rPr lang="nb-NO" sz="2000" dirty="0"/>
              <a:t> have systems </a:t>
            </a:r>
            <a:r>
              <a:rPr lang="nb-NO" sz="2000" dirty="0" err="1"/>
              <a:t>that</a:t>
            </a:r>
            <a:r>
              <a:rPr lang="nb-NO" sz="2000" dirty="0"/>
              <a:t> </a:t>
            </a:r>
            <a:r>
              <a:rPr lang="nb-NO" sz="2000" dirty="0" err="1"/>
              <a:t>reduce</a:t>
            </a:r>
            <a:r>
              <a:rPr lang="nb-NO" sz="2000" dirty="0"/>
              <a:t> </a:t>
            </a:r>
            <a:r>
              <a:rPr lang="nb-NO" sz="2000" dirty="0" err="1"/>
              <a:t>the</a:t>
            </a:r>
            <a:r>
              <a:rPr lang="nb-NO" sz="2000" dirty="0"/>
              <a:t> </a:t>
            </a:r>
            <a:r>
              <a:rPr lang="nb-NO" sz="2000" dirty="0" err="1"/>
              <a:t>consequences</a:t>
            </a:r>
            <a:r>
              <a:rPr lang="nb-NO" sz="2000" dirty="0"/>
              <a:t> </a:t>
            </a:r>
            <a:r>
              <a:rPr lang="nb-NO" sz="2000" dirty="0" err="1"/>
              <a:t>of</a:t>
            </a:r>
            <a:r>
              <a:rPr lang="nb-NO" sz="2000" dirty="0"/>
              <a:t> </a:t>
            </a:r>
            <a:r>
              <a:rPr lang="nb-NO" sz="2000" dirty="0" err="1"/>
              <a:t>the</a:t>
            </a:r>
            <a:r>
              <a:rPr lang="nb-NO" sz="2000" dirty="0"/>
              <a:t> </a:t>
            </a:r>
            <a:r>
              <a:rPr lang="nb-NO" sz="2000" dirty="0" err="1"/>
              <a:t>errors</a:t>
            </a:r>
            <a:r>
              <a:rPr lang="nb-NO" sz="2000" dirty="0"/>
              <a:t> </a:t>
            </a:r>
            <a:r>
              <a:rPr lang="nb-NO" sz="2000" dirty="0" err="1"/>
              <a:t>that</a:t>
            </a:r>
            <a:r>
              <a:rPr lang="nb-NO" sz="2000" dirty="0"/>
              <a:t> do </a:t>
            </a:r>
            <a:r>
              <a:rPr lang="nb-NO" sz="2000" dirty="0" err="1"/>
              <a:t>occur</a:t>
            </a:r>
            <a:r>
              <a:rPr lang="nb-NO" sz="2000" dirty="0"/>
              <a:t>.</a:t>
            </a:r>
          </a:p>
          <a:p>
            <a:pPr marL="0" lvl="0" indent="0" algn="l" rtl="0">
              <a:spcBef>
                <a:spcPts val="0"/>
              </a:spcBef>
              <a:spcAft>
                <a:spcPts val="0"/>
              </a:spcAft>
              <a:buNone/>
            </a:pPr>
            <a:endParaRPr lang="nb-NO" sz="1200" dirty="0">
              <a:solidFill>
                <a:schemeClr val="dk1"/>
              </a:solidFill>
              <a:latin typeface="+mn-lt"/>
              <a:cs typeface="Calibri"/>
              <a:sym typeface="Calibri"/>
            </a:endParaRPr>
          </a:p>
          <a:p>
            <a:pPr marL="0" lvl="0" indent="0" algn="l" rtl="0">
              <a:spcBef>
                <a:spcPts val="0"/>
              </a:spcBef>
              <a:spcAft>
                <a:spcPts val="0"/>
              </a:spcAft>
              <a:buNone/>
            </a:pPr>
            <a:endParaRPr lang="nb-NO" sz="2000" dirty="0"/>
          </a:p>
          <a:p>
            <a:pPr marL="0" lvl="0" indent="0" algn="l" rtl="0">
              <a:spcBef>
                <a:spcPts val="0"/>
              </a:spcBef>
              <a:spcAft>
                <a:spcPts val="0"/>
              </a:spcAft>
              <a:buNone/>
            </a:pPr>
            <a:r>
              <a:rPr lang="nb-NO" sz="2000" b="1" dirty="0" err="1"/>
              <a:t>About</a:t>
            </a:r>
            <a:r>
              <a:rPr lang="nb-NO" sz="2000" b="1" dirty="0"/>
              <a:t> </a:t>
            </a:r>
            <a:r>
              <a:rPr lang="nb-NO" sz="2000" b="1" dirty="0" err="1"/>
              <a:t>the</a:t>
            </a:r>
            <a:r>
              <a:rPr lang="nb-NO" sz="2000" b="1" dirty="0"/>
              <a:t> slide</a:t>
            </a:r>
          </a:p>
          <a:p>
            <a:pPr marL="0" lvl="0" indent="0" algn="l" rtl="0">
              <a:spcBef>
                <a:spcPts val="0"/>
              </a:spcBef>
              <a:spcAft>
                <a:spcPts val="0"/>
              </a:spcAft>
              <a:buNone/>
            </a:pPr>
            <a:endParaRPr lang="nb-NO" sz="2000" b="1" dirty="0"/>
          </a:p>
          <a:p>
            <a:pPr marL="0" lvl="0" indent="0" algn="l" rtl="0">
              <a:lnSpc>
                <a:spcPct val="115000"/>
              </a:lnSpc>
              <a:spcBef>
                <a:spcPts val="0"/>
              </a:spcBef>
              <a:spcAft>
                <a:spcPts val="0"/>
              </a:spcAft>
              <a:buClr>
                <a:schemeClr val="dk1"/>
              </a:buClr>
              <a:buSzPts val="1100"/>
              <a:buFont typeface="Arial"/>
              <a:buNone/>
            </a:pPr>
            <a:r>
              <a:rPr lang="nb-NO" sz="2000" dirty="0"/>
              <a:t>"People make </a:t>
            </a:r>
            <a:r>
              <a:rPr lang="nb-NO" sz="2000" dirty="0" err="1"/>
              <a:t>mistakes</a:t>
            </a:r>
            <a:r>
              <a:rPr lang="nb-NO" sz="2000" dirty="0"/>
              <a:t>" is </a:t>
            </a:r>
            <a:r>
              <a:rPr lang="nb-NO" sz="2000" dirty="0" err="1"/>
              <a:t>the</a:t>
            </a:r>
            <a:r>
              <a:rPr lang="nb-NO" sz="2000" dirty="0"/>
              <a:t> first </a:t>
            </a:r>
            <a:r>
              <a:rPr lang="nb-NO" sz="2000" dirty="0" err="1"/>
              <a:t>principle</a:t>
            </a:r>
            <a:r>
              <a:rPr lang="nb-NO" sz="2000" dirty="0"/>
              <a:t> </a:t>
            </a:r>
            <a:r>
              <a:rPr lang="nb-NO" sz="2000" dirty="0" err="1"/>
              <a:t>of</a:t>
            </a:r>
            <a:r>
              <a:rPr lang="nb-NO" sz="2000" dirty="0"/>
              <a:t> </a:t>
            </a:r>
            <a:r>
              <a:rPr lang="nb-NO" sz="2000" dirty="0" err="1"/>
              <a:t>the</a:t>
            </a:r>
            <a:r>
              <a:rPr lang="nb-NO" sz="2000" dirty="0"/>
              <a:t> Human </a:t>
            </a:r>
            <a:r>
              <a:rPr lang="nb-NO" sz="2000" dirty="0" err="1"/>
              <a:t>Organizational</a:t>
            </a:r>
            <a:r>
              <a:rPr lang="nb-NO" sz="2000" dirty="0"/>
              <a:t> </a:t>
            </a:r>
            <a:r>
              <a:rPr lang="nb-NO" sz="2000" dirty="0" err="1"/>
              <a:t>Performance</a:t>
            </a:r>
            <a:r>
              <a:rPr lang="nb-NO" sz="2000" dirty="0"/>
              <a:t> </a:t>
            </a:r>
            <a:r>
              <a:rPr lang="nb-NO" sz="2000" dirty="0" err="1"/>
              <a:t>approach</a:t>
            </a:r>
            <a:r>
              <a:rPr lang="nb-NO" sz="2000" dirty="0"/>
              <a:t>.</a:t>
            </a:r>
          </a:p>
          <a:p>
            <a:pPr marL="0" lvl="0" indent="0" algn="l" rtl="0">
              <a:spcBef>
                <a:spcPts val="0"/>
              </a:spcBef>
              <a:spcAft>
                <a:spcPts val="0"/>
              </a:spcAft>
              <a:buNone/>
            </a:pPr>
            <a:endParaRPr lang="nb-NO" sz="2000" b="1" dirty="0"/>
          </a:p>
          <a:p>
            <a:pPr marL="0" lvl="0" indent="0" algn="l" rtl="0">
              <a:spcBef>
                <a:spcPts val="0"/>
              </a:spcBef>
              <a:spcAft>
                <a:spcPts val="0"/>
              </a:spcAft>
              <a:buNone/>
            </a:pPr>
            <a:endParaRPr lang="nb-NO" sz="2000" dirty="0"/>
          </a:p>
        </p:txBody>
      </p:sp>
      <p:sp>
        <p:nvSpPr>
          <p:cNvPr id="4" name="Plassholder for lysbildenummer 3"/>
          <p:cNvSpPr>
            <a:spLocks noGrp="1"/>
          </p:cNvSpPr>
          <p:nvPr>
            <p:ph type="sldNum" sz="quarter" idx="5"/>
          </p:nvPr>
        </p:nvSpPr>
        <p:spPr/>
        <p:txBody>
          <a:bodyPr/>
          <a:lstStyle/>
          <a:p>
            <a:fld id="{73C46255-B0A8-41CF-A15B-EB86725FC229}" type="slidenum">
              <a:rPr lang="en-GB" smtClean="0"/>
              <a:t>7</a:t>
            </a:fld>
            <a:endParaRPr lang="en-GB"/>
          </a:p>
        </p:txBody>
      </p:sp>
    </p:spTree>
    <p:extLst>
      <p:ext uri="{BB962C8B-B14F-4D97-AF65-F5344CB8AC3E}">
        <p14:creationId xmlns:p14="http://schemas.microsoft.com/office/powerpoint/2010/main" val="4157986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nb-NO" b="1" dirty="0"/>
              <a:t>Message</a:t>
            </a:r>
          </a:p>
          <a:p>
            <a:pPr marL="0" marR="0" lvl="0" indent="0" algn="l" rtl="0">
              <a:lnSpc>
                <a:spcPct val="100000"/>
              </a:lnSpc>
              <a:spcBef>
                <a:spcPts val="0"/>
              </a:spcBef>
              <a:spcAft>
                <a:spcPts val="0"/>
              </a:spcAft>
              <a:buClr>
                <a:schemeClr val="dk1"/>
              </a:buClr>
              <a:buSzPts val="1200"/>
              <a:buFont typeface="Calibri"/>
              <a:buNone/>
            </a:pPr>
            <a:endParaRPr lang="nb-NO" b="1" dirty="0"/>
          </a:p>
          <a:p>
            <a:pPr marL="0" lvl="0" indent="0" algn="l" rtl="0">
              <a:lnSpc>
                <a:spcPct val="115000"/>
              </a:lnSpc>
              <a:spcBef>
                <a:spcPts val="0"/>
              </a:spcBef>
              <a:spcAft>
                <a:spcPts val="0"/>
              </a:spcAft>
              <a:buClr>
                <a:schemeClr val="dk1"/>
              </a:buClr>
              <a:buSzPts val="1100"/>
              <a:buFont typeface="Arial"/>
              <a:buNone/>
            </a:pPr>
            <a:r>
              <a:rPr lang="nb-NO" dirty="0" err="1"/>
              <a:t>Everything</a:t>
            </a:r>
            <a:r>
              <a:rPr lang="nb-NO" dirty="0"/>
              <a:t> </a:t>
            </a:r>
            <a:r>
              <a:rPr lang="nb-NO" dirty="0" err="1"/>
              <a:t>we</a:t>
            </a:r>
            <a:r>
              <a:rPr lang="nb-NO" dirty="0"/>
              <a:t> do is </a:t>
            </a:r>
            <a:r>
              <a:rPr lang="nb-NO" dirty="0" err="1"/>
              <a:t>affected</a:t>
            </a:r>
            <a:r>
              <a:rPr lang="nb-NO" dirty="0"/>
              <a:t> by </a:t>
            </a:r>
            <a:r>
              <a:rPr lang="nb-NO" dirty="0" err="1"/>
              <a:t>the</a:t>
            </a:r>
            <a:r>
              <a:rPr lang="nb-NO" dirty="0"/>
              <a:t> systems and </a:t>
            </a:r>
            <a:r>
              <a:rPr lang="nb-NO" dirty="0" err="1"/>
              <a:t>conditions</a:t>
            </a:r>
            <a:r>
              <a:rPr lang="nb-NO" dirty="0"/>
              <a:t> </a:t>
            </a:r>
            <a:r>
              <a:rPr lang="nb-NO" dirty="0" err="1"/>
              <a:t>around</a:t>
            </a:r>
            <a:r>
              <a:rPr lang="nb-NO" dirty="0"/>
              <a:t> us. The </a:t>
            </a:r>
            <a:r>
              <a:rPr lang="nb-NO" dirty="0" err="1"/>
              <a:t>choices</a:t>
            </a:r>
            <a:r>
              <a:rPr lang="nb-NO" dirty="0"/>
              <a:t> </a:t>
            </a:r>
            <a:r>
              <a:rPr lang="nb-NO" dirty="0" err="1"/>
              <a:t>we</a:t>
            </a:r>
            <a:r>
              <a:rPr lang="nb-NO" dirty="0"/>
              <a:t> make and </a:t>
            </a:r>
            <a:r>
              <a:rPr lang="nb-NO" dirty="0" err="1"/>
              <a:t>the</a:t>
            </a:r>
            <a:r>
              <a:rPr lang="nb-NO" dirty="0"/>
              <a:t> </a:t>
            </a:r>
            <a:r>
              <a:rPr lang="nb-NO" dirty="0" err="1"/>
              <a:t>way</a:t>
            </a:r>
            <a:r>
              <a:rPr lang="nb-NO" dirty="0"/>
              <a:t> </a:t>
            </a:r>
            <a:r>
              <a:rPr lang="nb-NO" dirty="0" err="1"/>
              <a:t>we</a:t>
            </a:r>
            <a:r>
              <a:rPr lang="nb-NO" dirty="0"/>
              <a:t> </a:t>
            </a:r>
            <a:r>
              <a:rPr lang="nb-NO" dirty="0" err="1"/>
              <a:t>work</a:t>
            </a:r>
            <a:r>
              <a:rPr lang="nb-NO" dirty="0"/>
              <a:t> </a:t>
            </a:r>
            <a:r>
              <a:rPr lang="nb-NO" dirty="0" err="1"/>
              <a:t>are</a:t>
            </a:r>
            <a:r>
              <a:rPr lang="nb-NO" dirty="0"/>
              <a:t> </a:t>
            </a:r>
            <a:r>
              <a:rPr lang="nb-NO" dirty="0" err="1"/>
              <a:t>governed</a:t>
            </a:r>
            <a:r>
              <a:rPr lang="nb-NO" dirty="0"/>
              <a:t> by </a:t>
            </a:r>
            <a:r>
              <a:rPr lang="nb-NO" dirty="0" err="1"/>
              <a:t>what</a:t>
            </a:r>
            <a:r>
              <a:rPr lang="nb-NO" dirty="0"/>
              <a:t> </a:t>
            </a:r>
            <a:r>
              <a:rPr lang="nb-NO" dirty="0" err="1"/>
              <a:t>seems</a:t>
            </a:r>
            <a:r>
              <a:rPr lang="nb-NO" dirty="0"/>
              <a:t> </a:t>
            </a:r>
            <a:r>
              <a:rPr lang="nb-NO" dirty="0" err="1"/>
              <a:t>reasonable</a:t>
            </a:r>
            <a:r>
              <a:rPr lang="nb-NO" dirty="0"/>
              <a:t> under </a:t>
            </a:r>
            <a:r>
              <a:rPr lang="nb-NO" dirty="0" err="1"/>
              <a:t>the</a:t>
            </a:r>
            <a:r>
              <a:rPr lang="nb-NO" dirty="0"/>
              <a:t> </a:t>
            </a:r>
            <a:r>
              <a:rPr lang="nb-NO" dirty="0" err="1"/>
              <a:t>circumstances</a:t>
            </a:r>
            <a:r>
              <a:rPr lang="nb-NO" dirty="0"/>
              <a:t>. </a:t>
            </a:r>
            <a:r>
              <a:rPr lang="nb-NO" dirty="0" err="1"/>
              <a:t>There</a:t>
            </a:r>
            <a:r>
              <a:rPr lang="nb-NO" dirty="0"/>
              <a:t> </a:t>
            </a:r>
            <a:r>
              <a:rPr lang="nb-NO" dirty="0" err="1"/>
              <a:t>may</a:t>
            </a:r>
            <a:r>
              <a:rPr lang="nb-NO" dirty="0"/>
              <a:t> be </a:t>
            </a:r>
            <a:r>
              <a:rPr lang="nb-NO" dirty="0" err="1"/>
              <a:t>poor</a:t>
            </a:r>
            <a:r>
              <a:rPr lang="nb-NO" dirty="0"/>
              <a:t> </a:t>
            </a:r>
            <a:r>
              <a:rPr lang="nb-NO" dirty="0" err="1"/>
              <a:t>access</a:t>
            </a:r>
            <a:r>
              <a:rPr lang="nb-NO" dirty="0"/>
              <a:t> to </a:t>
            </a:r>
            <a:r>
              <a:rPr lang="nb-NO" dirty="0" err="1"/>
              <a:t>carry</a:t>
            </a:r>
            <a:r>
              <a:rPr lang="nb-NO" dirty="0"/>
              <a:t> </a:t>
            </a:r>
            <a:r>
              <a:rPr lang="nb-NO" dirty="0" err="1"/>
              <a:t>out</a:t>
            </a:r>
            <a:r>
              <a:rPr lang="nb-NO" dirty="0"/>
              <a:t> </a:t>
            </a:r>
            <a:r>
              <a:rPr lang="nb-NO" dirty="0" err="1"/>
              <a:t>the</a:t>
            </a:r>
            <a:r>
              <a:rPr lang="nb-NO" dirty="0"/>
              <a:t> </a:t>
            </a:r>
            <a:r>
              <a:rPr lang="nb-NO" dirty="0" err="1"/>
              <a:t>work</a:t>
            </a:r>
            <a:r>
              <a:rPr lang="nb-NO" dirty="0"/>
              <a:t>, </a:t>
            </a:r>
            <a:r>
              <a:rPr lang="nb-NO" dirty="0" err="1"/>
              <a:t>there</a:t>
            </a:r>
            <a:r>
              <a:rPr lang="nb-NO" dirty="0"/>
              <a:t> </a:t>
            </a:r>
            <a:r>
              <a:rPr lang="nb-NO" dirty="0" err="1"/>
              <a:t>may</a:t>
            </a:r>
            <a:r>
              <a:rPr lang="nb-NO" dirty="0"/>
              <a:t> be </a:t>
            </a:r>
            <a:r>
              <a:rPr lang="nb-NO" dirty="0" err="1"/>
              <a:t>important</a:t>
            </a:r>
            <a:r>
              <a:rPr lang="nb-NO" dirty="0"/>
              <a:t> </a:t>
            </a:r>
            <a:r>
              <a:rPr lang="nb-NO" dirty="0" err="1"/>
              <a:t>deficiencies</a:t>
            </a:r>
            <a:r>
              <a:rPr lang="nb-NO" dirty="0"/>
              <a:t> in </a:t>
            </a:r>
            <a:r>
              <a:rPr lang="nb-NO" dirty="0" err="1"/>
              <a:t>documentation</a:t>
            </a:r>
            <a:r>
              <a:rPr lang="nb-NO" dirty="0"/>
              <a:t>, and </a:t>
            </a:r>
            <a:r>
              <a:rPr lang="nb-NO" dirty="0" err="1"/>
              <a:t>there</a:t>
            </a:r>
            <a:r>
              <a:rPr lang="nb-NO" dirty="0"/>
              <a:t> </a:t>
            </a:r>
            <a:r>
              <a:rPr lang="nb-NO" dirty="0" err="1"/>
              <a:t>may</a:t>
            </a:r>
            <a:r>
              <a:rPr lang="nb-NO" dirty="0"/>
              <a:t> be </a:t>
            </a:r>
            <a:r>
              <a:rPr lang="nb-NO" dirty="0" err="1"/>
              <a:t>new</a:t>
            </a:r>
            <a:r>
              <a:rPr lang="nb-NO" dirty="0"/>
              <a:t> </a:t>
            </a:r>
            <a:r>
              <a:rPr lang="nb-NO" dirty="0" err="1"/>
              <a:t>colleagues</a:t>
            </a:r>
            <a:r>
              <a:rPr lang="nb-NO" dirty="0"/>
              <a:t> </a:t>
            </a:r>
            <a:r>
              <a:rPr lang="nb-NO" dirty="0" err="1"/>
              <a:t>who</a:t>
            </a:r>
            <a:r>
              <a:rPr lang="nb-NO" dirty="0"/>
              <a:t> have </a:t>
            </a:r>
            <a:r>
              <a:rPr lang="nb-NO" dirty="0" err="1"/>
              <a:t>little</a:t>
            </a:r>
            <a:r>
              <a:rPr lang="nb-NO" dirty="0"/>
              <a:t> or </a:t>
            </a:r>
            <a:r>
              <a:rPr lang="nb-NO" dirty="0" err="1"/>
              <a:t>no</a:t>
            </a:r>
            <a:r>
              <a:rPr lang="nb-NO" dirty="0"/>
              <a:t> </a:t>
            </a:r>
            <a:r>
              <a:rPr lang="nb-NO" dirty="0" err="1"/>
              <a:t>experience</a:t>
            </a:r>
            <a:r>
              <a:rPr lang="nb-NO" dirty="0"/>
              <a:t> </a:t>
            </a:r>
            <a:r>
              <a:rPr lang="nb-NO" dirty="0" err="1"/>
              <a:t>with</a:t>
            </a:r>
            <a:r>
              <a:rPr lang="nb-NO" dirty="0"/>
              <a:t> </a:t>
            </a:r>
            <a:r>
              <a:rPr lang="nb-NO" dirty="0" err="1"/>
              <a:t>the</a:t>
            </a:r>
            <a:r>
              <a:rPr lang="nb-NO" dirty="0"/>
              <a:t> </a:t>
            </a:r>
            <a:r>
              <a:rPr lang="nb-NO" dirty="0" err="1"/>
              <a:t>work</a:t>
            </a:r>
            <a:r>
              <a:rPr lang="nb-NO" dirty="0"/>
              <a:t> </a:t>
            </a:r>
            <a:r>
              <a:rPr lang="nb-NO" dirty="0" err="1"/>
              <a:t>operation</a:t>
            </a:r>
            <a:r>
              <a:rPr lang="nb-NO" dirty="0"/>
              <a:t> and </a:t>
            </a:r>
            <a:r>
              <a:rPr lang="nb-NO" dirty="0" err="1"/>
              <a:t>lack</a:t>
            </a:r>
            <a:r>
              <a:rPr lang="nb-NO" dirty="0"/>
              <a:t> training. </a:t>
            </a:r>
            <a:r>
              <a:rPr lang="nb-NO" dirty="0" err="1"/>
              <a:t>Therefore</a:t>
            </a:r>
            <a:r>
              <a:rPr lang="nb-NO" dirty="0"/>
              <a:t>, </a:t>
            </a:r>
            <a:r>
              <a:rPr lang="nb-NO" dirty="0" err="1"/>
              <a:t>we</a:t>
            </a:r>
            <a:r>
              <a:rPr lang="nb-NO" dirty="0"/>
              <a:t> </a:t>
            </a:r>
            <a:r>
              <a:rPr lang="nb-NO" dirty="0" err="1"/>
              <a:t>need</a:t>
            </a:r>
            <a:r>
              <a:rPr lang="nb-NO" dirty="0"/>
              <a:t> to </a:t>
            </a:r>
            <a:r>
              <a:rPr lang="nb-NO" dirty="0" err="1"/>
              <a:t>better</a:t>
            </a:r>
            <a:r>
              <a:rPr lang="nb-NO" dirty="0"/>
              <a:t> understand </a:t>
            </a:r>
            <a:r>
              <a:rPr lang="nb-NO" dirty="0" err="1"/>
              <a:t>how</a:t>
            </a:r>
            <a:r>
              <a:rPr lang="nb-NO" dirty="0"/>
              <a:t> </a:t>
            </a:r>
            <a:r>
              <a:rPr lang="nb-NO" dirty="0" err="1"/>
              <a:t>people</a:t>
            </a:r>
            <a:r>
              <a:rPr lang="nb-NO" dirty="0"/>
              <a:t>, </a:t>
            </a:r>
            <a:r>
              <a:rPr lang="nb-NO" dirty="0" err="1"/>
              <a:t>technology</a:t>
            </a:r>
            <a:r>
              <a:rPr lang="nb-NO" dirty="0"/>
              <a:t>, </a:t>
            </a:r>
            <a:r>
              <a:rPr lang="nb-NO" dirty="0" err="1"/>
              <a:t>work</a:t>
            </a:r>
            <a:r>
              <a:rPr lang="nb-NO" dirty="0"/>
              <a:t> </a:t>
            </a:r>
            <a:r>
              <a:rPr lang="nb-NO" dirty="0" err="1"/>
              <a:t>processes</a:t>
            </a:r>
            <a:r>
              <a:rPr lang="nb-NO" dirty="0"/>
              <a:t> and </a:t>
            </a:r>
            <a:r>
              <a:rPr lang="nb-NO" dirty="0" err="1"/>
              <a:t>organization</a:t>
            </a:r>
            <a:r>
              <a:rPr lang="nb-NO" dirty="0"/>
              <a:t> </a:t>
            </a:r>
            <a:r>
              <a:rPr lang="nb-NO" dirty="0" err="1"/>
              <a:t>work</a:t>
            </a:r>
            <a:r>
              <a:rPr lang="nb-NO" dirty="0"/>
              <a:t> </a:t>
            </a:r>
            <a:r>
              <a:rPr lang="nb-NO" dirty="0" err="1"/>
              <a:t>together</a:t>
            </a:r>
            <a:r>
              <a:rPr lang="nb-NO" dirty="0"/>
              <a:t>. </a:t>
            </a:r>
            <a:r>
              <a:rPr lang="nb-NO" dirty="0" err="1"/>
              <a:t>We</a:t>
            </a:r>
            <a:r>
              <a:rPr lang="nb-NO" dirty="0"/>
              <a:t> </a:t>
            </a:r>
            <a:r>
              <a:rPr lang="nb-NO" dirty="0" err="1"/>
              <a:t>need</a:t>
            </a:r>
            <a:r>
              <a:rPr lang="nb-NO" dirty="0"/>
              <a:t> to </a:t>
            </a:r>
            <a:r>
              <a:rPr lang="nb-NO" dirty="0" err="1"/>
              <a:t>focus</a:t>
            </a:r>
            <a:r>
              <a:rPr lang="nb-NO" dirty="0"/>
              <a:t> more </a:t>
            </a:r>
            <a:r>
              <a:rPr lang="nb-NO" dirty="0" err="1"/>
              <a:t>on</a:t>
            </a:r>
            <a:r>
              <a:rPr lang="nb-NO" dirty="0"/>
              <a:t> </a:t>
            </a:r>
            <a:r>
              <a:rPr lang="nb-NO" dirty="0" err="1"/>
              <a:t>the</a:t>
            </a:r>
            <a:r>
              <a:rPr lang="nb-NO" dirty="0"/>
              <a:t> systems </a:t>
            </a:r>
            <a:r>
              <a:rPr lang="nb-NO" dirty="0" err="1"/>
              <a:t>around</a:t>
            </a:r>
            <a:r>
              <a:rPr lang="nb-NO" dirty="0"/>
              <a:t> </a:t>
            </a:r>
            <a:r>
              <a:rPr lang="nb-NO" dirty="0" err="1"/>
              <a:t>the</a:t>
            </a:r>
            <a:r>
              <a:rPr lang="nb-NO" dirty="0"/>
              <a:t> </a:t>
            </a:r>
            <a:r>
              <a:rPr lang="nb-NO" dirty="0" err="1"/>
              <a:t>people</a:t>
            </a:r>
            <a:r>
              <a:rPr lang="nb-NO" dirty="0"/>
              <a:t>.</a:t>
            </a:r>
          </a:p>
          <a:p>
            <a:pPr marL="0" lvl="0" indent="0" algn="l" rtl="0">
              <a:spcBef>
                <a:spcPts val="0"/>
              </a:spcBef>
              <a:spcAft>
                <a:spcPts val="0"/>
              </a:spcAft>
              <a:buNone/>
            </a:pPr>
            <a:endParaRPr lang="nb-NO" dirty="0"/>
          </a:p>
          <a:p>
            <a:pPr marL="0" lvl="0" indent="0" algn="l" rtl="0">
              <a:spcBef>
                <a:spcPts val="0"/>
              </a:spcBef>
              <a:spcAft>
                <a:spcPts val="0"/>
              </a:spcAft>
              <a:buNone/>
            </a:pPr>
            <a:r>
              <a:rPr lang="nb-NO" b="1" dirty="0" err="1"/>
              <a:t>About</a:t>
            </a:r>
            <a:r>
              <a:rPr lang="nb-NO" b="1" dirty="0"/>
              <a:t> </a:t>
            </a:r>
            <a:r>
              <a:rPr lang="nb-NO" b="1" dirty="0" err="1"/>
              <a:t>the</a:t>
            </a:r>
            <a:r>
              <a:rPr lang="nb-NO" b="1" dirty="0"/>
              <a:t> slide</a:t>
            </a:r>
            <a:endParaRPr lang="nb-NO" dirty="0"/>
          </a:p>
          <a:p>
            <a:pPr marL="0" lvl="0" indent="0" algn="l" rtl="0">
              <a:spcBef>
                <a:spcPts val="0"/>
              </a:spcBef>
              <a:spcAft>
                <a:spcPts val="0"/>
              </a:spcAft>
              <a:buNone/>
            </a:pPr>
            <a:endParaRPr lang="nb-NO" b="1" dirty="0"/>
          </a:p>
          <a:p>
            <a:pPr marL="0" lvl="0" indent="0" algn="l" rtl="0">
              <a:lnSpc>
                <a:spcPct val="115000"/>
              </a:lnSpc>
              <a:spcBef>
                <a:spcPts val="0"/>
              </a:spcBef>
              <a:spcAft>
                <a:spcPts val="0"/>
              </a:spcAft>
              <a:buClr>
                <a:schemeClr val="dk1"/>
              </a:buClr>
              <a:buSzPts val="1100"/>
              <a:buFont typeface="Arial"/>
              <a:buNone/>
            </a:pPr>
            <a:r>
              <a:rPr lang="nb-NO" dirty="0"/>
              <a:t>All </a:t>
            </a:r>
            <a:r>
              <a:rPr lang="nb-NO" dirty="0" err="1"/>
              <a:t>the</a:t>
            </a:r>
            <a:r>
              <a:rPr lang="nb-NO" dirty="0"/>
              <a:t> </a:t>
            </a:r>
            <a:r>
              <a:rPr lang="nb-NO" dirty="0" err="1"/>
              <a:t>examples</a:t>
            </a:r>
            <a:r>
              <a:rPr lang="nb-NO" dirty="0"/>
              <a:t> </a:t>
            </a:r>
            <a:r>
              <a:rPr lang="nb-NO" dirty="0" err="1"/>
              <a:t>on</a:t>
            </a:r>
            <a:r>
              <a:rPr lang="nb-NO" dirty="0"/>
              <a:t> </a:t>
            </a:r>
            <a:r>
              <a:rPr lang="nb-NO" dirty="0" err="1"/>
              <a:t>the</a:t>
            </a:r>
            <a:r>
              <a:rPr lang="nb-NO" dirty="0"/>
              <a:t> slide </a:t>
            </a:r>
            <a:r>
              <a:rPr lang="nb-NO" dirty="0" err="1"/>
              <a:t>refer</a:t>
            </a:r>
            <a:r>
              <a:rPr lang="nb-NO" dirty="0"/>
              <a:t> to </a:t>
            </a:r>
            <a:r>
              <a:rPr lang="nb-NO" dirty="0" err="1"/>
              <a:t>circumstances</a:t>
            </a:r>
            <a:r>
              <a:rPr lang="nb-NO" dirty="0"/>
              <a:t> </a:t>
            </a:r>
            <a:r>
              <a:rPr lang="nb-NO" dirty="0" err="1"/>
              <a:t>beyond</a:t>
            </a:r>
            <a:r>
              <a:rPr lang="nb-NO" dirty="0"/>
              <a:t> </a:t>
            </a:r>
            <a:r>
              <a:rPr lang="nb-NO" dirty="0" err="1"/>
              <a:t>the</a:t>
            </a:r>
            <a:r>
              <a:rPr lang="nb-NO" dirty="0"/>
              <a:t> </a:t>
            </a:r>
            <a:r>
              <a:rPr lang="nb-NO" dirty="0" err="1"/>
              <a:t>individual</a:t>
            </a:r>
            <a:r>
              <a:rPr lang="nb-NO" dirty="0"/>
              <a:t> </a:t>
            </a:r>
            <a:r>
              <a:rPr lang="nb-NO" dirty="0" err="1"/>
              <a:t>that</a:t>
            </a:r>
            <a:r>
              <a:rPr lang="nb-NO" dirty="0"/>
              <a:t> </a:t>
            </a:r>
            <a:r>
              <a:rPr lang="nb-NO" dirty="0" err="1"/>
              <a:t>can</a:t>
            </a:r>
            <a:r>
              <a:rPr lang="nb-NO" dirty="0"/>
              <a:t> </a:t>
            </a:r>
            <a:r>
              <a:rPr lang="nb-NO" dirty="0" err="1"/>
              <a:t>increase</a:t>
            </a:r>
            <a:r>
              <a:rPr lang="nb-NO" dirty="0"/>
              <a:t> </a:t>
            </a:r>
            <a:r>
              <a:rPr lang="nb-NO" dirty="0" err="1"/>
              <a:t>the</a:t>
            </a:r>
            <a:r>
              <a:rPr lang="nb-NO" dirty="0"/>
              <a:t> </a:t>
            </a:r>
            <a:r>
              <a:rPr lang="nb-NO" dirty="0" err="1"/>
              <a:t>likelihood</a:t>
            </a:r>
            <a:r>
              <a:rPr lang="nb-NO" dirty="0"/>
              <a:t> </a:t>
            </a:r>
            <a:r>
              <a:rPr lang="nb-NO" dirty="0" err="1"/>
              <a:t>of</a:t>
            </a:r>
            <a:r>
              <a:rPr lang="nb-NO" dirty="0"/>
              <a:t> </a:t>
            </a:r>
            <a:r>
              <a:rPr lang="nb-NO" dirty="0" err="1"/>
              <a:t>mistakes</a:t>
            </a:r>
            <a:r>
              <a:rPr lang="nb-NO" dirty="0"/>
              <a:t> or </a:t>
            </a:r>
            <a:r>
              <a:rPr lang="nb-NO" dirty="0" err="1"/>
              <a:t>wrongdoing</a:t>
            </a:r>
            <a:r>
              <a:rPr lang="nb-NO" dirty="0"/>
              <a:t>. The </a:t>
            </a:r>
            <a:r>
              <a:rPr lang="nb-NO" dirty="0" err="1"/>
              <a:t>examples</a:t>
            </a:r>
            <a:r>
              <a:rPr lang="nb-NO" dirty="0"/>
              <a:t> in </a:t>
            </a:r>
            <a:r>
              <a:rPr lang="nb-NO" dirty="0" err="1"/>
              <a:t>the</a:t>
            </a:r>
            <a:r>
              <a:rPr lang="nb-NO" dirty="0"/>
              <a:t> slide </a:t>
            </a:r>
            <a:r>
              <a:rPr lang="nb-NO" dirty="0" err="1"/>
              <a:t>are</a:t>
            </a:r>
            <a:r>
              <a:rPr lang="nb-NO" dirty="0"/>
              <a:t> at system </a:t>
            </a:r>
            <a:r>
              <a:rPr lang="nb-NO" dirty="0" err="1"/>
              <a:t>level</a:t>
            </a:r>
            <a:r>
              <a:rPr lang="nb-NO" dirty="0"/>
              <a:t>.</a:t>
            </a:r>
          </a:p>
          <a:p>
            <a:pPr marL="0" lvl="0" indent="0" algn="l" rtl="0">
              <a:spcBef>
                <a:spcPts val="0"/>
              </a:spcBef>
              <a:spcAft>
                <a:spcPts val="0"/>
              </a:spcAft>
              <a:buNone/>
            </a:pPr>
            <a:endParaRPr lang="nb-NO" b="1" dirty="0"/>
          </a:p>
        </p:txBody>
      </p:sp>
      <p:sp>
        <p:nvSpPr>
          <p:cNvPr id="4" name="Plassholder for lysbildenummer 3"/>
          <p:cNvSpPr>
            <a:spLocks noGrp="1"/>
          </p:cNvSpPr>
          <p:nvPr>
            <p:ph type="sldNum" sz="quarter" idx="5"/>
          </p:nvPr>
        </p:nvSpPr>
        <p:spPr/>
        <p:txBody>
          <a:bodyPr/>
          <a:lstStyle/>
          <a:p>
            <a:fld id="{73C46255-B0A8-41CF-A15B-EB86725FC229}" type="slidenum">
              <a:rPr lang="en-GB" smtClean="0"/>
              <a:t>8</a:t>
            </a:fld>
            <a:endParaRPr lang="en-GB"/>
          </a:p>
        </p:txBody>
      </p:sp>
    </p:spTree>
    <p:extLst>
      <p:ext uri="{BB962C8B-B14F-4D97-AF65-F5344CB8AC3E}">
        <p14:creationId xmlns:p14="http://schemas.microsoft.com/office/powerpoint/2010/main" val="3072324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3C46255-B0A8-41CF-A15B-EB86725FC229}" type="slidenum">
              <a:rPr lang="en-GB" smtClean="0"/>
              <a:t>9</a:t>
            </a:fld>
            <a:endParaRPr lang="en-GB"/>
          </a:p>
        </p:txBody>
      </p:sp>
    </p:spTree>
    <p:extLst>
      <p:ext uri="{BB962C8B-B14F-4D97-AF65-F5344CB8AC3E}">
        <p14:creationId xmlns:p14="http://schemas.microsoft.com/office/powerpoint/2010/main" val="4038092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gn="l" rtl="0">
              <a:spcBef>
                <a:spcPts val="0"/>
              </a:spcBef>
              <a:spcAft>
                <a:spcPts val="0"/>
              </a:spcAft>
              <a:buNone/>
            </a:pPr>
            <a:r>
              <a:rPr lang="nb-NO" b="1" dirty="0"/>
              <a:t>Message</a:t>
            </a:r>
            <a:endParaRPr lang="nb-NO" dirty="0"/>
          </a:p>
          <a:p>
            <a:pPr marL="0" lvl="0" indent="0" algn="l" rtl="0">
              <a:spcBef>
                <a:spcPts val="0"/>
              </a:spcBef>
              <a:spcAft>
                <a:spcPts val="0"/>
              </a:spcAft>
              <a:buNone/>
            </a:pPr>
            <a:endParaRPr lang="nb-NO" b="1" dirty="0"/>
          </a:p>
          <a:p>
            <a:pPr marL="0" lvl="0" indent="0" algn="l" rtl="0">
              <a:lnSpc>
                <a:spcPct val="115000"/>
              </a:lnSpc>
              <a:spcBef>
                <a:spcPts val="0"/>
              </a:spcBef>
              <a:spcAft>
                <a:spcPts val="0"/>
              </a:spcAft>
              <a:buClr>
                <a:schemeClr val="dk1"/>
              </a:buClr>
              <a:buSzPts val="1100"/>
              <a:buFont typeface="Arial"/>
              <a:buNone/>
            </a:pPr>
            <a:r>
              <a:rPr lang="nb-NO" dirty="0" err="1"/>
              <a:t>Procedures</a:t>
            </a:r>
            <a:r>
              <a:rPr lang="nb-NO" dirty="0"/>
              <a:t> and </a:t>
            </a:r>
            <a:r>
              <a:rPr lang="nb-NO" dirty="0" err="1"/>
              <a:t>requirements</a:t>
            </a:r>
            <a:r>
              <a:rPr lang="nb-NO" dirty="0"/>
              <a:t> </a:t>
            </a:r>
            <a:r>
              <a:rPr lang="nb-NO" dirty="0" err="1"/>
              <a:t>exist</a:t>
            </a:r>
            <a:r>
              <a:rPr lang="nb-NO" dirty="0"/>
              <a:t> to </a:t>
            </a:r>
            <a:r>
              <a:rPr lang="nb-NO" dirty="0" err="1"/>
              <a:t>ensure</a:t>
            </a:r>
            <a:r>
              <a:rPr lang="nb-NO" dirty="0"/>
              <a:t> </a:t>
            </a:r>
            <a:r>
              <a:rPr lang="nb-NO" dirty="0" err="1"/>
              <a:t>that</a:t>
            </a:r>
            <a:r>
              <a:rPr lang="nb-NO" dirty="0"/>
              <a:t> a </a:t>
            </a:r>
            <a:r>
              <a:rPr lang="nb-NO" dirty="0" err="1"/>
              <a:t>work</a:t>
            </a:r>
            <a:r>
              <a:rPr lang="nb-NO" dirty="0"/>
              <a:t> </a:t>
            </a:r>
            <a:r>
              <a:rPr lang="nb-NO" dirty="0" err="1"/>
              <a:t>operation</a:t>
            </a:r>
            <a:r>
              <a:rPr lang="nb-NO" dirty="0"/>
              <a:t> is </a:t>
            </a:r>
            <a:r>
              <a:rPr lang="nb-NO" dirty="0" err="1"/>
              <a:t>carried</a:t>
            </a:r>
            <a:r>
              <a:rPr lang="nb-NO" dirty="0"/>
              <a:t> </a:t>
            </a:r>
            <a:r>
              <a:rPr lang="nb-NO" dirty="0" err="1"/>
              <a:t>out</a:t>
            </a:r>
            <a:r>
              <a:rPr lang="nb-NO" dirty="0"/>
              <a:t> in a </a:t>
            </a:r>
            <a:r>
              <a:rPr lang="nb-NO" dirty="0" err="1"/>
              <a:t>precise</a:t>
            </a:r>
            <a:r>
              <a:rPr lang="nb-NO" dirty="0"/>
              <a:t> and safe manner in order to </a:t>
            </a:r>
            <a:r>
              <a:rPr lang="nb-NO" dirty="0" err="1"/>
              <a:t>achieve</a:t>
            </a:r>
            <a:r>
              <a:rPr lang="nb-NO" dirty="0"/>
              <a:t> </a:t>
            </a:r>
            <a:r>
              <a:rPr lang="nb-NO" dirty="0" err="1"/>
              <a:t>the</a:t>
            </a:r>
            <a:r>
              <a:rPr lang="nb-NO" dirty="0"/>
              <a:t> goal </a:t>
            </a:r>
            <a:r>
              <a:rPr lang="nb-NO" dirty="0" err="1"/>
              <a:t>that</a:t>
            </a:r>
            <a:r>
              <a:rPr lang="nb-NO" dirty="0"/>
              <a:t> has </a:t>
            </a:r>
            <a:r>
              <a:rPr lang="nb-NO" dirty="0" err="1"/>
              <a:t>been</a:t>
            </a:r>
            <a:r>
              <a:rPr lang="nb-NO" dirty="0"/>
              <a:t> </a:t>
            </a:r>
            <a:r>
              <a:rPr lang="nb-NO" dirty="0" err="1"/>
              <a:t>set</a:t>
            </a:r>
            <a:r>
              <a:rPr lang="nb-NO" dirty="0"/>
              <a:t>.</a:t>
            </a:r>
          </a:p>
          <a:p>
            <a:pPr marL="0" lvl="0" indent="0" algn="l" rtl="0">
              <a:spcBef>
                <a:spcPts val="0"/>
              </a:spcBef>
              <a:spcAft>
                <a:spcPts val="0"/>
              </a:spcAft>
              <a:buNone/>
            </a:pPr>
            <a:endParaRPr lang="nb-NO" b="0" dirty="0"/>
          </a:p>
          <a:p>
            <a:pPr marL="0" lvl="0" indent="0" algn="l" rtl="0">
              <a:spcBef>
                <a:spcPts val="0"/>
              </a:spcBef>
              <a:spcAft>
                <a:spcPts val="0"/>
              </a:spcAft>
              <a:buNone/>
            </a:pPr>
            <a:r>
              <a:rPr lang="nb-NO" b="1" dirty="0" err="1"/>
              <a:t>Reflection</a:t>
            </a:r>
            <a:endParaRPr lang="nb-NO" dirty="0"/>
          </a:p>
          <a:p>
            <a:pPr marL="0" lvl="0" indent="0" algn="l" rtl="0">
              <a:spcBef>
                <a:spcPts val="0"/>
              </a:spcBef>
              <a:spcAft>
                <a:spcPts val="0"/>
              </a:spcAft>
              <a:buNone/>
            </a:pPr>
            <a:endParaRPr lang="nb-NO" b="1" dirty="0"/>
          </a:p>
          <a:p>
            <a:pPr marL="0" lvl="0" indent="0" algn="l" rtl="0">
              <a:spcBef>
                <a:spcPts val="0"/>
              </a:spcBef>
              <a:spcAft>
                <a:spcPts val="0"/>
              </a:spcAft>
              <a:buNone/>
            </a:pPr>
            <a:r>
              <a:rPr lang="nb-NO" dirty="0" err="1"/>
              <a:t>What</a:t>
            </a:r>
            <a:r>
              <a:rPr lang="nb-NO" dirty="0"/>
              <a:t> </a:t>
            </a:r>
            <a:r>
              <a:rPr lang="nb-NO" dirty="0" err="1"/>
              <a:t>changes</a:t>
            </a:r>
            <a:r>
              <a:rPr lang="nb-NO" dirty="0"/>
              <a:t> from </a:t>
            </a:r>
            <a:r>
              <a:rPr lang="nb-NO" dirty="0" err="1"/>
              <a:t>week</a:t>
            </a:r>
            <a:r>
              <a:rPr lang="nb-NO" dirty="0"/>
              <a:t> to </a:t>
            </a:r>
            <a:r>
              <a:rPr lang="nb-NO" dirty="0" err="1"/>
              <a:t>week</a:t>
            </a:r>
            <a:r>
              <a:rPr lang="nb-NO" dirty="0"/>
              <a:t> </a:t>
            </a:r>
            <a:r>
              <a:rPr lang="nb-NO" dirty="0" err="1"/>
              <a:t>where</a:t>
            </a:r>
            <a:r>
              <a:rPr lang="nb-NO" dirty="0"/>
              <a:t> </a:t>
            </a:r>
            <a:r>
              <a:rPr lang="nb-NO" dirty="0" err="1"/>
              <a:t>you</a:t>
            </a:r>
            <a:r>
              <a:rPr lang="nb-NO" dirty="0"/>
              <a:t> </a:t>
            </a:r>
            <a:r>
              <a:rPr lang="nb-NO" dirty="0" err="1"/>
              <a:t>work</a:t>
            </a:r>
            <a:r>
              <a:rPr lang="nb-NO" dirty="0"/>
              <a:t>?</a:t>
            </a:r>
          </a:p>
          <a:p>
            <a:pPr marL="0" lvl="0" indent="0" algn="l" rtl="0">
              <a:spcBef>
                <a:spcPts val="0"/>
              </a:spcBef>
              <a:spcAft>
                <a:spcPts val="0"/>
              </a:spcAft>
              <a:buNone/>
            </a:pPr>
            <a:endParaRPr lang="nb-NO" dirty="0"/>
          </a:p>
          <a:p>
            <a:pPr marL="0" lvl="0" indent="0" algn="l" rtl="0">
              <a:spcBef>
                <a:spcPts val="0"/>
              </a:spcBef>
              <a:spcAft>
                <a:spcPts val="0"/>
              </a:spcAft>
              <a:buNone/>
            </a:pPr>
            <a:r>
              <a:rPr lang="nb-NO" dirty="0"/>
              <a:t>First ask </a:t>
            </a:r>
            <a:r>
              <a:rPr lang="nb-NO" dirty="0" err="1"/>
              <a:t>the</a:t>
            </a:r>
            <a:r>
              <a:rPr lang="nb-NO" dirty="0"/>
              <a:t> target </a:t>
            </a:r>
            <a:r>
              <a:rPr lang="nb-NO" dirty="0" err="1"/>
              <a:t>group</a:t>
            </a:r>
            <a:r>
              <a:rPr lang="nb-NO" dirty="0"/>
              <a:t> to </a:t>
            </a:r>
            <a:r>
              <a:rPr lang="nb-NO" dirty="0" err="1"/>
              <a:t>give</a:t>
            </a:r>
            <a:r>
              <a:rPr lang="nb-NO" dirty="0"/>
              <a:t> input </a:t>
            </a:r>
            <a:r>
              <a:rPr lang="nb-NO" dirty="0" err="1"/>
              <a:t>on</a:t>
            </a:r>
            <a:r>
              <a:rPr lang="nb-NO" dirty="0"/>
              <a:t> </a:t>
            </a:r>
            <a:r>
              <a:rPr lang="nb-NO" dirty="0" err="1"/>
              <a:t>the</a:t>
            </a:r>
            <a:r>
              <a:rPr lang="nb-NO" dirty="0"/>
              <a:t> </a:t>
            </a:r>
            <a:r>
              <a:rPr lang="nb-NO" dirty="0" err="1"/>
              <a:t>reflection</a:t>
            </a:r>
            <a:r>
              <a:rPr lang="nb-NO" dirty="0"/>
              <a:t> </a:t>
            </a:r>
            <a:r>
              <a:rPr lang="nb-NO" dirty="0" err="1"/>
              <a:t>question</a:t>
            </a:r>
            <a:r>
              <a:rPr lang="nb-NO" dirty="0"/>
              <a:t> </a:t>
            </a:r>
            <a:r>
              <a:rPr lang="nb-NO" dirty="0" err="1"/>
              <a:t>on</a:t>
            </a:r>
            <a:r>
              <a:rPr lang="nb-NO" dirty="0"/>
              <a:t> </a:t>
            </a:r>
            <a:r>
              <a:rPr lang="nb-NO" dirty="0" err="1"/>
              <a:t>the</a:t>
            </a:r>
            <a:r>
              <a:rPr lang="nb-NO" dirty="0"/>
              <a:t> slide. If </a:t>
            </a:r>
            <a:r>
              <a:rPr lang="nb-NO" dirty="0" err="1"/>
              <a:t>they</a:t>
            </a:r>
            <a:r>
              <a:rPr lang="nb-NO" dirty="0"/>
              <a:t> do not </a:t>
            </a:r>
            <a:r>
              <a:rPr lang="nb-NO" dirty="0" err="1"/>
              <a:t>participate</a:t>
            </a:r>
            <a:r>
              <a:rPr lang="nb-NO" dirty="0"/>
              <a:t>, </a:t>
            </a:r>
            <a:r>
              <a:rPr lang="nb-NO" dirty="0" err="1"/>
              <a:t>you</a:t>
            </a:r>
            <a:r>
              <a:rPr lang="nb-NO" dirty="0"/>
              <a:t> </a:t>
            </a:r>
            <a:r>
              <a:rPr lang="nb-NO" dirty="0" err="1"/>
              <a:t>can</a:t>
            </a:r>
            <a:r>
              <a:rPr lang="nb-NO" dirty="0"/>
              <a:t>, for </a:t>
            </a:r>
            <a:r>
              <a:rPr lang="nb-NO" dirty="0" err="1"/>
              <a:t>example</a:t>
            </a:r>
            <a:r>
              <a:rPr lang="nb-NO" dirty="0"/>
              <a:t>, ask </a:t>
            </a:r>
            <a:r>
              <a:rPr lang="nb-NO" dirty="0" err="1"/>
              <a:t>the</a:t>
            </a:r>
            <a:r>
              <a:rPr lang="nb-NO" dirty="0"/>
              <a:t> </a:t>
            </a:r>
            <a:r>
              <a:rPr lang="nb-NO" dirty="0" err="1"/>
              <a:t>question</a:t>
            </a:r>
            <a:r>
              <a:rPr lang="nb-NO" dirty="0"/>
              <a:t> to a </a:t>
            </a:r>
            <a:r>
              <a:rPr lang="nb-NO" dirty="0" err="1"/>
              <a:t>specific</a:t>
            </a:r>
            <a:r>
              <a:rPr lang="nb-NO" dirty="0"/>
              <a:t> person: "Line, </a:t>
            </a:r>
            <a:r>
              <a:rPr lang="nb-NO" dirty="0" err="1"/>
              <a:t>what</a:t>
            </a:r>
            <a:r>
              <a:rPr lang="nb-NO" dirty="0"/>
              <a:t> do </a:t>
            </a:r>
            <a:r>
              <a:rPr lang="nb-NO" dirty="0" err="1"/>
              <a:t>you</a:t>
            </a:r>
            <a:r>
              <a:rPr lang="nb-NO" dirty="0"/>
              <a:t> </a:t>
            </a:r>
            <a:r>
              <a:rPr lang="nb-NO" dirty="0" err="1"/>
              <a:t>think</a:t>
            </a:r>
            <a:r>
              <a:rPr lang="nb-NO" dirty="0"/>
              <a:t>?". It is an </a:t>
            </a:r>
            <a:r>
              <a:rPr lang="nb-NO" dirty="0" err="1"/>
              <a:t>advantage</a:t>
            </a:r>
            <a:r>
              <a:rPr lang="nb-NO" dirty="0"/>
              <a:t> </a:t>
            </a:r>
            <a:r>
              <a:rPr lang="nb-NO" dirty="0" err="1"/>
              <a:t>that</a:t>
            </a:r>
            <a:r>
              <a:rPr lang="nb-NO" dirty="0"/>
              <a:t> </a:t>
            </a:r>
            <a:r>
              <a:rPr lang="nb-NO" dirty="0" err="1"/>
              <a:t>you</a:t>
            </a:r>
            <a:r>
              <a:rPr lang="nb-NO" dirty="0"/>
              <a:t> </a:t>
            </a:r>
            <a:r>
              <a:rPr lang="nb-NO" dirty="0" err="1"/>
              <a:t>think</a:t>
            </a:r>
            <a:r>
              <a:rPr lang="nb-NO" dirty="0"/>
              <a:t> </a:t>
            </a:r>
            <a:r>
              <a:rPr lang="nb-NO" dirty="0" err="1"/>
              <a:t>through</a:t>
            </a:r>
            <a:r>
              <a:rPr lang="nb-NO" dirty="0"/>
              <a:t> </a:t>
            </a:r>
            <a:r>
              <a:rPr lang="nb-NO" dirty="0" err="1"/>
              <a:t>your</a:t>
            </a:r>
            <a:r>
              <a:rPr lang="nb-NO" dirty="0"/>
              <a:t> </a:t>
            </a:r>
            <a:r>
              <a:rPr lang="nb-NO" dirty="0" err="1"/>
              <a:t>own</a:t>
            </a:r>
            <a:r>
              <a:rPr lang="nb-NO" dirty="0"/>
              <a:t> </a:t>
            </a:r>
            <a:r>
              <a:rPr lang="nb-NO" dirty="0" err="1"/>
              <a:t>examples</a:t>
            </a:r>
            <a:r>
              <a:rPr lang="nb-NO" dirty="0"/>
              <a:t> </a:t>
            </a:r>
            <a:r>
              <a:rPr lang="nb-NO" dirty="0" err="1"/>
              <a:t>that</a:t>
            </a:r>
            <a:r>
              <a:rPr lang="nb-NO" dirty="0"/>
              <a:t> </a:t>
            </a:r>
            <a:r>
              <a:rPr lang="nb-NO" dirty="0" err="1"/>
              <a:t>you</a:t>
            </a:r>
            <a:r>
              <a:rPr lang="nb-NO" dirty="0"/>
              <a:t> </a:t>
            </a:r>
            <a:r>
              <a:rPr lang="nb-NO" dirty="0" err="1"/>
              <a:t>can</a:t>
            </a:r>
            <a:r>
              <a:rPr lang="nb-NO" dirty="0"/>
              <a:t> present or </a:t>
            </a:r>
            <a:r>
              <a:rPr lang="nb-NO" dirty="0" err="1"/>
              <a:t>use</a:t>
            </a:r>
            <a:r>
              <a:rPr lang="nb-NO" dirty="0"/>
              <a:t> to </a:t>
            </a:r>
            <a:r>
              <a:rPr lang="nb-NO" dirty="0" err="1"/>
              <a:t>get</a:t>
            </a:r>
            <a:r>
              <a:rPr lang="nb-NO" dirty="0"/>
              <a:t> </a:t>
            </a:r>
            <a:r>
              <a:rPr lang="nb-NO" dirty="0" err="1"/>
              <a:t>the</a:t>
            </a:r>
            <a:r>
              <a:rPr lang="nb-NO" dirty="0"/>
              <a:t> </a:t>
            </a:r>
            <a:r>
              <a:rPr lang="nb-NO" dirty="0" err="1"/>
              <a:t>group</a:t>
            </a:r>
            <a:r>
              <a:rPr lang="nb-NO" dirty="0"/>
              <a:t> </a:t>
            </a:r>
            <a:r>
              <a:rPr lang="nb-NO" dirty="0" err="1"/>
              <a:t>started</a:t>
            </a:r>
            <a:r>
              <a:rPr lang="nb-NO" dirty="0"/>
              <a:t>.</a:t>
            </a:r>
          </a:p>
          <a:p>
            <a:pPr marL="0" lvl="0" indent="0" algn="l" rtl="0">
              <a:spcBef>
                <a:spcPts val="0"/>
              </a:spcBef>
              <a:spcAft>
                <a:spcPts val="0"/>
              </a:spcAft>
              <a:buNone/>
            </a:pPr>
            <a:endParaRPr lang="nb-NO" dirty="0"/>
          </a:p>
          <a:p>
            <a:pPr marL="0" lvl="0" indent="0" algn="l" rtl="0">
              <a:lnSpc>
                <a:spcPct val="115000"/>
              </a:lnSpc>
              <a:spcBef>
                <a:spcPts val="0"/>
              </a:spcBef>
              <a:spcAft>
                <a:spcPts val="0"/>
              </a:spcAft>
              <a:buClr>
                <a:schemeClr val="dk1"/>
              </a:buClr>
              <a:buSzPts val="1100"/>
              <a:buFont typeface="Arial"/>
              <a:buNone/>
            </a:pPr>
            <a:r>
              <a:rPr lang="nb-NO" dirty="0"/>
              <a:t>For </a:t>
            </a:r>
            <a:r>
              <a:rPr lang="nb-NO" dirty="0" err="1"/>
              <a:t>example</a:t>
            </a:r>
            <a:r>
              <a:rPr lang="nb-NO" dirty="0"/>
              <a:t>: Imagine </a:t>
            </a:r>
            <a:r>
              <a:rPr lang="nb-NO" dirty="0" err="1"/>
              <a:t>that</a:t>
            </a:r>
            <a:r>
              <a:rPr lang="nb-NO" dirty="0"/>
              <a:t> </a:t>
            </a:r>
            <a:r>
              <a:rPr lang="nb-NO" dirty="0" err="1"/>
              <a:t>you</a:t>
            </a:r>
            <a:r>
              <a:rPr lang="nb-NO" dirty="0"/>
              <a:t> </a:t>
            </a:r>
            <a:r>
              <a:rPr lang="nb-NO" dirty="0" err="1"/>
              <a:t>are</a:t>
            </a:r>
            <a:r>
              <a:rPr lang="nb-NO" dirty="0"/>
              <a:t> </a:t>
            </a:r>
            <a:r>
              <a:rPr lang="nb-NO" dirty="0" err="1"/>
              <a:t>going</a:t>
            </a:r>
            <a:r>
              <a:rPr lang="nb-NO" dirty="0"/>
              <a:t> to </a:t>
            </a:r>
            <a:r>
              <a:rPr lang="nb-NO" dirty="0" err="1"/>
              <a:t>carry</a:t>
            </a:r>
            <a:r>
              <a:rPr lang="nb-NO" dirty="0"/>
              <a:t> </a:t>
            </a:r>
            <a:r>
              <a:rPr lang="nb-NO" dirty="0" err="1"/>
              <a:t>out</a:t>
            </a:r>
            <a:r>
              <a:rPr lang="nb-NO" dirty="0"/>
              <a:t> a </a:t>
            </a:r>
            <a:r>
              <a:rPr lang="nb-NO" dirty="0" err="1"/>
              <a:t>lifting</a:t>
            </a:r>
            <a:r>
              <a:rPr lang="nb-NO" dirty="0"/>
              <a:t> </a:t>
            </a:r>
            <a:r>
              <a:rPr lang="nb-NO" dirty="0" err="1"/>
              <a:t>operation</a:t>
            </a:r>
            <a:r>
              <a:rPr lang="nb-NO" dirty="0"/>
              <a:t> (or </a:t>
            </a:r>
            <a:r>
              <a:rPr lang="nb-NO" dirty="0" err="1"/>
              <a:t>other</a:t>
            </a:r>
            <a:r>
              <a:rPr lang="nb-NO" dirty="0"/>
              <a:t> </a:t>
            </a:r>
            <a:r>
              <a:rPr lang="nb-NO" dirty="0" err="1"/>
              <a:t>work</a:t>
            </a:r>
            <a:r>
              <a:rPr lang="nb-NO" dirty="0"/>
              <a:t> </a:t>
            </a:r>
            <a:r>
              <a:rPr lang="nb-NO" dirty="0" err="1"/>
              <a:t>operations</a:t>
            </a:r>
            <a:r>
              <a:rPr lang="nb-NO" dirty="0"/>
              <a:t> </a:t>
            </a:r>
            <a:r>
              <a:rPr lang="nb-NO" dirty="0" err="1"/>
              <a:t>you</a:t>
            </a:r>
            <a:r>
              <a:rPr lang="nb-NO" dirty="0"/>
              <a:t> </a:t>
            </a:r>
            <a:r>
              <a:rPr lang="nb-NO" dirty="0" err="1"/>
              <a:t>know</a:t>
            </a:r>
            <a:r>
              <a:rPr lang="nb-NO" dirty="0"/>
              <a:t> </a:t>
            </a:r>
            <a:r>
              <a:rPr lang="nb-NO" dirty="0" err="1"/>
              <a:t>well</a:t>
            </a:r>
            <a:r>
              <a:rPr lang="nb-NO" dirty="0"/>
              <a:t>). If </a:t>
            </a:r>
            <a:r>
              <a:rPr lang="nb-NO" dirty="0" err="1"/>
              <a:t>you</a:t>
            </a:r>
            <a:r>
              <a:rPr lang="nb-NO" dirty="0"/>
              <a:t> </a:t>
            </a:r>
            <a:r>
              <a:rPr lang="nb-NO" dirty="0" err="1"/>
              <a:t>are</a:t>
            </a:r>
            <a:r>
              <a:rPr lang="nb-NO" dirty="0"/>
              <a:t> </a:t>
            </a:r>
            <a:r>
              <a:rPr lang="nb-NO" dirty="0" err="1"/>
              <a:t>going</a:t>
            </a:r>
            <a:r>
              <a:rPr lang="nb-NO" dirty="0"/>
              <a:t> to </a:t>
            </a:r>
            <a:r>
              <a:rPr lang="nb-NO" dirty="0" err="1"/>
              <a:t>perform</a:t>
            </a:r>
            <a:r>
              <a:rPr lang="nb-NO" dirty="0"/>
              <a:t> </a:t>
            </a:r>
            <a:r>
              <a:rPr lang="nb-NO" dirty="0" err="1"/>
              <a:t>the</a:t>
            </a:r>
            <a:r>
              <a:rPr lang="nb-NO" dirty="0"/>
              <a:t> same type </a:t>
            </a:r>
            <a:r>
              <a:rPr lang="nb-NO" dirty="0" err="1"/>
              <a:t>of</a:t>
            </a:r>
            <a:r>
              <a:rPr lang="nb-NO" dirty="0"/>
              <a:t> </a:t>
            </a:r>
            <a:r>
              <a:rPr lang="nb-NO" dirty="0" err="1"/>
              <a:t>operation</a:t>
            </a:r>
            <a:r>
              <a:rPr lang="nb-NO" dirty="0"/>
              <a:t> </a:t>
            </a:r>
            <a:r>
              <a:rPr lang="nb-NO" dirty="0" err="1"/>
              <a:t>two</a:t>
            </a:r>
            <a:r>
              <a:rPr lang="nb-NO" dirty="0"/>
              <a:t> </a:t>
            </a:r>
            <a:r>
              <a:rPr lang="nb-NO" dirty="0" err="1"/>
              <a:t>days</a:t>
            </a:r>
            <a:r>
              <a:rPr lang="nb-NO" dirty="0"/>
              <a:t> in a </a:t>
            </a:r>
            <a:r>
              <a:rPr lang="nb-NO" dirty="0" err="1"/>
              <a:t>row</a:t>
            </a:r>
            <a:r>
              <a:rPr lang="nb-NO" dirty="0"/>
              <a:t>, do </a:t>
            </a:r>
            <a:r>
              <a:rPr lang="nb-NO" dirty="0" err="1"/>
              <a:t>you</a:t>
            </a:r>
            <a:r>
              <a:rPr lang="nb-NO" dirty="0"/>
              <a:t> </a:t>
            </a:r>
            <a:r>
              <a:rPr lang="nb-NO" dirty="0" err="1"/>
              <a:t>perform</a:t>
            </a:r>
            <a:r>
              <a:rPr lang="nb-NO" dirty="0"/>
              <a:t> it </a:t>
            </a:r>
            <a:r>
              <a:rPr lang="nb-NO" dirty="0" err="1"/>
              <a:t>identically</a:t>
            </a:r>
            <a:r>
              <a:rPr lang="nb-NO" dirty="0"/>
              <a:t> </a:t>
            </a:r>
            <a:r>
              <a:rPr lang="nb-NO" dirty="0" err="1"/>
              <a:t>both</a:t>
            </a:r>
            <a:r>
              <a:rPr lang="nb-NO" dirty="0"/>
              <a:t> times? </a:t>
            </a:r>
            <a:r>
              <a:rPr lang="nb-NO" dirty="0" err="1"/>
              <a:t>Why</a:t>
            </a:r>
            <a:r>
              <a:rPr lang="nb-NO" dirty="0"/>
              <a:t> not? </a:t>
            </a:r>
            <a:r>
              <a:rPr lang="nb-NO" dirty="0" err="1"/>
              <a:t>What</a:t>
            </a:r>
            <a:r>
              <a:rPr lang="nb-NO" dirty="0"/>
              <a:t> </a:t>
            </a:r>
            <a:r>
              <a:rPr lang="nb-NO" dirty="0" err="1"/>
              <a:t>creates</a:t>
            </a:r>
            <a:r>
              <a:rPr lang="nb-NO" dirty="0"/>
              <a:t> different </a:t>
            </a:r>
            <a:r>
              <a:rPr lang="nb-NO" dirty="0" err="1"/>
              <a:t>challenges</a:t>
            </a:r>
            <a:r>
              <a:rPr lang="nb-NO" dirty="0"/>
              <a:t> </a:t>
            </a:r>
            <a:r>
              <a:rPr lang="nb-NO" dirty="0" err="1"/>
              <a:t>with</a:t>
            </a:r>
            <a:r>
              <a:rPr lang="nb-NO" dirty="0"/>
              <a:t> </a:t>
            </a:r>
            <a:r>
              <a:rPr lang="nb-NO" dirty="0" err="1"/>
              <a:t>such</a:t>
            </a:r>
            <a:r>
              <a:rPr lang="nb-NO" dirty="0"/>
              <a:t> </a:t>
            </a:r>
            <a:r>
              <a:rPr lang="nb-NO" dirty="0" err="1"/>
              <a:t>operations</a:t>
            </a:r>
            <a:r>
              <a:rPr lang="nb-NO" dirty="0"/>
              <a:t>?</a:t>
            </a:r>
          </a:p>
          <a:p>
            <a:pPr marL="0" lvl="0" indent="0" algn="l" rtl="0">
              <a:spcBef>
                <a:spcPts val="0"/>
              </a:spcBef>
              <a:spcAft>
                <a:spcPts val="0"/>
              </a:spcAft>
              <a:buNone/>
            </a:pPr>
            <a:endParaRPr lang="nb-NO" b="0" dirty="0"/>
          </a:p>
          <a:p>
            <a:pPr marL="0" lvl="0" indent="0" algn="l" rtl="0">
              <a:spcBef>
                <a:spcPts val="0"/>
              </a:spcBef>
              <a:spcAft>
                <a:spcPts val="0"/>
              </a:spcAft>
              <a:buNone/>
            </a:pPr>
            <a:r>
              <a:rPr lang="nb-NO" b="1" dirty="0" err="1"/>
              <a:t>About</a:t>
            </a:r>
            <a:r>
              <a:rPr lang="nb-NO" b="1" dirty="0"/>
              <a:t> </a:t>
            </a:r>
            <a:r>
              <a:rPr lang="nb-NO" b="1" dirty="0" err="1"/>
              <a:t>the</a:t>
            </a:r>
            <a:r>
              <a:rPr lang="nb-NO" b="1" dirty="0"/>
              <a:t> slide</a:t>
            </a:r>
            <a:endParaRPr lang="nb-NO" sz="900"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lang="nb-NO" b="0" dirty="0"/>
          </a:p>
          <a:p>
            <a:pPr marL="0" lvl="0" indent="0" algn="l" rtl="0">
              <a:lnSpc>
                <a:spcPct val="115000"/>
              </a:lnSpc>
              <a:spcBef>
                <a:spcPts val="0"/>
              </a:spcBef>
              <a:spcAft>
                <a:spcPts val="0"/>
              </a:spcAft>
              <a:buClr>
                <a:schemeClr val="dk1"/>
              </a:buClr>
              <a:buSzPts val="1100"/>
              <a:buFont typeface="Arial"/>
              <a:buNone/>
            </a:pPr>
            <a:r>
              <a:rPr lang="nb-NO" dirty="0"/>
              <a:t>On </a:t>
            </a:r>
            <a:r>
              <a:rPr lang="nb-NO" dirty="0" err="1"/>
              <a:t>the</a:t>
            </a:r>
            <a:r>
              <a:rPr lang="nb-NO" dirty="0"/>
              <a:t> slide </a:t>
            </a:r>
            <a:r>
              <a:rPr lang="nb-NO" dirty="0" err="1"/>
              <a:t>you</a:t>
            </a:r>
            <a:r>
              <a:rPr lang="nb-NO" dirty="0"/>
              <a:t> </a:t>
            </a:r>
            <a:r>
              <a:rPr lang="nb-NO" dirty="0" err="1"/>
              <a:t>see</a:t>
            </a:r>
            <a:r>
              <a:rPr lang="nb-NO" dirty="0"/>
              <a:t> a line from </a:t>
            </a:r>
            <a:r>
              <a:rPr lang="nb-NO" dirty="0" err="1"/>
              <a:t>procedure</a:t>
            </a:r>
            <a:r>
              <a:rPr lang="nb-NO" dirty="0"/>
              <a:t> to </a:t>
            </a:r>
            <a:r>
              <a:rPr lang="nb-NO" dirty="0" err="1"/>
              <a:t>practice</a:t>
            </a:r>
            <a:r>
              <a:rPr lang="nb-NO" dirty="0"/>
              <a:t>. The line </a:t>
            </a:r>
            <a:r>
              <a:rPr lang="nb-NO" dirty="0" err="1"/>
              <a:t>represents</a:t>
            </a:r>
            <a:r>
              <a:rPr lang="nb-NO" dirty="0"/>
              <a:t> </a:t>
            </a:r>
            <a:r>
              <a:rPr lang="nb-NO" dirty="0" err="1"/>
              <a:t>work</a:t>
            </a:r>
            <a:r>
              <a:rPr lang="nb-NO" dirty="0"/>
              <a:t> as </a:t>
            </a:r>
            <a:r>
              <a:rPr lang="nb-NO" dirty="0" err="1"/>
              <a:t>defined</a:t>
            </a:r>
            <a:r>
              <a:rPr lang="nb-NO" dirty="0"/>
              <a:t> in </a:t>
            </a:r>
            <a:r>
              <a:rPr lang="nb-NO" dirty="0" err="1"/>
              <a:t>work</a:t>
            </a:r>
            <a:r>
              <a:rPr lang="nb-NO" dirty="0"/>
              <a:t> </a:t>
            </a:r>
            <a:r>
              <a:rPr lang="nb-NO" dirty="0" err="1"/>
              <a:t>processes</a:t>
            </a:r>
            <a:r>
              <a:rPr lang="nb-NO" dirty="0"/>
              <a:t>, </a:t>
            </a:r>
            <a:r>
              <a:rPr lang="nb-NO" dirty="0" err="1"/>
              <a:t>technical</a:t>
            </a:r>
            <a:r>
              <a:rPr lang="nb-NO" dirty="0"/>
              <a:t> </a:t>
            </a:r>
            <a:r>
              <a:rPr lang="nb-NO" dirty="0" err="1"/>
              <a:t>requirements</a:t>
            </a:r>
            <a:r>
              <a:rPr lang="nb-NO" dirty="0"/>
              <a:t>, standards, </a:t>
            </a:r>
            <a:r>
              <a:rPr lang="nb-NO" dirty="0" err="1"/>
              <a:t>procedures</a:t>
            </a:r>
            <a:r>
              <a:rPr lang="nb-NO" dirty="0"/>
              <a:t> or </a:t>
            </a:r>
            <a:r>
              <a:rPr lang="nb-NO" dirty="0" err="1"/>
              <a:t>contracts</a:t>
            </a:r>
            <a:r>
              <a:rPr lang="nb-NO" dirty="0"/>
              <a:t>. The line </a:t>
            </a:r>
            <a:r>
              <a:rPr lang="nb-NO" dirty="0" err="1"/>
              <a:t>you</a:t>
            </a:r>
            <a:r>
              <a:rPr lang="nb-NO" dirty="0"/>
              <a:t> </a:t>
            </a:r>
            <a:r>
              <a:rPr lang="nb-NO" dirty="0" err="1"/>
              <a:t>see</a:t>
            </a:r>
            <a:r>
              <a:rPr lang="nb-NO" dirty="0"/>
              <a:t> </a:t>
            </a:r>
            <a:r>
              <a:rPr lang="nb-NO" dirty="0" err="1"/>
              <a:t>describes</a:t>
            </a:r>
            <a:r>
              <a:rPr lang="nb-NO" dirty="0"/>
              <a:t> </a:t>
            </a:r>
            <a:r>
              <a:rPr lang="nb-NO" dirty="0" err="1"/>
              <a:t>that</a:t>
            </a:r>
            <a:r>
              <a:rPr lang="nb-NO" dirty="0"/>
              <a:t> "</a:t>
            </a:r>
            <a:r>
              <a:rPr lang="nb-NO" dirty="0" err="1"/>
              <a:t>the</a:t>
            </a:r>
            <a:r>
              <a:rPr lang="nb-NO" dirty="0"/>
              <a:t> </a:t>
            </a:r>
            <a:r>
              <a:rPr lang="nb-NO" dirty="0" err="1"/>
              <a:t>map</a:t>
            </a:r>
            <a:r>
              <a:rPr lang="nb-NO" dirty="0"/>
              <a:t> and </a:t>
            </a:r>
            <a:r>
              <a:rPr lang="nb-NO" dirty="0" err="1"/>
              <a:t>the</a:t>
            </a:r>
            <a:r>
              <a:rPr lang="nb-NO" dirty="0"/>
              <a:t> </a:t>
            </a:r>
            <a:r>
              <a:rPr lang="nb-NO" dirty="0" err="1"/>
              <a:t>terrain</a:t>
            </a:r>
            <a:r>
              <a:rPr lang="nb-NO" dirty="0"/>
              <a:t>" </a:t>
            </a:r>
            <a:r>
              <a:rPr lang="nb-NO" dirty="0" err="1"/>
              <a:t>are</a:t>
            </a:r>
            <a:r>
              <a:rPr lang="nb-NO" dirty="0"/>
              <a:t> </a:t>
            </a:r>
            <a:r>
              <a:rPr lang="nb-NO" dirty="0" err="1"/>
              <a:t>identical</a:t>
            </a:r>
            <a:r>
              <a:rPr lang="nb-NO" dirty="0"/>
              <a:t>. </a:t>
            </a:r>
            <a:r>
              <a:rPr lang="nb-NO" dirty="0" err="1"/>
              <a:t>What</a:t>
            </a:r>
            <a:r>
              <a:rPr lang="nb-NO" dirty="0"/>
              <a:t> is </a:t>
            </a:r>
            <a:r>
              <a:rPr lang="nb-NO" dirty="0" err="1"/>
              <a:t>on</a:t>
            </a:r>
            <a:r>
              <a:rPr lang="nb-NO" dirty="0"/>
              <a:t> "</a:t>
            </a:r>
            <a:r>
              <a:rPr lang="nb-NO" dirty="0" err="1"/>
              <a:t>paper</a:t>
            </a:r>
            <a:r>
              <a:rPr lang="nb-NO" dirty="0"/>
              <a:t>" is </a:t>
            </a:r>
            <a:r>
              <a:rPr lang="nb-NO" dirty="0" err="1"/>
              <a:t>carried</a:t>
            </a:r>
            <a:r>
              <a:rPr lang="nb-NO" dirty="0"/>
              <a:t> </a:t>
            </a:r>
            <a:r>
              <a:rPr lang="nb-NO" dirty="0" err="1"/>
              <a:t>out</a:t>
            </a:r>
            <a:r>
              <a:rPr lang="nb-NO" dirty="0"/>
              <a:t> as </a:t>
            </a:r>
            <a:r>
              <a:rPr lang="nb-NO" dirty="0" err="1"/>
              <a:t>described</a:t>
            </a:r>
            <a:r>
              <a:rPr lang="nb-NO" dirty="0"/>
              <a:t>. </a:t>
            </a:r>
            <a:r>
              <a:rPr lang="nb-NO" dirty="0" err="1"/>
              <a:t>But</a:t>
            </a:r>
            <a:r>
              <a:rPr lang="nb-NO" dirty="0"/>
              <a:t> is </a:t>
            </a:r>
            <a:r>
              <a:rPr lang="nb-NO" dirty="0" err="1"/>
              <a:t>that</a:t>
            </a:r>
            <a:r>
              <a:rPr lang="nb-NO" dirty="0"/>
              <a:t> </a:t>
            </a:r>
            <a:r>
              <a:rPr lang="nb-NO" dirty="0" err="1"/>
              <a:t>how</a:t>
            </a:r>
            <a:r>
              <a:rPr lang="nb-NO" dirty="0"/>
              <a:t> it </a:t>
            </a:r>
            <a:r>
              <a:rPr lang="nb-NO" dirty="0" err="1"/>
              <a:t>works</a:t>
            </a:r>
            <a:r>
              <a:rPr lang="nb-NO" dirty="0"/>
              <a:t> in </a:t>
            </a:r>
            <a:r>
              <a:rPr lang="nb-NO" dirty="0" err="1"/>
              <a:t>reality</a:t>
            </a:r>
            <a:r>
              <a:rPr lang="nb-NO" dirty="0"/>
              <a:t>?</a:t>
            </a:r>
          </a:p>
          <a:p>
            <a:pPr marL="0" lvl="0" indent="0" algn="l" rtl="0">
              <a:lnSpc>
                <a:spcPct val="115000"/>
              </a:lnSpc>
              <a:spcBef>
                <a:spcPts val="0"/>
              </a:spcBef>
              <a:spcAft>
                <a:spcPts val="0"/>
              </a:spcAft>
              <a:buClr>
                <a:schemeClr val="dk1"/>
              </a:buClr>
              <a:buSzPts val="1100"/>
              <a:buFont typeface="Arial"/>
              <a:buNone/>
            </a:pPr>
            <a:endParaRPr lang="nb-NO" dirty="0"/>
          </a:p>
        </p:txBody>
      </p:sp>
      <p:sp>
        <p:nvSpPr>
          <p:cNvPr id="4" name="Plassholder for lysbildenummer 3"/>
          <p:cNvSpPr>
            <a:spLocks noGrp="1"/>
          </p:cNvSpPr>
          <p:nvPr>
            <p:ph type="sldNum" sz="quarter" idx="5"/>
          </p:nvPr>
        </p:nvSpPr>
        <p:spPr/>
        <p:txBody>
          <a:bodyPr/>
          <a:lstStyle/>
          <a:p>
            <a:fld id="{73C46255-B0A8-41CF-A15B-EB86725FC229}" type="slidenum">
              <a:rPr lang="en-GB" smtClean="0"/>
              <a:t>10</a:t>
            </a:fld>
            <a:endParaRPr lang="en-GB"/>
          </a:p>
        </p:txBody>
      </p:sp>
    </p:spTree>
    <p:extLst>
      <p:ext uri="{BB962C8B-B14F-4D97-AF65-F5344CB8AC3E}">
        <p14:creationId xmlns:p14="http://schemas.microsoft.com/office/powerpoint/2010/main" val="864554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7.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Pr>
        <a:solidFill>
          <a:srgbClr val="00759A"/>
        </a:solidFill>
        <a:effectLst/>
      </p:bgPr>
    </p:bg>
    <p:spTree>
      <p:nvGrpSpPr>
        <p:cNvPr id="1" name=""/>
        <p:cNvGrpSpPr/>
        <p:nvPr/>
      </p:nvGrpSpPr>
      <p:grpSpPr>
        <a:xfrm>
          <a:off x="0" y="0"/>
          <a:ext cx="0" cy="0"/>
          <a:chOff x="0" y="0"/>
          <a:chExt cx="0" cy="0"/>
        </a:xfrm>
      </p:grpSpPr>
      <p:pic>
        <p:nvPicPr>
          <p:cNvPr id="8" name="blue" descr="Et bilde som inneholder kvinne&#10;&#10;Automatisk generert beskrivelse">
            <a:extLst>
              <a:ext uri="{FF2B5EF4-FFF2-40B4-BE49-F238E27FC236}">
                <a16:creationId xmlns:a16="http://schemas.microsoft.com/office/drawing/2014/main" id="{45E45F99-CA6E-42B0-B93E-023D9405A4E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978588" y="1050432"/>
            <a:ext cx="7165412" cy="2574260"/>
          </a:xfrm>
          <a:prstGeom prst="rect">
            <a:avLst/>
          </a:prstGeom>
        </p:spPr>
      </p:pic>
      <p:sp>
        <p:nvSpPr>
          <p:cNvPr id="2" name="Tittel 1">
            <a:extLst>
              <a:ext uri="{FF2B5EF4-FFF2-40B4-BE49-F238E27FC236}">
                <a16:creationId xmlns:a16="http://schemas.microsoft.com/office/drawing/2014/main" id="{796A0DC5-3FF4-4DAE-8262-E26AC67A4C98}"/>
              </a:ext>
            </a:extLst>
          </p:cNvPr>
          <p:cNvSpPr>
            <a:spLocks noGrp="1"/>
          </p:cNvSpPr>
          <p:nvPr>
            <p:ph type="ctrTitle"/>
          </p:nvPr>
        </p:nvSpPr>
        <p:spPr>
          <a:xfrm>
            <a:off x="833110" y="1600325"/>
            <a:ext cx="6858000" cy="1790700"/>
          </a:xfrm>
        </p:spPr>
        <p:txBody>
          <a:bodyPr anchor="b">
            <a:normAutofit/>
          </a:bodyPr>
          <a:lstStyle>
            <a:lvl1pPr algn="l">
              <a:lnSpc>
                <a:spcPct val="80000"/>
              </a:lnSpc>
              <a:defRPr sz="4100" b="1" cap="all" spc="82" baseline="0">
                <a:solidFill>
                  <a:schemeClr val="lt1"/>
                </a:solidFill>
              </a:defRPr>
            </a:lvl1pPr>
          </a:lstStyle>
          <a:p>
            <a:r>
              <a:rPr lang="en-US"/>
              <a:t>Click to edit Master title style</a:t>
            </a:r>
            <a:endParaRPr lang="en-US" dirty="0"/>
          </a:p>
        </p:txBody>
      </p:sp>
      <p:sp>
        <p:nvSpPr>
          <p:cNvPr id="3" name="Undertittel 2">
            <a:extLst>
              <a:ext uri="{FF2B5EF4-FFF2-40B4-BE49-F238E27FC236}">
                <a16:creationId xmlns:a16="http://schemas.microsoft.com/office/drawing/2014/main" id="{DC22F8D5-2FA0-496C-ADCA-643D226D6D4C}"/>
              </a:ext>
            </a:extLst>
          </p:cNvPr>
          <p:cNvSpPr>
            <a:spLocks noGrp="1"/>
          </p:cNvSpPr>
          <p:nvPr>
            <p:ph type="subTitle" idx="1"/>
          </p:nvPr>
        </p:nvSpPr>
        <p:spPr>
          <a:xfrm>
            <a:off x="833110" y="3787615"/>
            <a:ext cx="6858000" cy="276903"/>
          </a:xfrm>
        </p:spPr>
        <p:txBody>
          <a:bodyPr>
            <a:spAutoFit/>
          </a:bodyPr>
          <a:lstStyle>
            <a:lvl1pPr marL="0" indent="0" algn="l">
              <a:buNone/>
              <a:defRPr sz="1800" b="1">
                <a:solidFill>
                  <a:schemeClr val="lt1"/>
                </a:solidFill>
              </a:defRPr>
            </a:lvl1pPr>
            <a:lvl2pPr marL="342834" indent="0" algn="ctr">
              <a:buNone/>
              <a:defRPr sz="1500"/>
            </a:lvl2pPr>
            <a:lvl3pPr marL="685670" indent="0" algn="ctr">
              <a:buNone/>
              <a:defRPr sz="1350"/>
            </a:lvl3pPr>
            <a:lvl4pPr marL="1028504" indent="0" algn="ctr">
              <a:buNone/>
              <a:defRPr sz="1200"/>
            </a:lvl4pPr>
            <a:lvl5pPr marL="1371338" indent="0" algn="ctr">
              <a:buNone/>
              <a:defRPr sz="1200"/>
            </a:lvl5pPr>
            <a:lvl6pPr marL="1714172" indent="0" algn="ctr">
              <a:buNone/>
              <a:defRPr sz="1200"/>
            </a:lvl6pPr>
            <a:lvl7pPr marL="2057006" indent="0" algn="ctr">
              <a:buNone/>
              <a:defRPr sz="1200"/>
            </a:lvl7pPr>
            <a:lvl8pPr marL="2399840" indent="0" algn="ctr">
              <a:buNone/>
              <a:defRPr sz="1200"/>
            </a:lvl8pPr>
            <a:lvl9pPr marL="2742674" indent="0" algn="ctr">
              <a:buNone/>
              <a:defRPr sz="1200"/>
            </a:lvl9pPr>
          </a:lstStyle>
          <a:p>
            <a:r>
              <a:rPr lang="en-US"/>
              <a:t>Click to edit Master subtitle style</a:t>
            </a:r>
            <a:endParaRPr lang="en-US" dirty="0"/>
          </a:p>
        </p:txBody>
      </p:sp>
      <p:sp>
        <p:nvSpPr>
          <p:cNvPr id="10" name="Plassholder for tekst 9">
            <a:extLst>
              <a:ext uri="{FF2B5EF4-FFF2-40B4-BE49-F238E27FC236}">
                <a16:creationId xmlns:a16="http://schemas.microsoft.com/office/drawing/2014/main" id="{731593C5-571D-4465-8BE9-CE2C974FC143}"/>
              </a:ext>
            </a:extLst>
          </p:cNvPr>
          <p:cNvSpPr>
            <a:spLocks noGrp="1"/>
          </p:cNvSpPr>
          <p:nvPr>
            <p:ph type="body" sz="quarter" idx="13" hasCustomPrompt="1"/>
          </p:nvPr>
        </p:nvSpPr>
        <p:spPr>
          <a:xfrm>
            <a:off x="833110" y="4309754"/>
            <a:ext cx="6858000" cy="184619"/>
          </a:xfrm>
        </p:spPr>
        <p:txBody>
          <a:bodyPr wrap="square">
            <a:spAutoFit/>
          </a:bodyPr>
          <a:lstStyle>
            <a:lvl1pPr marL="0" indent="0">
              <a:buNone/>
              <a:defRPr sz="1200" b="1">
                <a:solidFill>
                  <a:schemeClr val="lt1"/>
                </a:solidFill>
              </a:defRPr>
            </a:lvl1pPr>
          </a:lstStyle>
          <a:p>
            <a:pPr lvl="0"/>
            <a:r>
              <a:rPr lang="nb-NO" dirty="0"/>
              <a:t>Navn </a:t>
            </a:r>
            <a:r>
              <a:rPr lang="nb-NO" dirty="0" err="1"/>
              <a:t>Navnesen</a:t>
            </a:r>
            <a:r>
              <a:rPr lang="nb-NO" dirty="0"/>
              <a:t>, Bedrift</a:t>
            </a:r>
            <a:endParaRPr lang="en-US" dirty="0"/>
          </a:p>
        </p:txBody>
      </p:sp>
      <p:pic>
        <p:nvPicPr>
          <p:cNvPr id="13" name="Grafikk 12">
            <a:extLst>
              <a:ext uri="{FF2B5EF4-FFF2-40B4-BE49-F238E27FC236}">
                <a16:creationId xmlns:a16="http://schemas.microsoft.com/office/drawing/2014/main" id="{BE714957-319B-420F-BDAF-977F7F7C8C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11994" y="236281"/>
            <a:ext cx="1695711" cy="357219"/>
          </a:xfrm>
          <a:prstGeom prst="rect">
            <a:avLst/>
          </a:prstGeom>
        </p:spPr>
      </p:pic>
      <p:pic>
        <p:nvPicPr>
          <p:cNvPr id="11" name="green" descr="Et bilde som inneholder tegning&#10;&#10;Automatisk generert beskrivelse" hidden="1">
            <a:extLst>
              <a:ext uri="{FF2B5EF4-FFF2-40B4-BE49-F238E27FC236}">
                <a16:creationId xmlns:a16="http://schemas.microsoft.com/office/drawing/2014/main" id="{DCF3E61D-22FE-4382-9E8D-038BBBE557ED}"/>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1978588" y="1050432"/>
            <a:ext cx="7165412" cy="2574260"/>
          </a:xfrm>
          <a:prstGeom prst="rect">
            <a:avLst/>
          </a:prstGeom>
        </p:spPr>
      </p:pic>
    </p:spTree>
    <p:extLst>
      <p:ext uri="{BB962C8B-B14F-4D97-AF65-F5344CB8AC3E}">
        <p14:creationId xmlns:p14="http://schemas.microsoft.com/office/powerpoint/2010/main" val="3743326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25FDF4-3544-4834-B293-05AA206E967E}"/>
              </a:ext>
            </a:extLst>
          </p:cNvPr>
          <p:cNvSpPr>
            <a:spLocks noGrp="1"/>
          </p:cNvSpPr>
          <p:nvPr>
            <p:ph type="title"/>
          </p:nvPr>
        </p:nvSpPr>
        <p:spPr/>
        <p:txBody>
          <a:bodyPr/>
          <a:lstStyle/>
          <a:p>
            <a:r>
              <a:rPr lang="en-US"/>
              <a:t>Click to edit Master title style</a:t>
            </a:r>
          </a:p>
        </p:txBody>
      </p:sp>
      <p:sp>
        <p:nvSpPr>
          <p:cNvPr id="5" name="Plassholder for dato 4">
            <a:extLst>
              <a:ext uri="{FF2B5EF4-FFF2-40B4-BE49-F238E27FC236}">
                <a16:creationId xmlns:a16="http://schemas.microsoft.com/office/drawing/2014/main" id="{00AAB284-7041-4BD4-AAE8-0FA79236B4AF}"/>
              </a:ext>
            </a:extLst>
          </p:cNvPr>
          <p:cNvSpPr>
            <a:spLocks noGrp="1"/>
          </p:cNvSpPr>
          <p:nvPr>
            <p:ph type="dt" sz="half" idx="10"/>
          </p:nvPr>
        </p:nvSpPr>
        <p:spPr/>
        <p:txBody>
          <a:bodyPr/>
          <a:lstStyle/>
          <a:p>
            <a:endParaRPr lang="en-US"/>
          </a:p>
        </p:txBody>
      </p:sp>
      <p:sp>
        <p:nvSpPr>
          <p:cNvPr id="6" name="Plassholder for bunntekst 5">
            <a:extLst>
              <a:ext uri="{FF2B5EF4-FFF2-40B4-BE49-F238E27FC236}">
                <a16:creationId xmlns:a16="http://schemas.microsoft.com/office/drawing/2014/main" id="{FCD2A668-15F6-4239-9310-9DD004DE30C3}"/>
              </a:ext>
            </a:extLst>
          </p:cNvPr>
          <p:cNvSpPr>
            <a:spLocks noGrp="1"/>
          </p:cNvSpPr>
          <p:nvPr>
            <p:ph type="ftr" sz="quarter" idx="11"/>
          </p:nvPr>
        </p:nvSpPr>
        <p:spPr/>
        <p:txBody>
          <a:bodyPr/>
          <a:lstStyle/>
          <a:p>
            <a:endParaRPr lang="en-US"/>
          </a:p>
        </p:txBody>
      </p:sp>
      <p:sp>
        <p:nvSpPr>
          <p:cNvPr id="7" name="Plassholder for lysbildenummer 6">
            <a:extLst>
              <a:ext uri="{FF2B5EF4-FFF2-40B4-BE49-F238E27FC236}">
                <a16:creationId xmlns:a16="http://schemas.microsoft.com/office/drawing/2014/main" id="{8CAD0FAC-0B64-40BD-95E5-708C7789D2BE}"/>
              </a:ext>
            </a:extLst>
          </p:cNvPr>
          <p:cNvSpPr>
            <a:spLocks noGrp="1"/>
          </p:cNvSpPr>
          <p:nvPr>
            <p:ph type="sldNum" sz="quarter" idx="12"/>
          </p:nvPr>
        </p:nvSpPr>
        <p:spPr/>
        <p:txBody>
          <a:bodyPr/>
          <a:lstStyle/>
          <a:p>
            <a:fld id="{0D5D190D-4096-446B-98B6-CC43B7BC0EAF}" type="slidenum">
              <a:rPr lang="en-US" smtClean="0"/>
              <a:t>‹#›</a:t>
            </a:fld>
            <a:endParaRPr lang="en-US"/>
          </a:p>
        </p:txBody>
      </p:sp>
      <p:sp>
        <p:nvSpPr>
          <p:cNvPr id="8" name="Plassholder for innhold 3">
            <a:extLst>
              <a:ext uri="{FF2B5EF4-FFF2-40B4-BE49-F238E27FC236}">
                <a16:creationId xmlns:a16="http://schemas.microsoft.com/office/drawing/2014/main" id="{295F4116-5BFD-4BD1-BC34-B71B4828BE6B}"/>
              </a:ext>
            </a:extLst>
          </p:cNvPr>
          <p:cNvSpPr>
            <a:spLocks noGrp="1"/>
          </p:cNvSpPr>
          <p:nvPr>
            <p:ph sz="half" idx="2"/>
          </p:nvPr>
        </p:nvSpPr>
        <p:spPr>
          <a:xfrm>
            <a:off x="927628" y="1491938"/>
            <a:ext cx="3302599" cy="3141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lassholder for innhold 2">
            <a:extLst>
              <a:ext uri="{FF2B5EF4-FFF2-40B4-BE49-F238E27FC236}">
                <a16:creationId xmlns:a16="http://schemas.microsoft.com/office/drawing/2014/main" id="{7F70CB58-84AA-45EA-85E5-E49737E48997}"/>
              </a:ext>
            </a:extLst>
          </p:cNvPr>
          <p:cNvSpPr>
            <a:spLocks noGrp="1"/>
          </p:cNvSpPr>
          <p:nvPr>
            <p:ph idx="13"/>
          </p:nvPr>
        </p:nvSpPr>
        <p:spPr>
          <a:xfrm>
            <a:off x="4913775" y="1491938"/>
            <a:ext cx="3302599" cy="3141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0284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E16C93DE-43B6-4053-BD66-9C588C4AECB5}"/>
              </a:ext>
            </a:extLst>
          </p:cNvPr>
          <p:cNvSpPr>
            <a:spLocks noGrp="1"/>
          </p:cNvSpPr>
          <p:nvPr>
            <p:ph type="body" idx="1"/>
          </p:nvPr>
        </p:nvSpPr>
        <p:spPr>
          <a:xfrm>
            <a:off x="927628" y="1311786"/>
            <a:ext cx="3302599" cy="184618"/>
          </a:xfrm>
        </p:spPr>
        <p:txBody>
          <a:bodyPr wrap="square" anchor="b">
            <a:spAutoFit/>
          </a:bodyPr>
          <a:lstStyle>
            <a:lvl1pPr marL="0" indent="0">
              <a:buNone/>
              <a:defRPr sz="1200" b="1">
                <a:solidFill>
                  <a:schemeClr val="tx2"/>
                </a:solidFill>
              </a:defRPr>
            </a:lvl1pPr>
            <a:lvl2pPr marL="342834" indent="0">
              <a:buNone/>
              <a:defRPr sz="1500" b="1"/>
            </a:lvl2pPr>
            <a:lvl3pPr marL="685670" indent="0">
              <a:buNone/>
              <a:defRPr sz="1350" b="1"/>
            </a:lvl3pPr>
            <a:lvl4pPr marL="1028504" indent="0">
              <a:buNone/>
              <a:defRPr sz="1200" b="1"/>
            </a:lvl4pPr>
            <a:lvl5pPr marL="1371338" indent="0">
              <a:buNone/>
              <a:defRPr sz="1200" b="1"/>
            </a:lvl5pPr>
            <a:lvl6pPr marL="1714172" indent="0">
              <a:buNone/>
              <a:defRPr sz="1200" b="1"/>
            </a:lvl6pPr>
            <a:lvl7pPr marL="2057006" indent="0">
              <a:buNone/>
              <a:defRPr sz="1200" b="1"/>
            </a:lvl7pPr>
            <a:lvl8pPr marL="2399840" indent="0">
              <a:buNone/>
              <a:defRPr sz="1200" b="1"/>
            </a:lvl8pPr>
            <a:lvl9pPr marL="2742674" indent="0">
              <a:buNone/>
              <a:defRPr sz="1200" b="1"/>
            </a:lvl9pPr>
          </a:lstStyle>
          <a:p>
            <a:pPr lvl="0"/>
            <a:r>
              <a:rPr lang="en-US"/>
              <a:t>Click to edit Master text styles</a:t>
            </a:r>
          </a:p>
        </p:txBody>
      </p:sp>
      <p:sp>
        <p:nvSpPr>
          <p:cNvPr id="4" name="Plassholder for innhold 3">
            <a:extLst>
              <a:ext uri="{FF2B5EF4-FFF2-40B4-BE49-F238E27FC236}">
                <a16:creationId xmlns:a16="http://schemas.microsoft.com/office/drawing/2014/main" id="{3C9E2DA7-6DD4-4142-B822-0FB9D377DEE2}"/>
              </a:ext>
            </a:extLst>
          </p:cNvPr>
          <p:cNvSpPr>
            <a:spLocks noGrp="1"/>
          </p:cNvSpPr>
          <p:nvPr>
            <p:ph sz="half" idx="2"/>
          </p:nvPr>
        </p:nvSpPr>
        <p:spPr>
          <a:xfrm>
            <a:off x="927628" y="1878806"/>
            <a:ext cx="3302599"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lassholder for dato 6">
            <a:extLst>
              <a:ext uri="{FF2B5EF4-FFF2-40B4-BE49-F238E27FC236}">
                <a16:creationId xmlns:a16="http://schemas.microsoft.com/office/drawing/2014/main" id="{13337871-896B-4C6A-9867-DC2CE5AEF9BE}"/>
              </a:ext>
            </a:extLst>
          </p:cNvPr>
          <p:cNvSpPr>
            <a:spLocks noGrp="1"/>
          </p:cNvSpPr>
          <p:nvPr>
            <p:ph type="dt" sz="half" idx="10"/>
          </p:nvPr>
        </p:nvSpPr>
        <p:spPr/>
        <p:txBody>
          <a:bodyPr/>
          <a:lstStyle/>
          <a:p>
            <a:endParaRPr lang="en-US"/>
          </a:p>
        </p:txBody>
      </p:sp>
      <p:sp>
        <p:nvSpPr>
          <p:cNvPr id="8" name="Plassholder for bunntekst 7">
            <a:extLst>
              <a:ext uri="{FF2B5EF4-FFF2-40B4-BE49-F238E27FC236}">
                <a16:creationId xmlns:a16="http://schemas.microsoft.com/office/drawing/2014/main" id="{07138258-67EB-4582-A63D-4F9587E591BF}"/>
              </a:ext>
            </a:extLst>
          </p:cNvPr>
          <p:cNvSpPr>
            <a:spLocks noGrp="1"/>
          </p:cNvSpPr>
          <p:nvPr>
            <p:ph type="ftr" sz="quarter" idx="11"/>
          </p:nvPr>
        </p:nvSpPr>
        <p:spPr/>
        <p:txBody>
          <a:bodyPr/>
          <a:lstStyle/>
          <a:p>
            <a:endParaRPr lang="en-US"/>
          </a:p>
        </p:txBody>
      </p:sp>
      <p:sp>
        <p:nvSpPr>
          <p:cNvPr id="9" name="Plassholder for lysbildenummer 8">
            <a:extLst>
              <a:ext uri="{FF2B5EF4-FFF2-40B4-BE49-F238E27FC236}">
                <a16:creationId xmlns:a16="http://schemas.microsoft.com/office/drawing/2014/main" id="{26AC8D75-B4D2-4CBD-9709-5A1ACAB56BC7}"/>
              </a:ext>
            </a:extLst>
          </p:cNvPr>
          <p:cNvSpPr>
            <a:spLocks noGrp="1"/>
          </p:cNvSpPr>
          <p:nvPr>
            <p:ph type="sldNum" sz="quarter" idx="12"/>
          </p:nvPr>
        </p:nvSpPr>
        <p:spPr/>
        <p:txBody>
          <a:bodyPr/>
          <a:lstStyle/>
          <a:p>
            <a:fld id="{0D5D190D-4096-446B-98B6-CC43B7BC0EAF}" type="slidenum">
              <a:rPr lang="en-US" smtClean="0"/>
              <a:t>‹#›</a:t>
            </a:fld>
            <a:endParaRPr lang="en-US"/>
          </a:p>
        </p:txBody>
      </p:sp>
      <p:sp>
        <p:nvSpPr>
          <p:cNvPr id="12" name="Tittel 1">
            <a:extLst>
              <a:ext uri="{FF2B5EF4-FFF2-40B4-BE49-F238E27FC236}">
                <a16:creationId xmlns:a16="http://schemas.microsoft.com/office/drawing/2014/main" id="{8A2DC260-605C-444E-BF8E-1F751FE96C34}"/>
              </a:ext>
            </a:extLst>
          </p:cNvPr>
          <p:cNvSpPr>
            <a:spLocks noGrp="1"/>
          </p:cNvSpPr>
          <p:nvPr>
            <p:ph type="title"/>
          </p:nvPr>
        </p:nvSpPr>
        <p:spPr>
          <a:xfrm>
            <a:off x="256549" y="622409"/>
            <a:ext cx="6479966" cy="399917"/>
          </a:xfrm>
        </p:spPr>
        <p:txBody>
          <a:bodyPr/>
          <a:lstStyle/>
          <a:p>
            <a:r>
              <a:rPr lang="en-US"/>
              <a:t>Click to edit Master title style</a:t>
            </a:r>
            <a:endParaRPr lang="en-US" dirty="0"/>
          </a:p>
        </p:txBody>
      </p:sp>
      <p:sp>
        <p:nvSpPr>
          <p:cNvPr id="13" name="Plassholder for innhold 2">
            <a:extLst>
              <a:ext uri="{FF2B5EF4-FFF2-40B4-BE49-F238E27FC236}">
                <a16:creationId xmlns:a16="http://schemas.microsoft.com/office/drawing/2014/main" id="{F8C92756-216A-4257-B427-820079FDFA67}"/>
              </a:ext>
            </a:extLst>
          </p:cNvPr>
          <p:cNvSpPr>
            <a:spLocks noGrp="1"/>
          </p:cNvSpPr>
          <p:nvPr>
            <p:ph idx="13"/>
          </p:nvPr>
        </p:nvSpPr>
        <p:spPr>
          <a:xfrm>
            <a:off x="4913775" y="1878806"/>
            <a:ext cx="3302599"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lassholder for tekst 2">
            <a:extLst>
              <a:ext uri="{FF2B5EF4-FFF2-40B4-BE49-F238E27FC236}">
                <a16:creationId xmlns:a16="http://schemas.microsoft.com/office/drawing/2014/main" id="{489B4AFD-3ED9-4C1A-9671-75C16260DCB1}"/>
              </a:ext>
            </a:extLst>
          </p:cNvPr>
          <p:cNvSpPr>
            <a:spLocks noGrp="1"/>
          </p:cNvSpPr>
          <p:nvPr>
            <p:ph type="body" idx="14"/>
          </p:nvPr>
        </p:nvSpPr>
        <p:spPr>
          <a:xfrm>
            <a:off x="4913775" y="1311786"/>
            <a:ext cx="3302599" cy="184618"/>
          </a:xfrm>
        </p:spPr>
        <p:txBody>
          <a:bodyPr wrap="square" anchor="b">
            <a:spAutoFit/>
          </a:bodyPr>
          <a:lstStyle>
            <a:lvl1pPr marL="0" indent="0">
              <a:buNone/>
              <a:defRPr sz="1200" b="1">
                <a:solidFill>
                  <a:schemeClr val="tx2"/>
                </a:solidFill>
              </a:defRPr>
            </a:lvl1pPr>
            <a:lvl2pPr marL="342834" indent="0">
              <a:buNone/>
              <a:defRPr sz="1500" b="1"/>
            </a:lvl2pPr>
            <a:lvl3pPr marL="685670" indent="0">
              <a:buNone/>
              <a:defRPr sz="1350" b="1"/>
            </a:lvl3pPr>
            <a:lvl4pPr marL="1028504" indent="0">
              <a:buNone/>
              <a:defRPr sz="1200" b="1"/>
            </a:lvl4pPr>
            <a:lvl5pPr marL="1371338" indent="0">
              <a:buNone/>
              <a:defRPr sz="1200" b="1"/>
            </a:lvl5pPr>
            <a:lvl6pPr marL="1714172" indent="0">
              <a:buNone/>
              <a:defRPr sz="1200" b="1"/>
            </a:lvl6pPr>
            <a:lvl7pPr marL="2057006" indent="0">
              <a:buNone/>
              <a:defRPr sz="1200" b="1"/>
            </a:lvl7pPr>
            <a:lvl8pPr marL="2399840" indent="0">
              <a:buNone/>
              <a:defRPr sz="1200" b="1"/>
            </a:lvl8pPr>
            <a:lvl9pPr marL="2742674" indent="0">
              <a:buNone/>
              <a:defRPr sz="1200" b="1"/>
            </a:lvl9pPr>
          </a:lstStyle>
          <a:p>
            <a:pPr lvl="0"/>
            <a:r>
              <a:rPr lang="en-US"/>
              <a:t>Click to edit Master text styles</a:t>
            </a:r>
          </a:p>
        </p:txBody>
      </p:sp>
    </p:spTree>
    <p:extLst>
      <p:ext uri="{BB962C8B-B14F-4D97-AF65-F5344CB8AC3E}">
        <p14:creationId xmlns:p14="http://schemas.microsoft.com/office/powerpoint/2010/main" val="4061745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E16C93DE-43B6-4053-BD66-9C588C4AECB5}"/>
              </a:ext>
            </a:extLst>
          </p:cNvPr>
          <p:cNvSpPr>
            <a:spLocks noGrp="1"/>
          </p:cNvSpPr>
          <p:nvPr>
            <p:ph type="body" idx="1"/>
          </p:nvPr>
        </p:nvSpPr>
        <p:spPr>
          <a:xfrm>
            <a:off x="927628" y="1311786"/>
            <a:ext cx="3302599" cy="184618"/>
          </a:xfrm>
        </p:spPr>
        <p:txBody>
          <a:bodyPr wrap="square" anchor="b">
            <a:spAutoFit/>
          </a:bodyPr>
          <a:lstStyle>
            <a:lvl1pPr marL="0" indent="0">
              <a:buNone/>
              <a:defRPr sz="1200" b="1">
                <a:solidFill>
                  <a:schemeClr val="tx2"/>
                </a:solidFill>
              </a:defRPr>
            </a:lvl1pPr>
            <a:lvl2pPr marL="342834" indent="0">
              <a:buNone/>
              <a:defRPr sz="1500" b="1"/>
            </a:lvl2pPr>
            <a:lvl3pPr marL="685670" indent="0">
              <a:buNone/>
              <a:defRPr sz="1350" b="1"/>
            </a:lvl3pPr>
            <a:lvl4pPr marL="1028504" indent="0">
              <a:buNone/>
              <a:defRPr sz="1200" b="1"/>
            </a:lvl4pPr>
            <a:lvl5pPr marL="1371338" indent="0">
              <a:buNone/>
              <a:defRPr sz="1200" b="1"/>
            </a:lvl5pPr>
            <a:lvl6pPr marL="1714172" indent="0">
              <a:buNone/>
              <a:defRPr sz="1200" b="1"/>
            </a:lvl6pPr>
            <a:lvl7pPr marL="2057006" indent="0">
              <a:buNone/>
              <a:defRPr sz="1200" b="1"/>
            </a:lvl7pPr>
            <a:lvl8pPr marL="2399840" indent="0">
              <a:buNone/>
              <a:defRPr sz="1200" b="1"/>
            </a:lvl8pPr>
            <a:lvl9pPr marL="2742674" indent="0">
              <a:buNone/>
              <a:defRPr sz="1200" b="1"/>
            </a:lvl9pPr>
          </a:lstStyle>
          <a:p>
            <a:pPr lvl="0"/>
            <a:r>
              <a:rPr lang="en-US"/>
              <a:t>Click to edit Master text styles</a:t>
            </a:r>
          </a:p>
        </p:txBody>
      </p:sp>
      <p:sp>
        <p:nvSpPr>
          <p:cNvPr id="4" name="Plassholder for innhold 3">
            <a:extLst>
              <a:ext uri="{FF2B5EF4-FFF2-40B4-BE49-F238E27FC236}">
                <a16:creationId xmlns:a16="http://schemas.microsoft.com/office/drawing/2014/main" id="{3C9E2DA7-6DD4-4142-B822-0FB9D377DEE2}"/>
              </a:ext>
            </a:extLst>
          </p:cNvPr>
          <p:cNvSpPr>
            <a:spLocks noGrp="1"/>
          </p:cNvSpPr>
          <p:nvPr>
            <p:ph sz="half" idx="2"/>
          </p:nvPr>
        </p:nvSpPr>
        <p:spPr>
          <a:xfrm>
            <a:off x="927628" y="1878806"/>
            <a:ext cx="3302599"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lassholder for dato 6">
            <a:extLst>
              <a:ext uri="{FF2B5EF4-FFF2-40B4-BE49-F238E27FC236}">
                <a16:creationId xmlns:a16="http://schemas.microsoft.com/office/drawing/2014/main" id="{13337871-896B-4C6A-9867-DC2CE5AEF9BE}"/>
              </a:ext>
            </a:extLst>
          </p:cNvPr>
          <p:cNvSpPr>
            <a:spLocks noGrp="1"/>
          </p:cNvSpPr>
          <p:nvPr>
            <p:ph type="dt" sz="half" idx="10"/>
          </p:nvPr>
        </p:nvSpPr>
        <p:spPr/>
        <p:txBody>
          <a:bodyPr/>
          <a:lstStyle/>
          <a:p>
            <a:endParaRPr lang="en-US"/>
          </a:p>
        </p:txBody>
      </p:sp>
      <p:sp>
        <p:nvSpPr>
          <p:cNvPr id="8" name="Plassholder for bunntekst 7">
            <a:extLst>
              <a:ext uri="{FF2B5EF4-FFF2-40B4-BE49-F238E27FC236}">
                <a16:creationId xmlns:a16="http://schemas.microsoft.com/office/drawing/2014/main" id="{07138258-67EB-4582-A63D-4F9587E591BF}"/>
              </a:ext>
            </a:extLst>
          </p:cNvPr>
          <p:cNvSpPr>
            <a:spLocks noGrp="1"/>
          </p:cNvSpPr>
          <p:nvPr>
            <p:ph type="ftr" sz="quarter" idx="11"/>
          </p:nvPr>
        </p:nvSpPr>
        <p:spPr/>
        <p:txBody>
          <a:bodyPr/>
          <a:lstStyle/>
          <a:p>
            <a:endParaRPr lang="en-US"/>
          </a:p>
        </p:txBody>
      </p:sp>
      <p:sp>
        <p:nvSpPr>
          <p:cNvPr id="9" name="Plassholder for lysbildenummer 8">
            <a:extLst>
              <a:ext uri="{FF2B5EF4-FFF2-40B4-BE49-F238E27FC236}">
                <a16:creationId xmlns:a16="http://schemas.microsoft.com/office/drawing/2014/main" id="{26AC8D75-B4D2-4CBD-9709-5A1ACAB56BC7}"/>
              </a:ext>
            </a:extLst>
          </p:cNvPr>
          <p:cNvSpPr>
            <a:spLocks noGrp="1"/>
          </p:cNvSpPr>
          <p:nvPr>
            <p:ph type="sldNum" sz="quarter" idx="12"/>
          </p:nvPr>
        </p:nvSpPr>
        <p:spPr/>
        <p:txBody>
          <a:bodyPr/>
          <a:lstStyle/>
          <a:p>
            <a:fld id="{0D5D190D-4096-446B-98B6-CC43B7BC0EAF}" type="slidenum">
              <a:rPr lang="en-US" smtClean="0"/>
              <a:t>‹#›</a:t>
            </a:fld>
            <a:endParaRPr lang="en-US"/>
          </a:p>
        </p:txBody>
      </p:sp>
      <p:sp>
        <p:nvSpPr>
          <p:cNvPr id="5" name="Plassholder for bilde 4">
            <a:extLst>
              <a:ext uri="{FF2B5EF4-FFF2-40B4-BE49-F238E27FC236}">
                <a16:creationId xmlns:a16="http://schemas.microsoft.com/office/drawing/2014/main" id="{2E8A2741-6AFE-4DA2-8722-BF2AD64D8B38}"/>
              </a:ext>
            </a:extLst>
          </p:cNvPr>
          <p:cNvSpPr>
            <a:spLocks noGrp="1"/>
          </p:cNvSpPr>
          <p:nvPr>
            <p:ph type="pic" sz="quarter" idx="15"/>
          </p:nvPr>
        </p:nvSpPr>
        <p:spPr>
          <a:xfrm>
            <a:off x="4885291" y="1363671"/>
            <a:ext cx="4258710" cy="2686836"/>
          </a:xfrm>
        </p:spPr>
        <p:txBody>
          <a:bodyPr/>
          <a:lstStyle/>
          <a:p>
            <a:r>
              <a:rPr lang="en-US"/>
              <a:t>Click icon to add picture</a:t>
            </a:r>
          </a:p>
        </p:txBody>
      </p:sp>
      <p:sp>
        <p:nvSpPr>
          <p:cNvPr id="2" name="Tittel 1">
            <a:extLst>
              <a:ext uri="{FF2B5EF4-FFF2-40B4-BE49-F238E27FC236}">
                <a16:creationId xmlns:a16="http://schemas.microsoft.com/office/drawing/2014/main" id="{D7F73ADB-226A-43AB-9548-6DDC00974604}"/>
              </a:ext>
            </a:extLst>
          </p:cNvPr>
          <p:cNvSpPr>
            <a:spLocks noGrp="1"/>
          </p:cNvSpPr>
          <p:nvPr>
            <p:ph type="title"/>
          </p:nvPr>
        </p:nvSpPr>
        <p:spPr/>
        <p:txBody>
          <a:bodyPr/>
          <a:lstStyle/>
          <a:p>
            <a:r>
              <a:rPr lang="en-US"/>
              <a:t>Click to edit Master title style</a:t>
            </a:r>
            <a:endParaRPr lang="nb-NO" dirty="0"/>
          </a:p>
        </p:txBody>
      </p:sp>
    </p:spTree>
    <p:extLst>
      <p:ext uri="{BB962C8B-B14F-4D97-AF65-F5344CB8AC3E}">
        <p14:creationId xmlns:p14="http://schemas.microsoft.com/office/powerpoint/2010/main" val="2902717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itat">
    <p:bg>
      <p:bgPr>
        <a:solidFill>
          <a:srgbClr val="3095B4"/>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BB09DDD-9AA1-4508-88D3-768DFB457338}"/>
              </a:ext>
            </a:extLst>
          </p:cNvPr>
          <p:cNvSpPr>
            <a:spLocks noGrp="1"/>
          </p:cNvSpPr>
          <p:nvPr>
            <p:ph type="body" sz="quarter" idx="10" hasCustomPrompt="1"/>
          </p:nvPr>
        </p:nvSpPr>
        <p:spPr>
          <a:xfrm>
            <a:off x="1978127" y="2136578"/>
            <a:ext cx="5140398" cy="635334"/>
          </a:xfrm>
          <a:blipFill dpi="0" rotWithShape="1">
            <a:blip r:embed="rId2" cstate="hqprint">
              <a:extLst>
                <a:ext uri="{28A0092B-C50C-407E-A947-70E740481C1C}">
                  <a14:useLocalDpi xmlns:a14="http://schemas.microsoft.com/office/drawing/2010/main"/>
                </a:ext>
              </a:extLst>
            </a:blip>
            <a:srcRect/>
            <a:tile tx="0" ty="-88900" sx="37000" sy="37000" flip="none" algn="br"/>
          </a:blipFill>
        </p:spPr>
        <p:txBody>
          <a:bodyPr wrap="square" rIns="252000" bIns="252000">
            <a:spAutoFit/>
          </a:bodyPr>
          <a:lstStyle>
            <a:lvl1pPr marL="0" indent="0">
              <a:lnSpc>
                <a:spcPct val="100000"/>
              </a:lnSpc>
              <a:spcAft>
                <a:spcPts val="0"/>
              </a:spcAft>
              <a:buNone/>
              <a:defRPr sz="2475" b="1">
                <a:solidFill>
                  <a:schemeClr val="lt1"/>
                </a:solidFill>
              </a:defRPr>
            </a:lvl1pPr>
          </a:lstStyle>
          <a:p>
            <a:pPr lvl="0"/>
            <a:r>
              <a:rPr lang="nb-NO" dirty="0"/>
              <a:t>Sitat</a:t>
            </a:r>
          </a:p>
        </p:txBody>
      </p:sp>
      <p:pic>
        <p:nvPicPr>
          <p:cNvPr id="6" name="Grafikk 5">
            <a:extLst>
              <a:ext uri="{FF2B5EF4-FFF2-40B4-BE49-F238E27FC236}">
                <a16:creationId xmlns:a16="http://schemas.microsoft.com/office/drawing/2014/main" id="{E7DE7BA9-5C8F-42C1-B1BA-376175B2984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11994" y="236281"/>
            <a:ext cx="1695711" cy="357219"/>
          </a:xfrm>
          <a:prstGeom prst="rect">
            <a:avLst/>
          </a:prstGeom>
        </p:spPr>
      </p:pic>
      <p:pic>
        <p:nvPicPr>
          <p:cNvPr id="9" name="Grafikk 8">
            <a:extLst>
              <a:ext uri="{FF2B5EF4-FFF2-40B4-BE49-F238E27FC236}">
                <a16:creationId xmlns:a16="http://schemas.microsoft.com/office/drawing/2014/main" id="{3FEF1CD3-A37A-4BBF-9C3F-43151F098C6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1743182" y="1971247"/>
            <a:ext cx="229515" cy="229500"/>
          </a:xfrm>
          <a:prstGeom prst="rect">
            <a:avLst/>
          </a:prstGeom>
        </p:spPr>
      </p:pic>
    </p:spTree>
    <p:extLst>
      <p:ext uri="{BB962C8B-B14F-4D97-AF65-F5344CB8AC3E}">
        <p14:creationId xmlns:p14="http://schemas.microsoft.com/office/powerpoint/2010/main" val="3000375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Utfallende bilde med tekst">
    <p:bg>
      <p:bgPr>
        <a:solidFill>
          <a:srgbClr val="00759A"/>
        </a:solidFill>
        <a:effectLst/>
      </p:bgPr>
    </p:bg>
    <p:spTree>
      <p:nvGrpSpPr>
        <p:cNvPr id="1" name=""/>
        <p:cNvGrpSpPr/>
        <p:nvPr/>
      </p:nvGrpSpPr>
      <p:grpSpPr>
        <a:xfrm>
          <a:off x="0" y="0"/>
          <a:ext cx="0" cy="0"/>
          <a:chOff x="0" y="0"/>
          <a:chExt cx="0" cy="0"/>
        </a:xfrm>
      </p:grpSpPr>
      <p:sp>
        <p:nvSpPr>
          <p:cNvPr id="15" name="Plassholder for bilde 14">
            <a:extLst>
              <a:ext uri="{FF2B5EF4-FFF2-40B4-BE49-F238E27FC236}">
                <a16:creationId xmlns:a16="http://schemas.microsoft.com/office/drawing/2014/main" id="{034DC5BE-7E9F-4D9A-B7A4-7FDAA4A6C7F7}"/>
              </a:ext>
            </a:extLst>
          </p:cNvPr>
          <p:cNvSpPr>
            <a:spLocks noGrp="1"/>
          </p:cNvSpPr>
          <p:nvPr>
            <p:ph type="pic" sz="quarter" idx="15"/>
          </p:nvPr>
        </p:nvSpPr>
        <p:spPr>
          <a:xfrm>
            <a:off x="0" y="0"/>
            <a:ext cx="9143999" cy="5143500"/>
          </a:xfrm>
          <a:custGeom>
            <a:avLst/>
            <a:gdLst>
              <a:gd name="connsiteX0" fmla="*/ 0 w 9143999"/>
              <a:gd name="connsiteY0" fmla="*/ 0 h 5143500"/>
              <a:gd name="connsiteX1" fmla="*/ 9143999 w 9143999"/>
              <a:gd name="connsiteY1" fmla="*/ 0 h 5143500"/>
              <a:gd name="connsiteX2" fmla="*/ 9143999 w 9143999"/>
              <a:gd name="connsiteY2" fmla="*/ 4914000 h 5143500"/>
              <a:gd name="connsiteX3" fmla="*/ 9075146 w 9143999"/>
              <a:gd name="connsiteY3" fmla="*/ 4914000 h 5143500"/>
              <a:gd name="connsiteX4" fmla="*/ 9075146 w 9143999"/>
              <a:gd name="connsiteY4" fmla="*/ 5074650 h 5143500"/>
              <a:gd name="connsiteX5" fmla="*/ 8914486 w 9143999"/>
              <a:gd name="connsiteY5" fmla="*/ 5074650 h 5143500"/>
              <a:gd name="connsiteX6" fmla="*/ 8914486 w 9143999"/>
              <a:gd name="connsiteY6" fmla="*/ 5143500 h 5143500"/>
              <a:gd name="connsiteX7" fmla="*/ 0 w 9143999"/>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5143500">
                <a:moveTo>
                  <a:pt x="0" y="0"/>
                </a:moveTo>
                <a:lnTo>
                  <a:pt x="9143999" y="0"/>
                </a:lnTo>
                <a:lnTo>
                  <a:pt x="9143999" y="4914000"/>
                </a:lnTo>
                <a:lnTo>
                  <a:pt x="9075146" y="4914000"/>
                </a:lnTo>
                <a:lnTo>
                  <a:pt x="9075146" y="5074650"/>
                </a:lnTo>
                <a:lnTo>
                  <a:pt x="8914486" y="5074650"/>
                </a:lnTo>
                <a:lnTo>
                  <a:pt x="8914486" y="5143500"/>
                </a:lnTo>
                <a:lnTo>
                  <a:pt x="0" y="5143500"/>
                </a:lnTo>
                <a:close/>
              </a:path>
            </a:pathLst>
          </a:custGeom>
          <a:solidFill>
            <a:schemeClr val="bg1">
              <a:lumMod val="85000"/>
            </a:schemeClr>
          </a:solidFill>
        </p:spPr>
        <p:txBody>
          <a:bodyPr wrap="square">
            <a:noAutofit/>
          </a:bodyPr>
          <a:lstStyle/>
          <a:p>
            <a:r>
              <a:rPr lang="en-US"/>
              <a:t>Click icon to add picture</a:t>
            </a:r>
            <a:endParaRPr lang="en-US" dirty="0"/>
          </a:p>
        </p:txBody>
      </p:sp>
      <p:pic>
        <p:nvPicPr>
          <p:cNvPr id="14" name="Grafikk 13" hidden="1">
            <a:extLst>
              <a:ext uri="{FF2B5EF4-FFF2-40B4-BE49-F238E27FC236}">
                <a16:creationId xmlns:a16="http://schemas.microsoft.com/office/drawing/2014/main" id="{0F5F0EA7-D1E6-453D-B82F-73829A6C236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11994" y="236281"/>
            <a:ext cx="1695711" cy="357219"/>
          </a:xfrm>
          <a:prstGeom prst="rect">
            <a:avLst/>
          </a:prstGeom>
        </p:spPr>
      </p:pic>
      <p:sp>
        <p:nvSpPr>
          <p:cNvPr id="16" name="Plassholder for tekst 15">
            <a:extLst>
              <a:ext uri="{FF2B5EF4-FFF2-40B4-BE49-F238E27FC236}">
                <a16:creationId xmlns:a16="http://schemas.microsoft.com/office/drawing/2014/main" id="{AA5F6735-3CAD-4177-B0E9-8D441DA9BC1B}"/>
              </a:ext>
            </a:extLst>
          </p:cNvPr>
          <p:cNvSpPr>
            <a:spLocks noGrp="1"/>
          </p:cNvSpPr>
          <p:nvPr>
            <p:ph type="body" sz="quarter" idx="16"/>
          </p:nvPr>
        </p:nvSpPr>
        <p:spPr>
          <a:xfrm>
            <a:off x="728711" y="2311838"/>
            <a:ext cx="3543531" cy="878086"/>
          </a:xfrm>
        </p:spPr>
        <p:txBody>
          <a:bodyPr>
            <a:noAutofit/>
          </a:bodyPr>
          <a:lstStyle>
            <a:lvl1pPr marL="0" indent="0">
              <a:buNone/>
              <a:defRPr b="1">
                <a:solidFill>
                  <a:schemeClr val="tx2"/>
                </a:solidFill>
              </a:defRPr>
            </a:lvl1pPr>
          </a:lstStyle>
          <a:p>
            <a:pPr lvl="0"/>
            <a:r>
              <a:rPr lang="en-US"/>
              <a:t>Click to edit Master text styles</a:t>
            </a:r>
          </a:p>
        </p:txBody>
      </p:sp>
      <p:sp>
        <p:nvSpPr>
          <p:cNvPr id="3" name="Plassholder for tekst 2">
            <a:extLst>
              <a:ext uri="{FF2B5EF4-FFF2-40B4-BE49-F238E27FC236}">
                <a16:creationId xmlns:a16="http://schemas.microsoft.com/office/drawing/2014/main" id="{CE9D41B2-E69F-43F6-959E-701EF1B65F72}"/>
              </a:ext>
            </a:extLst>
          </p:cNvPr>
          <p:cNvSpPr>
            <a:spLocks noGrp="1"/>
          </p:cNvSpPr>
          <p:nvPr>
            <p:ph type="body" sz="quarter" idx="17" hasCustomPrompt="1"/>
          </p:nvPr>
        </p:nvSpPr>
        <p:spPr>
          <a:xfrm>
            <a:off x="7211994" y="236282"/>
            <a:ext cx="1695600" cy="357219"/>
          </a:xfrm>
          <a:prstGeom prst="rect">
            <a:avLst/>
          </a:prstGeom>
          <a:blipFill dpi="0" rotWithShape="1">
            <a:blip r:embed="rId4" cstate="hqprint">
              <a:extLst>
                <a:ext uri="{28A0092B-C50C-407E-A947-70E740481C1C}">
                  <a14:useLocalDpi xmlns:a14="http://schemas.microsoft.com/office/drawing/2010/main"/>
                </a:ext>
              </a:extLst>
            </a:blip>
            <a:srcRect/>
            <a:stretch>
              <a:fillRect/>
            </a:stretch>
          </a:blipFill>
        </p:spPr>
        <p:txBody>
          <a:bodyPr/>
          <a:lstStyle>
            <a:lvl1pPr marL="0" indent="0">
              <a:lnSpc>
                <a:spcPct val="0"/>
              </a:lnSpc>
              <a:spcAft>
                <a:spcPts val="0"/>
              </a:spcAft>
              <a:buNone/>
              <a:defRPr sz="100">
                <a:solidFill>
                  <a:schemeClr val="bg1"/>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p>
        </p:txBody>
      </p:sp>
    </p:spTree>
    <p:extLst>
      <p:ext uri="{BB962C8B-B14F-4D97-AF65-F5344CB8AC3E}">
        <p14:creationId xmlns:p14="http://schemas.microsoft.com/office/powerpoint/2010/main" val="160659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akside">
    <p:bg>
      <p:bgPr>
        <a:solidFill>
          <a:srgbClr val="3095B4"/>
        </a:solidFill>
        <a:effectLst/>
      </p:bgPr>
    </p:bg>
    <p:spTree>
      <p:nvGrpSpPr>
        <p:cNvPr id="1" name=""/>
        <p:cNvGrpSpPr/>
        <p:nvPr/>
      </p:nvGrpSpPr>
      <p:grpSpPr>
        <a:xfrm>
          <a:off x="0" y="0"/>
          <a:ext cx="0" cy="0"/>
          <a:chOff x="0" y="0"/>
          <a:chExt cx="0" cy="0"/>
        </a:xfrm>
      </p:grpSpPr>
      <p:pic>
        <p:nvPicPr>
          <p:cNvPr id="6" name="Grafikk 5">
            <a:extLst>
              <a:ext uri="{FF2B5EF4-FFF2-40B4-BE49-F238E27FC236}">
                <a16:creationId xmlns:a16="http://schemas.microsoft.com/office/drawing/2014/main" id="{E7DE7BA9-5C8F-42C1-B1BA-376175B298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11994" y="236281"/>
            <a:ext cx="1695711" cy="357219"/>
          </a:xfrm>
          <a:prstGeom prst="rect">
            <a:avLst/>
          </a:prstGeom>
        </p:spPr>
      </p:pic>
      <p:pic>
        <p:nvPicPr>
          <p:cNvPr id="9" name="Grafikk 8">
            <a:extLst>
              <a:ext uri="{FF2B5EF4-FFF2-40B4-BE49-F238E27FC236}">
                <a16:creationId xmlns:a16="http://schemas.microsoft.com/office/drawing/2014/main" id="{3FEF1CD3-A37A-4BBF-9C3F-43151F098C6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678191" y="4668884"/>
            <a:ext cx="229515" cy="229500"/>
          </a:xfrm>
          <a:prstGeom prst="rect">
            <a:avLst/>
          </a:prstGeom>
        </p:spPr>
      </p:pic>
      <p:sp>
        <p:nvSpPr>
          <p:cNvPr id="11" name="TekstSylinder 10">
            <a:extLst>
              <a:ext uri="{FF2B5EF4-FFF2-40B4-BE49-F238E27FC236}">
                <a16:creationId xmlns:a16="http://schemas.microsoft.com/office/drawing/2014/main" id="{543F0A73-62A2-4BB3-9EB2-BA21CAC42B66}"/>
              </a:ext>
            </a:extLst>
          </p:cNvPr>
          <p:cNvSpPr txBox="1"/>
          <p:nvPr userDrawn="1"/>
        </p:nvSpPr>
        <p:spPr>
          <a:xfrm>
            <a:off x="6635604" y="4749167"/>
            <a:ext cx="1695710" cy="169598"/>
          </a:xfrm>
          <a:prstGeom prst="rect">
            <a:avLst/>
          </a:prstGeom>
          <a:noFill/>
        </p:spPr>
        <p:txBody>
          <a:bodyPr wrap="square" lIns="0" tIns="0" rIns="0" bIns="0" rtlCol="0">
            <a:spAutoFit/>
          </a:bodyPr>
          <a:lstStyle/>
          <a:p>
            <a:pPr algn="r"/>
            <a:r>
              <a:rPr lang="en-US" sz="1102" b="1" dirty="0">
                <a:solidFill>
                  <a:schemeClr val="lt1"/>
                </a:solidFill>
              </a:rPr>
              <a:t>norskindustri.no</a:t>
            </a:r>
          </a:p>
        </p:txBody>
      </p:sp>
      <p:sp>
        <p:nvSpPr>
          <p:cNvPr id="14" name="Tittel 1">
            <a:extLst>
              <a:ext uri="{FF2B5EF4-FFF2-40B4-BE49-F238E27FC236}">
                <a16:creationId xmlns:a16="http://schemas.microsoft.com/office/drawing/2014/main" id="{A20F1904-EAE9-4625-9F7A-5A2B6EF9F877}"/>
              </a:ext>
            </a:extLst>
          </p:cNvPr>
          <p:cNvSpPr>
            <a:spLocks noGrp="1"/>
          </p:cNvSpPr>
          <p:nvPr>
            <p:ph type="title"/>
          </p:nvPr>
        </p:nvSpPr>
        <p:spPr>
          <a:xfrm>
            <a:off x="843911" y="2501996"/>
            <a:ext cx="7242419" cy="290849"/>
          </a:xfrm>
        </p:spPr>
        <p:txBody>
          <a:bodyPr anchor="ctr">
            <a:spAutoFit/>
          </a:bodyPr>
          <a:lstStyle>
            <a:lvl1pPr algn="ctr">
              <a:defRPr sz="2100">
                <a:solidFill>
                  <a:schemeClr val="lt1"/>
                </a:solidFill>
              </a:defRPr>
            </a:lvl1pPr>
          </a:lstStyle>
          <a:p>
            <a:r>
              <a:rPr lang="en-US"/>
              <a:t>Click to edit Master title style</a:t>
            </a:r>
            <a:endParaRPr lang="en-US" dirty="0"/>
          </a:p>
        </p:txBody>
      </p:sp>
    </p:spTree>
    <p:extLst>
      <p:ext uri="{BB962C8B-B14F-4D97-AF65-F5344CB8AC3E}">
        <p14:creationId xmlns:p14="http://schemas.microsoft.com/office/powerpoint/2010/main" val="39100732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107113F-CDAC-4A10-8B83-05C4B16A586B}"/>
              </a:ext>
            </a:extLst>
          </p:cNvPr>
          <p:cNvSpPr>
            <a:spLocks noGrp="1"/>
          </p:cNvSpPr>
          <p:nvPr>
            <p:ph type="title"/>
          </p:nvPr>
        </p:nvSpPr>
        <p:spPr/>
        <p:txBody>
          <a:bodyPr/>
          <a:lstStyle/>
          <a:p>
            <a:r>
              <a:rPr lang="en-US"/>
              <a:t>Click to edit Master title style</a:t>
            </a:r>
            <a:endParaRPr lang="en-US" dirty="0"/>
          </a:p>
        </p:txBody>
      </p:sp>
      <p:sp>
        <p:nvSpPr>
          <p:cNvPr id="3" name="Plassholder for dato 2">
            <a:extLst>
              <a:ext uri="{FF2B5EF4-FFF2-40B4-BE49-F238E27FC236}">
                <a16:creationId xmlns:a16="http://schemas.microsoft.com/office/drawing/2014/main" id="{FA0D05E8-30E9-4A52-AA56-063F85330B39}"/>
              </a:ext>
            </a:extLst>
          </p:cNvPr>
          <p:cNvSpPr>
            <a:spLocks noGrp="1"/>
          </p:cNvSpPr>
          <p:nvPr>
            <p:ph type="dt" sz="half" idx="10"/>
          </p:nvPr>
        </p:nvSpPr>
        <p:spPr/>
        <p:txBody>
          <a:bodyPr/>
          <a:lstStyle/>
          <a:p>
            <a:endParaRPr lang="en-US"/>
          </a:p>
        </p:txBody>
      </p:sp>
      <p:sp>
        <p:nvSpPr>
          <p:cNvPr id="4" name="Plassholder for bunntekst 3">
            <a:extLst>
              <a:ext uri="{FF2B5EF4-FFF2-40B4-BE49-F238E27FC236}">
                <a16:creationId xmlns:a16="http://schemas.microsoft.com/office/drawing/2014/main" id="{AE815B7C-1157-43B3-9893-0BD6EE0FC3D9}"/>
              </a:ext>
            </a:extLst>
          </p:cNvPr>
          <p:cNvSpPr>
            <a:spLocks noGrp="1"/>
          </p:cNvSpPr>
          <p:nvPr>
            <p:ph type="ftr" sz="quarter" idx="11"/>
          </p:nvPr>
        </p:nvSpPr>
        <p:spPr/>
        <p:txBody>
          <a:bodyPr/>
          <a:lstStyle/>
          <a:p>
            <a:endParaRPr lang="en-US"/>
          </a:p>
        </p:txBody>
      </p:sp>
      <p:sp>
        <p:nvSpPr>
          <p:cNvPr id="5" name="Plassholder for lysbildenummer 4">
            <a:extLst>
              <a:ext uri="{FF2B5EF4-FFF2-40B4-BE49-F238E27FC236}">
                <a16:creationId xmlns:a16="http://schemas.microsoft.com/office/drawing/2014/main" id="{CC287E3C-089F-4D8B-BED8-B385F7AA05AD}"/>
              </a:ext>
            </a:extLst>
          </p:cNvPr>
          <p:cNvSpPr>
            <a:spLocks noGrp="1"/>
          </p:cNvSpPr>
          <p:nvPr>
            <p:ph type="sldNum" sz="quarter" idx="12"/>
          </p:nvPr>
        </p:nvSpPr>
        <p:spPr/>
        <p:txBody>
          <a:bodyPr/>
          <a:lstStyle/>
          <a:p>
            <a:fld id="{0D5D190D-4096-446B-98B6-CC43B7BC0EAF}" type="slidenum">
              <a:rPr lang="en-US" smtClean="0"/>
              <a:t>‹#›</a:t>
            </a:fld>
            <a:endParaRPr lang="en-US"/>
          </a:p>
        </p:txBody>
      </p:sp>
    </p:spTree>
    <p:extLst>
      <p:ext uri="{BB962C8B-B14F-4D97-AF65-F5344CB8AC3E}">
        <p14:creationId xmlns:p14="http://schemas.microsoft.com/office/powerpoint/2010/main" val="11739718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D6CABE2-3D5F-4E75-9950-FCC2184AD73A}"/>
              </a:ext>
            </a:extLst>
          </p:cNvPr>
          <p:cNvSpPr>
            <a:spLocks noGrp="1"/>
          </p:cNvSpPr>
          <p:nvPr>
            <p:ph type="dt" sz="half" idx="10"/>
          </p:nvPr>
        </p:nvSpPr>
        <p:spPr/>
        <p:txBody>
          <a:bodyPr/>
          <a:lstStyle/>
          <a:p>
            <a:endParaRPr lang="en-US" dirty="0"/>
          </a:p>
        </p:txBody>
      </p:sp>
      <p:sp>
        <p:nvSpPr>
          <p:cNvPr id="3" name="Plassholder for bunntekst 2">
            <a:extLst>
              <a:ext uri="{FF2B5EF4-FFF2-40B4-BE49-F238E27FC236}">
                <a16:creationId xmlns:a16="http://schemas.microsoft.com/office/drawing/2014/main" id="{863B6687-563B-4A9E-9431-8B874518FFF7}"/>
              </a:ext>
            </a:extLst>
          </p:cNvPr>
          <p:cNvSpPr>
            <a:spLocks noGrp="1"/>
          </p:cNvSpPr>
          <p:nvPr>
            <p:ph type="ftr" sz="quarter" idx="11"/>
          </p:nvPr>
        </p:nvSpPr>
        <p:spPr/>
        <p:txBody>
          <a:bodyPr/>
          <a:lstStyle/>
          <a:p>
            <a:endParaRPr lang="en-US"/>
          </a:p>
        </p:txBody>
      </p:sp>
      <p:sp>
        <p:nvSpPr>
          <p:cNvPr id="4" name="Plassholder for lysbildenummer 3">
            <a:extLst>
              <a:ext uri="{FF2B5EF4-FFF2-40B4-BE49-F238E27FC236}">
                <a16:creationId xmlns:a16="http://schemas.microsoft.com/office/drawing/2014/main" id="{3851E013-ADC1-4C95-B926-9B7F2936C377}"/>
              </a:ext>
            </a:extLst>
          </p:cNvPr>
          <p:cNvSpPr>
            <a:spLocks noGrp="1"/>
          </p:cNvSpPr>
          <p:nvPr>
            <p:ph type="sldNum" sz="quarter" idx="12"/>
          </p:nvPr>
        </p:nvSpPr>
        <p:spPr/>
        <p:txBody>
          <a:bodyPr/>
          <a:lstStyle/>
          <a:p>
            <a:fld id="{0D5D190D-4096-446B-98B6-CC43B7BC0EAF}" type="slidenum">
              <a:rPr lang="en-US" smtClean="0"/>
              <a:t>‹#›</a:t>
            </a:fld>
            <a:endParaRPr lang="en-US"/>
          </a:p>
        </p:txBody>
      </p:sp>
    </p:spTree>
    <p:extLst>
      <p:ext uri="{BB962C8B-B14F-4D97-AF65-F5344CB8AC3E}">
        <p14:creationId xmlns:p14="http://schemas.microsoft.com/office/powerpoint/2010/main" val="3845184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Title slide - Light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521494" y="2501861"/>
            <a:ext cx="4000154" cy="738664"/>
          </a:xfrm>
        </p:spPr>
        <p:txBody>
          <a:bodyPr tIns="0" bIns="0" anchor="b"/>
          <a:lstStyle>
            <a:lvl1pPr algn="l">
              <a:lnSpc>
                <a:spcPct val="100000"/>
              </a:lnSpc>
              <a:defRPr sz="2400">
                <a:solidFill>
                  <a:srgbClr val="FF0942"/>
                </a:solidFill>
              </a:defRPr>
            </a:lvl1pPr>
          </a:lstStyle>
          <a:p>
            <a:r>
              <a:rPr lang="en-US" noProof="0"/>
              <a:t>Click to edit Master title style</a:t>
            </a:r>
            <a:endParaRPr lang="en-GB" noProof="0"/>
          </a:p>
        </p:txBody>
      </p:sp>
      <p:sp>
        <p:nvSpPr>
          <p:cNvPr id="7" name="imageSlide" hidden="1">
            <a:extLst>
              <a:ext uri="{FF2B5EF4-FFF2-40B4-BE49-F238E27FC236}">
                <a16:creationId xmlns:a16="http://schemas.microsoft.com/office/drawing/2014/main" id="{03A0DBB0-FFD4-4EE1-8049-02A1360D68B5}"/>
              </a:ext>
            </a:extLst>
          </p:cNvPr>
          <p:cNvSpPr/>
          <p:nvPr userDrawn="1"/>
        </p:nvSpPr>
        <p:spPr>
          <a:xfrm>
            <a:off x="746760" y="135597"/>
            <a:ext cx="586740" cy="3216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 name="Undertittel 2">
            <a:extLst>
              <a:ext uri="{FF2B5EF4-FFF2-40B4-BE49-F238E27FC236}">
                <a16:creationId xmlns:a16="http://schemas.microsoft.com/office/drawing/2014/main" id="{283EC197-AC2F-4210-BB53-22D8D21BC123}"/>
              </a:ext>
            </a:extLst>
          </p:cNvPr>
          <p:cNvSpPr>
            <a:spLocks noGrp="1"/>
          </p:cNvSpPr>
          <p:nvPr>
            <p:ph type="subTitle" idx="1"/>
          </p:nvPr>
        </p:nvSpPr>
        <p:spPr>
          <a:xfrm>
            <a:off x="521100" y="3299400"/>
            <a:ext cx="4001400" cy="972000"/>
          </a:xfrm>
        </p:spPr>
        <p:txBody>
          <a:bodyPr/>
          <a:lstStyle>
            <a:lvl1pPr marL="0" indent="0" algn="l">
              <a:spcBef>
                <a:spcPts val="0"/>
              </a:spcBef>
              <a:spcAft>
                <a:spcPts val="0"/>
              </a:spcAft>
              <a:buNone/>
              <a:defRPr sz="1350" spc="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endParaRPr lang="en-GB" noProof="0"/>
          </a:p>
        </p:txBody>
      </p:sp>
      <p:grpSp>
        <p:nvGrpSpPr>
          <p:cNvPr id="33" name="Group 32">
            <a:extLst>
              <a:ext uri="{FF2B5EF4-FFF2-40B4-BE49-F238E27FC236}">
                <a16:creationId xmlns:a16="http://schemas.microsoft.com/office/drawing/2014/main" id="{5464A01B-E5CF-44DC-9B1C-A41EE56ECF07}"/>
              </a:ext>
            </a:extLst>
          </p:cNvPr>
          <p:cNvGrpSpPr/>
          <p:nvPr userDrawn="1"/>
        </p:nvGrpSpPr>
        <p:grpSpPr>
          <a:xfrm>
            <a:off x="9226522" y="1390726"/>
            <a:ext cx="116654" cy="875039"/>
            <a:chOff x="12302028" y="1799637"/>
            <a:chExt cx="155539" cy="1166719"/>
          </a:xfrm>
        </p:grpSpPr>
        <p:sp>
          <p:nvSpPr>
            <p:cNvPr id="34" name="Rectangle 156">
              <a:extLst>
                <a:ext uri="{FF2B5EF4-FFF2-40B4-BE49-F238E27FC236}">
                  <a16:creationId xmlns:a16="http://schemas.microsoft.com/office/drawing/2014/main" id="{9DBFC198-ED67-4BC4-A301-CFBB5E38A446}"/>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noProof="0"/>
            </a:p>
          </p:txBody>
        </p:sp>
        <p:sp>
          <p:nvSpPr>
            <p:cNvPr id="63" name="Rectangle 157">
              <a:extLst>
                <a:ext uri="{FF2B5EF4-FFF2-40B4-BE49-F238E27FC236}">
                  <a16:creationId xmlns:a16="http://schemas.microsoft.com/office/drawing/2014/main" id="{89BBF5D7-D60A-4CA2-AC75-90D3F27682D9}"/>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noProof="0"/>
            </a:p>
          </p:txBody>
        </p:sp>
        <p:sp>
          <p:nvSpPr>
            <p:cNvPr id="64" name="Rectangle 158">
              <a:extLst>
                <a:ext uri="{FF2B5EF4-FFF2-40B4-BE49-F238E27FC236}">
                  <a16:creationId xmlns:a16="http://schemas.microsoft.com/office/drawing/2014/main" id="{219B46FF-7259-4320-BDFB-DD486E1FFE2A}"/>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noProof="0"/>
            </a:p>
          </p:txBody>
        </p:sp>
        <p:sp>
          <p:nvSpPr>
            <p:cNvPr id="65" name="Rectangle 173">
              <a:extLst>
                <a:ext uri="{FF2B5EF4-FFF2-40B4-BE49-F238E27FC236}">
                  <a16:creationId xmlns:a16="http://schemas.microsoft.com/office/drawing/2014/main" id="{5C0A165B-FEEE-4341-B7CE-167A949E3C92}"/>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noProof="0"/>
            </a:p>
          </p:txBody>
        </p:sp>
        <p:sp>
          <p:nvSpPr>
            <p:cNvPr id="66" name="Rectangle 183">
              <a:extLst>
                <a:ext uri="{FF2B5EF4-FFF2-40B4-BE49-F238E27FC236}">
                  <a16:creationId xmlns:a16="http://schemas.microsoft.com/office/drawing/2014/main" id="{658588B4-7321-4D41-9AD9-61014663435B}"/>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noProof="0"/>
            </a:p>
          </p:txBody>
        </p:sp>
        <p:sp>
          <p:nvSpPr>
            <p:cNvPr id="67" name="Rectangle 200">
              <a:extLst>
                <a:ext uri="{FF2B5EF4-FFF2-40B4-BE49-F238E27FC236}">
                  <a16:creationId xmlns:a16="http://schemas.microsoft.com/office/drawing/2014/main" id="{73D39B41-A553-476A-8E6E-D9060820A50C}"/>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noProof="0"/>
            </a:p>
          </p:txBody>
        </p:sp>
      </p:grpSp>
      <p:grpSp>
        <p:nvGrpSpPr>
          <p:cNvPr id="68" name="Group 67">
            <a:extLst>
              <a:ext uri="{FF2B5EF4-FFF2-40B4-BE49-F238E27FC236}">
                <a16:creationId xmlns:a16="http://schemas.microsoft.com/office/drawing/2014/main" id="{08E4BCCE-2C0D-4C8A-8F5D-A1BC5451331A}"/>
              </a:ext>
            </a:extLst>
          </p:cNvPr>
          <p:cNvGrpSpPr/>
          <p:nvPr userDrawn="1"/>
        </p:nvGrpSpPr>
        <p:grpSpPr>
          <a:xfrm>
            <a:off x="9226522" y="0"/>
            <a:ext cx="116654" cy="1131848"/>
            <a:chOff x="12302028" y="154594"/>
            <a:chExt cx="155539" cy="1509130"/>
          </a:xfrm>
        </p:grpSpPr>
        <p:sp>
          <p:nvSpPr>
            <p:cNvPr id="69" name="Rectangle 188">
              <a:extLst>
                <a:ext uri="{FF2B5EF4-FFF2-40B4-BE49-F238E27FC236}">
                  <a16:creationId xmlns:a16="http://schemas.microsoft.com/office/drawing/2014/main" id="{B2DA834D-AC4F-4537-B21E-F1C6760461B7}"/>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noProof="0"/>
            </a:p>
          </p:txBody>
        </p:sp>
        <p:sp>
          <p:nvSpPr>
            <p:cNvPr id="70" name="Rectangle 189">
              <a:extLst>
                <a:ext uri="{FF2B5EF4-FFF2-40B4-BE49-F238E27FC236}">
                  <a16:creationId xmlns:a16="http://schemas.microsoft.com/office/drawing/2014/main" id="{9ED487C1-2626-41A6-8002-962CDFC055EC}"/>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noProof="0"/>
            </a:p>
          </p:txBody>
        </p:sp>
        <p:sp>
          <p:nvSpPr>
            <p:cNvPr id="71" name="Rectangle 190">
              <a:extLst>
                <a:ext uri="{FF2B5EF4-FFF2-40B4-BE49-F238E27FC236}">
                  <a16:creationId xmlns:a16="http://schemas.microsoft.com/office/drawing/2014/main" id="{DDE7CD12-6EB1-4205-AF4F-1EF2905C7602}"/>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noProof="0"/>
            </a:p>
          </p:txBody>
        </p:sp>
        <p:sp>
          <p:nvSpPr>
            <p:cNvPr id="72" name="Rectangle 191">
              <a:extLst>
                <a:ext uri="{FF2B5EF4-FFF2-40B4-BE49-F238E27FC236}">
                  <a16:creationId xmlns:a16="http://schemas.microsoft.com/office/drawing/2014/main" id="{23E7B8B2-8D7D-4991-96AC-167CB22EDA79}"/>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noProof="0"/>
            </a:p>
          </p:txBody>
        </p:sp>
        <p:sp>
          <p:nvSpPr>
            <p:cNvPr id="73" name="Rectangle 192">
              <a:extLst>
                <a:ext uri="{FF2B5EF4-FFF2-40B4-BE49-F238E27FC236}">
                  <a16:creationId xmlns:a16="http://schemas.microsoft.com/office/drawing/2014/main" id="{35A8674E-A932-4B7D-9975-84125C40DD04}"/>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noProof="0"/>
            </a:p>
          </p:txBody>
        </p:sp>
        <p:sp>
          <p:nvSpPr>
            <p:cNvPr id="74" name="Rectangle 31">
              <a:extLst>
                <a:ext uri="{FF2B5EF4-FFF2-40B4-BE49-F238E27FC236}">
                  <a16:creationId xmlns:a16="http://schemas.microsoft.com/office/drawing/2014/main" id="{D28A0050-F0C1-4C8D-9456-D581E558E3F1}"/>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noProof="0"/>
            </a:p>
          </p:txBody>
        </p:sp>
        <p:sp>
          <p:nvSpPr>
            <p:cNvPr id="75" name="Rectangle 33">
              <a:extLst>
                <a:ext uri="{FF2B5EF4-FFF2-40B4-BE49-F238E27FC236}">
                  <a16:creationId xmlns:a16="http://schemas.microsoft.com/office/drawing/2014/main" id="{0CED7727-6121-4F6F-A3E7-491AAC0B153A}"/>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noProof="0"/>
            </a:p>
          </p:txBody>
        </p:sp>
        <p:sp>
          <p:nvSpPr>
            <p:cNvPr id="76" name="Rectangle 192">
              <a:extLst>
                <a:ext uri="{FF2B5EF4-FFF2-40B4-BE49-F238E27FC236}">
                  <a16:creationId xmlns:a16="http://schemas.microsoft.com/office/drawing/2014/main" id="{087C375C-EC2E-4563-A9D9-E1C32B4562E0}"/>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noProof="0"/>
            </a:p>
          </p:txBody>
        </p:sp>
      </p:grpSp>
      <p:grpSp>
        <p:nvGrpSpPr>
          <p:cNvPr id="77" name="Group 76">
            <a:extLst>
              <a:ext uri="{FF2B5EF4-FFF2-40B4-BE49-F238E27FC236}">
                <a16:creationId xmlns:a16="http://schemas.microsoft.com/office/drawing/2014/main" id="{E9A5EC11-728A-454E-AF61-7116CE393A4D}"/>
              </a:ext>
            </a:extLst>
          </p:cNvPr>
          <p:cNvGrpSpPr/>
          <p:nvPr userDrawn="1"/>
        </p:nvGrpSpPr>
        <p:grpSpPr>
          <a:xfrm>
            <a:off x="9226522" y="2524641"/>
            <a:ext cx="116654" cy="2618859"/>
            <a:chOff x="12302028" y="3266863"/>
            <a:chExt cx="155539" cy="3491812"/>
          </a:xfrm>
        </p:grpSpPr>
        <p:sp>
          <p:nvSpPr>
            <p:cNvPr id="78" name="Rectangle 174">
              <a:extLst>
                <a:ext uri="{FF2B5EF4-FFF2-40B4-BE49-F238E27FC236}">
                  <a16:creationId xmlns:a16="http://schemas.microsoft.com/office/drawing/2014/main" id="{3B954959-187F-4E15-9652-797222BB1122}"/>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noProof="0"/>
            </a:p>
          </p:txBody>
        </p:sp>
        <p:sp>
          <p:nvSpPr>
            <p:cNvPr id="79" name="Rectangle 175">
              <a:extLst>
                <a:ext uri="{FF2B5EF4-FFF2-40B4-BE49-F238E27FC236}">
                  <a16:creationId xmlns:a16="http://schemas.microsoft.com/office/drawing/2014/main" id="{C78231BD-474C-4A45-A519-71904704F1C2}"/>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noProof="0"/>
            </a:p>
          </p:txBody>
        </p:sp>
        <p:sp>
          <p:nvSpPr>
            <p:cNvPr id="80" name="Rectangle 176">
              <a:extLst>
                <a:ext uri="{FF2B5EF4-FFF2-40B4-BE49-F238E27FC236}">
                  <a16:creationId xmlns:a16="http://schemas.microsoft.com/office/drawing/2014/main" id="{7C4F118D-53C3-496E-B2CA-67B772D88A27}"/>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noProof="0"/>
            </a:p>
          </p:txBody>
        </p:sp>
        <p:sp>
          <p:nvSpPr>
            <p:cNvPr id="81" name="Rectangle 189">
              <a:extLst>
                <a:ext uri="{FF2B5EF4-FFF2-40B4-BE49-F238E27FC236}">
                  <a16:creationId xmlns:a16="http://schemas.microsoft.com/office/drawing/2014/main" id="{939C3E87-323E-4E46-9951-C92A980B2315}"/>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noProof="0"/>
            </a:p>
          </p:txBody>
        </p:sp>
        <p:sp>
          <p:nvSpPr>
            <p:cNvPr id="82" name="Rectangle 190">
              <a:extLst>
                <a:ext uri="{FF2B5EF4-FFF2-40B4-BE49-F238E27FC236}">
                  <a16:creationId xmlns:a16="http://schemas.microsoft.com/office/drawing/2014/main" id="{864BCECC-5D78-43F0-87CE-95B53EA4C843}"/>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noProof="0"/>
            </a:p>
          </p:txBody>
        </p:sp>
        <p:sp>
          <p:nvSpPr>
            <p:cNvPr id="83" name="Rectangle 191">
              <a:extLst>
                <a:ext uri="{FF2B5EF4-FFF2-40B4-BE49-F238E27FC236}">
                  <a16:creationId xmlns:a16="http://schemas.microsoft.com/office/drawing/2014/main" id="{923937FC-D5F9-4261-9AC1-582A29444D33}"/>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noProof="0"/>
            </a:p>
          </p:txBody>
        </p:sp>
        <p:sp>
          <p:nvSpPr>
            <p:cNvPr id="84" name="Rectangle 183">
              <a:extLst>
                <a:ext uri="{FF2B5EF4-FFF2-40B4-BE49-F238E27FC236}">
                  <a16:creationId xmlns:a16="http://schemas.microsoft.com/office/drawing/2014/main" id="{AFA1A6CF-0170-4435-9E3E-B2B74B026A16}"/>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noProof="0"/>
            </a:p>
          </p:txBody>
        </p:sp>
        <p:sp>
          <p:nvSpPr>
            <p:cNvPr id="85" name="Rectangle 173">
              <a:extLst>
                <a:ext uri="{FF2B5EF4-FFF2-40B4-BE49-F238E27FC236}">
                  <a16:creationId xmlns:a16="http://schemas.microsoft.com/office/drawing/2014/main" id="{BF2DED29-3397-4A04-823D-46CF2270A341}"/>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noProof="0"/>
            </a:p>
          </p:txBody>
        </p:sp>
        <p:sp>
          <p:nvSpPr>
            <p:cNvPr id="86" name="Rectangle 156">
              <a:extLst>
                <a:ext uri="{FF2B5EF4-FFF2-40B4-BE49-F238E27FC236}">
                  <a16:creationId xmlns:a16="http://schemas.microsoft.com/office/drawing/2014/main" id="{49F94C93-6F36-42B9-97FD-29127C7EA080}"/>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noProof="0"/>
            </a:p>
          </p:txBody>
        </p:sp>
        <p:sp>
          <p:nvSpPr>
            <p:cNvPr id="87" name="Rectangle 157">
              <a:extLst>
                <a:ext uri="{FF2B5EF4-FFF2-40B4-BE49-F238E27FC236}">
                  <a16:creationId xmlns:a16="http://schemas.microsoft.com/office/drawing/2014/main" id="{9273803E-5A6C-47B6-BC54-853CD546D838}"/>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noProof="0"/>
            </a:p>
          </p:txBody>
        </p:sp>
        <p:sp>
          <p:nvSpPr>
            <p:cNvPr id="88" name="Rectangle 158">
              <a:extLst>
                <a:ext uri="{FF2B5EF4-FFF2-40B4-BE49-F238E27FC236}">
                  <a16:creationId xmlns:a16="http://schemas.microsoft.com/office/drawing/2014/main" id="{8C46147F-904E-47FD-BB77-CB13FDCFF4BB}"/>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noProof="0"/>
            </a:p>
          </p:txBody>
        </p:sp>
        <p:sp>
          <p:nvSpPr>
            <p:cNvPr id="89" name="Rectangle 156">
              <a:extLst>
                <a:ext uri="{FF2B5EF4-FFF2-40B4-BE49-F238E27FC236}">
                  <a16:creationId xmlns:a16="http://schemas.microsoft.com/office/drawing/2014/main" id="{ADAC97BE-2C8E-4CCC-BA5D-70660CA32BB1}"/>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noProof="0"/>
            </a:p>
          </p:txBody>
        </p:sp>
        <p:sp>
          <p:nvSpPr>
            <p:cNvPr id="90" name="Rectangle 157">
              <a:extLst>
                <a:ext uri="{FF2B5EF4-FFF2-40B4-BE49-F238E27FC236}">
                  <a16:creationId xmlns:a16="http://schemas.microsoft.com/office/drawing/2014/main" id="{F103F729-F859-41CA-AEA7-D533AFE17D7B}"/>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noProof="0"/>
            </a:p>
          </p:txBody>
        </p:sp>
        <p:sp>
          <p:nvSpPr>
            <p:cNvPr id="91" name="Rectangle 158">
              <a:extLst>
                <a:ext uri="{FF2B5EF4-FFF2-40B4-BE49-F238E27FC236}">
                  <a16:creationId xmlns:a16="http://schemas.microsoft.com/office/drawing/2014/main" id="{14867D17-C359-4533-B478-36A2E867CC99}"/>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noProof="0"/>
            </a:p>
          </p:txBody>
        </p:sp>
        <p:sp>
          <p:nvSpPr>
            <p:cNvPr id="92" name="Rectangle 174">
              <a:extLst>
                <a:ext uri="{FF2B5EF4-FFF2-40B4-BE49-F238E27FC236}">
                  <a16:creationId xmlns:a16="http://schemas.microsoft.com/office/drawing/2014/main" id="{E43A1F70-A0E9-4691-8E9E-CD556CE04213}"/>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noProof="0"/>
            </a:p>
          </p:txBody>
        </p:sp>
        <p:sp>
          <p:nvSpPr>
            <p:cNvPr id="93" name="Rectangle 175">
              <a:extLst>
                <a:ext uri="{FF2B5EF4-FFF2-40B4-BE49-F238E27FC236}">
                  <a16:creationId xmlns:a16="http://schemas.microsoft.com/office/drawing/2014/main" id="{9FCB2B1C-3237-401D-9412-46CF19102B16}"/>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noProof="0"/>
            </a:p>
          </p:txBody>
        </p:sp>
        <p:sp>
          <p:nvSpPr>
            <p:cNvPr id="94" name="Rectangle 176">
              <a:extLst>
                <a:ext uri="{FF2B5EF4-FFF2-40B4-BE49-F238E27FC236}">
                  <a16:creationId xmlns:a16="http://schemas.microsoft.com/office/drawing/2014/main" id="{AC986C69-C96D-43E0-8DD3-CAA7B24305AB}"/>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noProof="0"/>
            </a:p>
          </p:txBody>
        </p:sp>
        <p:sp>
          <p:nvSpPr>
            <p:cNvPr id="95" name="Rectangle 173">
              <a:extLst>
                <a:ext uri="{FF2B5EF4-FFF2-40B4-BE49-F238E27FC236}">
                  <a16:creationId xmlns:a16="http://schemas.microsoft.com/office/drawing/2014/main" id="{AF4215F6-4CFC-475F-9FEF-A6AFA8B8018D}"/>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noProof="0"/>
            </a:p>
          </p:txBody>
        </p:sp>
      </p:grpSp>
      <p:sp>
        <p:nvSpPr>
          <p:cNvPr id="96" name="TextBox 95">
            <a:extLst>
              <a:ext uri="{FF2B5EF4-FFF2-40B4-BE49-F238E27FC236}">
                <a16:creationId xmlns:a16="http://schemas.microsoft.com/office/drawing/2014/main" id="{CA50FF61-3D12-4D2E-9EC0-C4339CBE1CEC}"/>
              </a:ext>
            </a:extLst>
          </p:cNvPr>
          <p:cNvSpPr txBox="1"/>
          <p:nvPr userDrawn="1"/>
        </p:nvSpPr>
        <p:spPr>
          <a:xfrm rot="5400000">
            <a:off x="9071403" y="266241"/>
            <a:ext cx="697307" cy="92333"/>
          </a:xfrm>
          <a:prstGeom prst="rect">
            <a:avLst/>
          </a:prstGeom>
          <a:noFill/>
        </p:spPr>
        <p:txBody>
          <a:bodyPr wrap="none" lIns="0" tIns="0" rIns="0" bIns="0" rtlCol="0">
            <a:spAutoFit/>
          </a:bodyPr>
          <a:lstStyle/>
          <a:p>
            <a:r>
              <a:rPr lang="en-GB" sz="600" noProof="0">
                <a:solidFill>
                  <a:schemeClr val="bg1">
                    <a:lumMod val="65000"/>
                  </a:schemeClr>
                </a:solidFill>
              </a:rPr>
              <a:t>PRIMARY COLORS</a:t>
            </a:r>
          </a:p>
        </p:txBody>
      </p:sp>
      <p:sp>
        <p:nvSpPr>
          <p:cNvPr id="97" name="TextBox 96">
            <a:extLst>
              <a:ext uri="{FF2B5EF4-FFF2-40B4-BE49-F238E27FC236}">
                <a16:creationId xmlns:a16="http://schemas.microsoft.com/office/drawing/2014/main" id="{6B981A2C-1E63-451C-8097-9ADBF611A571}"/>
              </a:ext>
            </a:extLst>
          </p:cNvPr>
          <p:cNvSpPr txBox="1"/>
          <p:nvPr userDrawn="1"/>
        </p:nvSpPr>
        <p:spPr>
          <a:xfrm rot="5400000">
            <a:off x="9013154" y="1744057"/>
            <a:ext cx="835165" cy="92333"/>
          </a:xfrm>
          <a:prstGeom prst="rect">
            <a:avLst/>
          </a:prstGeom>
          <a:noFill/>
        </p:spPr>
        <p:txBody>
          <a:bodyPr wrap="none" lIns="0" tIns="0" rIns="0" bIns="0" rtlCol="0">
            <a:spAutoFit/>
          </a:bodyPr>
          <a:lstStyle/>
          <a:p>
            <a:r>
              <a:rPr lang="en-GB" sz="600" noProof="0">
                <a:solidFill>
                  <a:schemeClr val="bg1">
                    <a:lumMod val="65000"/>
                  </a:schemeClr>
                </a:solidFill>
              </a:rPr>
              <a:t>SECONDARY COLORS</a:t>
            </a:r>
          </a:p>
        </p:txBody>
      </p:sp>
      <p:sp>
        <p:nvSpPr>
          <p:cNvPr id="98" name="TextBox 97">
            <a:extLst>
              <a:ext uri="{FF2B5EF4-FFF2-40B4-BE49-F238E27FC236}">
                <a16:creationId xmlns:a16="http://schemas.microsoft.com/office/drawing/2014/main" id="{F3594C6D-606A-4E37-B7DC-5B38383456DF}"/>
              </a:ext>
            </a:extLst>
          </p:cNvPr>
          <p:cNvSpPr txBox="1"/>
          <p:nvPr userDrawn="1"/>
        </p:nvSpPr>
        <p:spPr>
          <a:xfrm rot="5400000">
            <a:off x="8729421" y="3123484"/>
            <a:ext cx="1402628" cy="92333"/>
          </a:xfrm>
          <a:prstGeom prst="rect">
            <a:avLst/>
          </a:prstGeom>
          <a:noFill/>
        </p:spPr>
        <p:txBody>
          <a:bodyPr wrap="none" lIns="0" tIns="0" rIns="0" bIns="0" rtlCol="0">
            <a:spAutoFit/>
          </a:bodyPr>
          <a:lstStyle/>
          <a:p>
            <a:r>
              <a:rPr lang="en-GB" sz="600" noProof="0">
                <a:solidFill>
                  <a:schemeClr val="bg1">
                    <a:lumMod val="65000"/>
                  </a:schemeClr>
                </a:solidFill>
              </a:rPr>
              <a:t>CHARTS AND INFOGRAPHIC COLORS</a:t>
            </a:r>
          </a:p>
        </p:txBody>
      </p:sp>
      <p:pic>
        <p:nvPicPr>
          <p:cNvPr id="45" name="Graphic 44">
            <a:extLst>
              <a:ext uri="{FF2B5EF4-FFF2-40B4-BE49-F238E27FC236}">
                <a16:creationId xmlns:a16="http://schemas.microsoft.com/office/drawing/2014/main" id="{32FD1671-19E2-4306-9887-0A4D21AD0B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36546" y="384447"/>
            <a:ext cx="987296" cy="810000"/>
          </a:xfrm>
          <a:prstGeom prst="rect">
            <a:avLst/>
          </a:prstGeom>
        </p:spPr>
      </p:pic>
    </p:spTree>
    <p:extLst>
      <p:ext uri="{BB962C8B-B14F-4D97-AF65-F5344CB8AC3E}">
        <p14:creationId xmlns:p14="http://schemas.microsoft.com/office/powerpoint/2010/main" val="15676294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CCCFB-02E9-4461-933C-7C1EAD815E76}"/>
              </a:ext>
            </a:extLst>
          </p:cNvPr>
          <p:cNvSpPr>
            <a:spLocks noGrp="1"/>
          </p:cNvSpPr>
          <p:nvPr>
            <p:ph type="title"/>
          </p:nvPr>
        </p:nvSpPr>
        <p:spPr>
          <a:xfrm>
            <a:off x="521494" y="608421"/>
            <a:ext cx="8101013" cy="394723"/>
          </a:xfrm>
        </p:spPr>
        <p:txBody>
          <a:bodyPr anchor="t"/>
          <a:lstStyle/>
          <a:p>
            <a:r>
              <a:rPr lang="en-US" noProof="0"/>
              <a:t>Click to edit Master title style</a:t>
            </a:r>
            <a:endParaRPr lang="en-GB" noProof="0"/>
          </a:p>
        </p:txBody>
      </p:sp>
      <p:cxnSp>
        <p:nvCxnSpPr>
          <p:cNvPr id="9" name="Straight Connector 8">
            <a:extLst>
              <a:ext uri="{FF2B5EF4-FFF2-40B4-BE49-F238E27FC236}">
                <a16:creationId xmlns:a16="http://schemas.microsoft.com/office/drawing/2014/main" id="{BFF3FF8F-67FD-498C-8BD0-0B3BE1C26337}"/>
              </a:ext>
            </a:extLst>
          </p:cNvPr>
          <p:cNvCxnSpPr/>
          <p:nvPr userDrawn="1"/>
        </p:nvCxnSpPr>
        <p:spPr>
          <a:xfrm>
            <a:off x="0" y="4910022"/>
            <a:ext cx="9144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7" name="Slide Number Placeholder 19">
            <a:extLst>
              <a:ext uri="{FF2B5EF4-FFF2-40B4-BE49-F238E27FC236}">
                <a16:creationId xmlns:a16="http://schemas.microsoft.com/office/drawing/2014/main" id="{F5CB2508-A946-42A2-A6CA-3E88C1AEB0A4}"/>
              </a:ext>
            </a:extLst>
          </p:cNvPr>
          <p:cNvSpPr>
            <a:spLocks noGrp="1"/>
          </p:cNvSpPr>
          <p:nvPr>
            <p:ph type="sldNum" sz="quarter" idx="12"/>
          </p:nvPr>
        </p:nvSpPr>
        <p:spPr>
          <a:xfrm>
            <a:off x="521493" y="4947141"/>
            <a:ext cx="183945" cy="163219"/>
          </a:xfrm>
          <a:prstGeom prst="rect">
            <a:avLst/>
          </a:prstGeom>
        </p:spPr>
        <p:txBody>
          <a:bodyPr/>
          <a:lstStyle/>
          <a:p>
            <a:fld id="{5D1E5300-FC0F-4317-A193-EF6CE9E6F7B5}" type="slidenum">
              <a:rPr lang="en-GB" smtClean="0"/>
              <a:pPr/>
              <a:t>‹#›</a:t>
            </a:fld>
            <a:r>
              <a:rPr lang="en-GB"/>
              <a:t>  |  </a:t>
            </a:r>
            <a:endParaRPr lang="en-GB" noProof="0"/>
          </a:p>
        </p:txBody>
      </p:sp>
    </p:spTree>
    <p:extLst>
      <p:ext uri="{BB962C8B-B14F-4D97-AF65-F5344CB8AC3E}">
        <p14:creationId xmlns:p14="http://schemas.microsoft.com/office/powerpoint/2010/main" val="1257068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tellysbilde #2">
    <p:bg>
      <p:bgPr>
        <a:solidFill>
          <a:srgbClr val="00759A"/>
        </a:solidFill>
        <a:effectLst/>
      </p:bgPr>
    </p:bg>
    <p:spTree>
      <p:nvGrpSpPr>
        <p:cNvPr id="1" name=""/>
        <p:cNvGrpSpPr/>
        <p:nvPr/>
      </p:nvGrpSpPr>
      <p:grpSpPr>
        <a:xfrm>
          <a:off x="0" y="0"/>
          <a:ext cx="0" cy="0"/>
          <a:chOff x="0" y="0"/>
          <a:chExt cx="0" cy="0"/>
        </a:xfrm>
      </p:grpSpPr>
      <p:pic>
        <p:nvPicPr>
          <p:cNvPr id="15" name="blue">
            <a:extLst>
              <a:ext uri="{FF2B5EF4-FFF2-40B4-BE49-F238E27FC236}">
                <a16:creationId xmlns:a16="http://schemas.microsoft.com/office/drawing/2014/main" id="{61AA7306-8326-4BE6-B82E-4A5D09C87C0D}"/>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983045" y="1049880"/>
            <a:ext cx="7158442" cy="2571755"/>
          </a:xfrm>
          <a:prstGeom prst="rect">
            <a:avLst/>
          </a:prstGeom>
        </p:spPr>
      </p:pic>
      <p:pic>
        <p:nvPicPr>
          <p:cNvPr id="16" name="green" hidden="1">
            <a:extLst>
              <a:ext uri="{FF2B5EF4-FFF2-40B4-BE49-F238E27FC236}">
                <a16:creationId xmlns:a16="http://schemas.microsoft.com/office/drawing/2014/main" id="{810F5BD2-40B6-47F2-9417-368798E99964}"/>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1983045" y="1049880"/>
            <a:ext cx="7158442" cy="2571755"/>
          </a:xfrm>
          <a:prstGeom prst="rect">
            <a:avLst/>
          </a:prstGeom>
        </p:spPr>
      </p:pic>
      <p:sp>
        <p:nvSpPr>
          <p:cNvPr id="2" name="Tittel 1">
            <a:extLst>
              <a:ext uri="{FF2B5EF4-FFF2-40B4-BE49-F238E27FC236}">
                <a16:creationId xmlns:a16="http://schemas.microsoft.com/office/drawing/2014/main" id="{796A0DC5-3FF4-4DAE-8262-E26AC67A4C98}"/>
              </a:ext>
            </a:extLst>
          </p:cNvPr>
          <p:cNvSpPr>
            <a:spLocks noGrp="1"/>
          </p:cNvSpPr>
          <p:nvPr>
            <p:ph type="ctrTitle"/>
          </p:nvPr>
        </p:nvSpPr>
        <p:spPr>
          <a:xfrm>
            <a:off x="833110" y="1600325"/>
            <a:ext cx="6858000" cy="1790700"/>
          </a:xfrm>
        </p:spPr>
        <p:txBody>
          <a:bodyPr anchor="b">
            <a:normAutofit/>
          </a:bodyPr>
          <a:lstStyle>
            <a:lvl1pPr algn="l">
              <a:lnSpc>
                <a:spcPct val="80000"/>
              </a:lnSpc>
              <a:defRPr sz="4100" b="1" cap="all" spc="82" baseline="0">
                <a:solidFill>
                  <a:schemeClr val="lt1"/>
                </a:solidFill>
              </a:defRPr>
            </a:lvl1pPr>
          </a:lstStyle>
          <a:p>
            <a:r>
              <a:rPr lang="en-US"/>
              <a:t>Click to edit Master title style</a:t>
            </a:r>
            <a:endParaRPr lang="en-US" dirty="0"/>
          </a:p>
        </p:txBody>
      </p:sp>
      <p:sp>
        <p:nvSpPr>
          <p:cNvPr id="3" name="Undertittel 2">
            <a:extLst>
              <a:ext uri="{FF2B5EF4-FFF2-40B4-BE49-F238E27FC236}">
                <a16:creationId xmlns:a16="http://schemas.microsoft.com/office/drawing/2014/main" id="{DC22F8D5-2FA0-496C-ADCA-643D226D6D4C}"/>
              </a:ext>
            </a:extLst>
          </p:cNvPr>
          <p:cNvSpPr>
            <a:spLocks noGrp="1"/>
          </p:cNvSpPr>
          <p:nvPr>
            <p:ph type="subTitle" idx="1"/>
          </p:nvPr>
        </p:nvSpPr>
        <p:spPr>
          <a:xfrm>
            <a:off x="833110" y="3787615"/>
            <a:ext cx="6858000" cy="276903"/>
          </a:xfrm>
        </p:spPr>
        <p:txBody>
          <a:bodyPr>
            <a:spAutoFit/>
          </a:bodyPr>
          <a:lstStyle>
            <a:lvl1pPr marL="0" indent="0" algn="l">
              <a:buNone/>
              <a:defRPr sz="1800" b="1">
                <a:solidFill>
                  <a:schemeClr val="lt1"/>
                </a:solidFill>
              </a:defRPr>
            </a:lvl1pPr>
            <a:lvl2pPr marL="342834" indent="0" algn="ctr">
              <a:buNone/>
              <a:defRPr sz="1500"/>
            </a:lvl2pPr>
            <a:lvl3pPr marL="685670" indent="0" algn="ctr">
              <a:buNone/>
              <a:defRPr sz="1350"/>
            </a:lvl3pPr>
            <a:lvl4pPr marL="1028504" indent="0" algn="ctr">
              <a:buNone/>
              <a:defRPr sz="1200"/>
            </a:lvl4pPr>
            <a:lvl5pPr marL="1371338" indent="0" algn="ctr">
              <a:buNone/>
              <a:defRPr sz="1200"/>
            </a:lvl5pPr>
            <a:lvl6pPr marL="1714172" indent="0" algn="ctr">
              <a:buNone/>
              <a:defRPr sz="1200"/>
            </a:lvl6pPr>
            <a:lvl7pPr marL="2057006" indent="0" algn="ctr">
              <a:buNone/>
              <a:defRPr sz="1200"/>
            </a:lvl7pPr>
            <a:lvl8pPr marL="2399840" indent="0" algn="ctr">
              <a:buNone/>
              <a:defRPr sz="1200"/>
            </a:lvl8pPr>
            <a:lvl9pPr marL="2742674" indent="0" algn="ctr">
              <a:buNone/>
              <a:defRPr sz="1200"/>
            </a:lvl9pPr>
          </a:lstStyle>
          <a:p>
            <a:r>
              <a:rPr lang="en-US"/>
              <a:t>Click to edit Master subtitle style</a:t>
            </a:r>
            <a:endParaRPr lang="en-US" dirty="0"/>
          </a:p>
        </p:txBody>
      </p:sp>
      <p:sp>
        <p:nvSpPr>
          <p:cNvPr id="10" name="Plassholder for tekst 9">
            <a:extLst>
              <a:ext uri="{FF2B5EF4-FFF2-40B4-BE49-F238E27FC236}">
                <a16:creationId xmlns:a16="http://schemas.microsoft.com/office/drawing/2014/main" id="{731593C5-571D-4465-8BE9-CE2C974FC143}"/>
              </a:ext>
            </a:extLst>
          </p:cNvPr>
          <p:cNvSpPr>
            <a:spLocks noGrp="1"/>
          </p:cNvSpPr>
          <p:nvPr>
            <p:ph type="body" sz="quarter" idx="13" hasCustomPrompt="1"/>
          </p:nvPr>
        </p:nvSpPr>
        <p:spPr>
          <a:xfrm>
            <a:off x="833110" y="4309754"/>
            <a:ext cx="6858000" cy="184619"/>
          </a:xfrm>
        </p:spPr>
        <p:txBody>
          <a:bodyPr wrap="square">
            <a:spAutoFit/>
          </a:bodyPr>
          <a:lstStyle>
            <a:lvl1pPr marL="0" indent="0">
              <a:buNone/>
              <a:defRPr sz="1200" b="1">
                <a:solidFill>
                  <a:schemeClr val="lt1"/>
                </a:solidFill>
              </a:defRPr>
            </a:lvl1pPr>
          </a:lstStyle>
          <a:p>
            <a:pPr lvl="0"/>
            <a:r>
              <a:rPr lang="nb-NO" dirty="0"/>
              <a:t>Navn </a:t>
            </a:r>
            <a:r>
              <a:rPr lang="nb-NO" dirty="0" err="1"/>
              <a:t>Navnesen</a:t>
            </a:r>
            <a:r>
              <a:rPr lang="nb-NO" dirty="0"/>
              <a:t>, Bedrift</a:t>
            </a:r>
            <a:endParaRPr lang="en-US" dirty="0"/>
          </a:p>
        </p:txBody>
      </p:sp>
      <p:pic>
        <p:nvPicPr>
          <p:cNvPr id="13" name="Grafikk 12">
            <a:extLst>
              <a:ext uri="{FF2B5EF4-FFF2-40B4-BE49-F238E27FC236}">
                <a16:creationId xmlns:a16="http://schemas.microsoft.com/office/drawing/2014/main" id="{BE714957-319B-420F-BDAF-977F7F7C8CF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211994" y="236281"/>
            <a:ext cx="1695711" cy="357219"/>
          </a:xfrm>
          <a:prstGeom prst="rect">
            <a:avLst/>
          </a:prstGeom>
        </p:spPr>
      </p:pic>
    </p:spTree>
    <p:extLst>
      <p:ext uri="{BB962C8B-B14F-4D97-AF65-F5344CB8AC3E}">
        <p14:creationId xmlns:p14="http://schemas.microsoft.com/office/powerpoint/2010/main" val="3527337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tellysbilde #3">
    <p:bg>
      <p:bgPr>
        <a:solidFill>
          <a:srgbClr val="00759A"/>
        </a:solidFill>
        <a:effectLst/>
      </p:bgPr>
    </p:bg>
    <p:spTree>
      <p:nvGrpSpPr>
        <p:cNvPr id="1" name=""/>
        <p:cNvGrpSpPr/>
        <p:nvPr/>
      </p:nvGrpSpPr>
      <p:grpSpPr>
        <a:xfrm>
          <a:off x="0" y="0"/>
          <a:ext cx="0" cy="0"/>
          <a:chOff x="0" y="0"/>
          <a:chExt cx="0" cy="0"/>
        </a:xfrm>
      </p:grpSpPr>
      <p:pic>
        <p:nvPicPr>
          <p:cNvPr id="17" name="blue">
            <a:extLst>
              <a:ext uri="{FF2B5EF4-FFF2-40B4-BE49-F238E27FC236}">
                <a16:creationId xmlns:a16="http://schemas.microsoft.com/office/drawing/2014/main" id="{178DB820-9C8D-4139-B62C-A30DEE2571E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982949" y="1049880"/>
            <a:ext cx="7158442" cy="2571755"/>
          </a:xfrm>
          <a:prstGeom prst="rect">
            <a:avLst/>
          </a:prstGeom>
        </p:spPr>
      </p:pic>
      <p:pic>
        <p:nvPicPr>
          <p:cNvPr id="18" name="green" hidden="1">
            <a:extLst>
              <a:ext uri="{FF2B5EF4-FFF2-40B4-BE49-F238E27FC236}">
                <a16:creationId xmlns:a16="http://schemas.microsoft.com/office/drawing/2014/main" id="{B4CA2CDD-769B-47F1-A722-12CF340F57B4}"/>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1982949" y="1049880"/>
            <a:ext cx="7158442" cy="2571755"/>
          </a:xfrm>
          <a:prstGeom prst="rect">
            <a:avLst/>
          </a:prstGeom>
        </p:spPr>
      </p:pic>
      <p:sp>
        <p:nvSpPr>
          <p:cNvPr id="2" name="Tittel 1">
            <a:extLst>
              <a:ext uri="{FF2B5EF4-FFF2-40B4-BE49-F238E27FC236}">
                <a16:creationId xmlns:a16="http://schemas.microsoft.com/office/drawing/2014/main" id="{796A0DC5-3FF4-4DAE-8262-E26AC67A4C98}"/>
              </a:ext>
            </a:extLst>
          </p:cNvPr>
          <p:cNvSpPr>
            <a:spLocks noGrp="1"/>
          </p:cNvSpPr>
          <p:nvPr>
            <p:ph type="ctrTitle"/>
          </p:nvPr>
        </p:nvSpPr>
        <p:spPr>
          <a:xfrm>
            <a:off x="833110" y="1600325"/>
            <a:ext cx="6858000" cy="1790700"/>
          </a:xfrm>
        </p:spPr>
        <p:txBody>
          <a:bodyPr anchor="b">
            <a:normAutofit/>
          </a:bodyPr>
          <a:lstStyle>
            <a:lvl1pPr algn="l">
              <a:lnSpc>
                <a:spcPct val="80000"/>
              </a:lnSpc>
              <a:defRPr sz="4100" b="1" cap="all" spc="82" baseline="0">
                <a:solidFill>
                  <a:schemeClr val="lt1"/>
                </a:solidFill>
              </a:defRPr>
            </a:lvl1pPr>
          </a:lstStyle>
          <a:p>
            <a:r>
              <a:rPr lang="en-US"/>
              <a:t>Click to edit Master title style</a:t>
            </a:r>
            <a:endParaRPr lang="en-US" dirty="0"/>
          </a:p>
        </p:txBody>
      </p:sp>
      <p:sp>
        <p:nvSpPr>
          <p:cNvPr id="3" name="Undertittel 2">
            <a:extLst>
              <a:ext uri="{FF2B5EF4-FFF2-40B4-BE49-F238E27FC236}">
                <a16:creationId xmlns:a16="http://schemas.microsoft.com/office/drawing/2014/main" id="{DC22F8D5-2FA0-496C-ADCA-643D226D6D4C}"/>
              </a:ext>
            </a:extLst>
          </p:cNvPr>
          <p:cNvSpPr>
            <a:spLocks noGrp="1"/>
          </p:cNvSpPr>
          <p:nvPr>
            <p:ph type="subTitle" idx="1"/>
          </p:nvPr>
        </p:nvSpPr>
        <p:spPr>
          <a:xfrm>
            <a:off x="833110" y="3787615"/>
            <a:ext cx="6858000" cy="276903"/>
          </a:xfrm>
        </p:spPr>
        <p:txBody>
          <a:bodyPr>
            <a:spAutoFit/>
          </a:bodyPr>
          <a:lstStyle>
            <a:lvl1pPr marL="0" indent="0" algn="l">
              <a:buNone/>
              <a:defRPr sz="1800" b="1">
                <a:solidFill>
                  <a:schemeClr val="lt1"/>
                </a:solidFill>
              </a:defRPr>
            </a:lvl1pPr>
            <a:lvl2pPr marL="342834" indent="0" algn="ctr">
              <a:buNone/>
              <a:defRPr sz="1500"/>
            </a:lvl2pPr>
            <a:lvl3pPr marL="685670" indent="0" algn="ctr">
              <a:buNone/>
              <a:defRPr sz="1350"/>
            </a:lvl3pPr>
            <a:lvl4pPr marL="1028504" indent="0" algn="ctr">
              <a:buNone/>
              <a:defRPr sz="1200"/>
            </a:lvl4pPr>
            <a:lvl5pPr marL="1371338" indent="0" algn="ctr">
              <a:buNone/>
              <a:defRPr sz="1200"/>
            </a:lvl5pPr>
            <a:lvl6pPr marL="1714172" indent="0" algn="ctr">
              <a:buNone/>
              <a:defRPr sz="1200"/>
            </a:lvl6pPr>
            <a:lvl7pPr marL="2057006" indent="0" algn="ctr">
              <a:buNone/>
              <a:defRPr sz="1200"/>
            </a:lvl7pPr>
            <a:lvl8pPr marL="2399840" indent="0" algn="ctr">
              <a:buNone/>
              <a:defRPr sz="1200"/>
            </a:lvl8pPr>
            <a:lvl9pPr marL="2742674" indent="0" algn="ctr">
              <a:buNone/>
              <a:defRPr sz="1200"/>
            </a:lvl9pPr>
          </a:lstStyle>
          <a:p>
            <a:r>
              <a:rPr lang="en-US"/>
              <a:t>Click to edit Master subtitle style</a:t>
            </a:r>
            <a:endParaRPr lang="en-US" dirty="0"/>
          </a:p>
        </p:txBody>
      </p:sp>
      <p:sp>
        <p:nvSpPr>
          <p:cNvPr id="10" name="Plassholder for tekst 9">
            <a:extLst>
              <a:ext uri="{FF2B5EF4-FFF2-40B4-BE49-F238E27FC236}">
                <a16:creationId xmlns:a16="http://schemas.microsoft.com/office/drawing/2014/main" id="{731593C5-571D-4465-8BE9-CE2C974FC143}"/>
              </a:ext>
            </a:extLst>
          </p:cNvPr>
          <p:cNvSpPr>
            <a:spLocks noGrp="1"/>
          </p:cNvSpPr>
          <p:nvPr>
            <p:ph type="body" sz="quarter" idx="13" hasCustomPrompt="1"/>
          </p:nvPr>
        </p:nvSpPr>
        <p:spPr>
          <a:xfrm>
            <a:off x="833110" y="4309754"/>
            <a:ext cx="6858000" cy="184619"/>
          </a:xfrm>
        </p:spPr>
        <p:txBody>
          <a:bodyPr wrap="square">
            <a:spAutoFit/>
          </a:bodyPr>
          <a:lstStyle>
            <a:lvl1pPr marL="0" indent="0">
              <a:buNone/>
              <a:defRPr sz="1200" b="1">
                <a:solidFill>
                  <a:schemeClr val="lt1"/>
                </a:solidFill>
              </a:defRPr>
            </a:lvl1pPr>
          </a:lstStyle>
          <a:p>
            <a:pPr lvl="0"/>
            <a:r>
              <a:rPr lang="nb-NO" dirty="0"/>
              <a:t>Navn </a:t>
            </a:r>
            <a:r>
              <a:rPr lang="nb-NO" dirty="0" err="1"/>
              <a:t>Navnesen</a:t>
            </a:r>
            <a:r>
              <a:rPr lang="nb-NO" dirty="0"/>
              <a:t>, Bedrift</a:t>
            </a:r>
            <a:endParaRPr lang="en-US" dirty="0"/>
          </a:p>
        </p:txBody>
      </p:sp>
      <p:pic>
        <p:nvPicPr>
          <p:cNvPr id="13" name="Grafikk 12">
            <a:extLst>
              <a:ext uri="{FF2B5EF4-FFF2-40B4-BE49-F238E27FC236}">
                <a16:creationId xmlns:a16="http://schemas.microsoft.com/office/drawing/2014/main" id="{BE714957-319B-420F-BDAF-977F7F7C8CF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211994" y="236281"/>
            <a:ext cx="1695711" cy="357219"/>
          </a:xfrm>
          <a:prstGeom prst="rect">
            <a:avLst/>
          </a:prstGeom>
        </p:spPr>
      </p:pic>
    </p:spTree>
    <p:extLst>
      <p:ext uri="{BB962C8B-B14F-4D97-AF65-F5344CB8AC3E}">
        <p14:creationId xmlns:p14="http://schemas.microsoft.com/office/powerpoint/2010/main" val="1991304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tellysbilde #4">
    <p:bg>
      <p:bgPr>
        <a:solidFill>
          <a:srgbClr val="00759A"/>
        </a:solidFill>
        <a:effectLst/>
      </p:bgPr>
    </p:bg>
    <p:spTree>
      <p:nvGrpSpPr>
        <p:cNvPr id="1" name=""/>
        <p:cNvGrpSpPr/>
        <p:nvPr/>
      </p:nvGrpSpPr>
      <p:grpSpPr>
        <a:xfrm>
          <a:off x="0" y="0"/>
          <a:ext cx="0" cy="0"/>
          <a:chOff x="0" y="0"/>
          <a:chExt cx="0" cy="0"/>
        </a:xfrm>
      </p:grpSpPr>
      <p:pic>
        <p:nvPicPr>
          <p:cNvPr id="15" name="blue">
            <a:extLst>
              <a:ext uri="{FF2B5EF4-FFF2-40B4-BE49-F238E27FC236}">
                <a16:creationId xmlns:a16="http://schemas.microsoft.com/office/drawing/2014/main" id="{371724EA-0D64-4EEE-94C9-64D47EFAD407}"/>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2076358" y="1067504"/>
            <a:ext cx="7067643" cy="2539135"/>
          </a:xfrm>
          <a:prstGeom prst="rect">
            <a:avLst/>
          </a:prstGeom>
        </p:spPr>
      </p:pic>
      <p:pic>
        <p:nvPicPr>
          <p:cNvPr id="16" name="green" hidden="1">
            <a:extLst>
              <a:ext uri="{FF2B5EF4-FFF2-40B4-BE49-F238E27FC236}">
                <a16:creationId xmlns:a16="http://schemas.microsoft.com/office/drawing/2014/main" id="{F1937C76-217F-406F-9719-A07D31858F15}"/>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2076358" y="1067504"/>
            <a:ext cx="7067643" cy="2539135"/>
          </a:xfrm>
          <a:prstGeom prst="rect">
            <a:avLst/>
          </a:prstGeom>
        </p:spPr>
      </p:pic>
      <p:sp>
        <p:nvSpPr>
          <p:cNvPr id="2" name="Tittel 1">
            <a:extLst>
              <a:ext uri="{FF2B5EF4-FFF2-40B4-BE49-F238E27FC236}">
                <a16:creationId xmlns:a16="http://schemas.microsoft.com/office/drawing/2014/main" id="{796A0DC5-3FF4-4DAE-8262-E26AC67A4C98}"/>
              </a:ext>
            </a:extLst>
          </p:cNvPr>
          <p:cNvSpPr>
            <a:spLocks noGrp="1"/>
          </p:cNvSpPr>
          <p:nvPr>
            <p:ph type="ctrTitle"/>
          </p:nvPr>
        </p:nvSpPr>
        <p:spPr>
          <a:xfrm>
            <a:off x="833110" y="1600325"/>
            <a:ext cx="6858000" cy="1790700"/>
          </a:xfrm>
        </p:spPr>
        <p:txBody>
          <a:bodyPr anchor="b">
            <a:normAutofit/>
          </a:bodyPr>
          <a:lstStyle>
            <a:lvl1pPr algn="l">
              <a:lnSpc>
                <a:spcPct val="80000"/>
              </a:lnSpc>
              <a:defRPr sz="4100" b="1" cap="all" spc="82" baseline="0">
                <a:solidFill>
                  <a:schemeClr val="lt1"/>
                </a:solidFill>
              </a:defRPr>
            </a:lvl1pPr>
          </a:lstStyle>
          <a:p>
            <a:r>
              <a:rPr lang="en-US"/>
              <a:t>Click to edit Master title style</a:t>
            </a:r>
            <a:endParaRPr lang="en-US" dirty="0"/>
          </a:p>
        </p:txBody>
      </p:sp>
      <p:sp>
        <p:nvSpPr>
          <p:cNvPr id="3" name="Undertittel 2">
            <a:extLst>
              <a:ext uri="{FF2B5EF4-FFF2-40B4-BE49-F238E27FC236}">
                <a16:creationId xmlns:a16="http://schemas.microsoft.com/office/drawing/2014/main" id="{DC22F8D5-2FA0-496C-ADCA-643D226D6D4C}"/>
              </a:ext>
            </a:extLst>
          </p:cNvPr>
          <p:cNvSpPr>
            <a:spLocks noGrp="1"/>
          </p:cNvSpPr>
          <p:nvPr>
            <p:ph type="subTitle" idx="1"/>
          </p:nvPr>
        </p:nvSpPr>
        <p:spPr>
          <a:xfrm>
            <a:off x="833110" y="3787615"/>
            <a:ext cx="6858000" cy="276903"/>
          </a:xfrm>
        </p:spPr>
        <p:txBody>
          <a:bodyPr>
            <a:spAutoFit/>
          </a:bodyPr>
          <a:lstStyle>
            <a:lvl1pPr marL="0" indent="0" algn="l">
              <a:buNone/>
              <a:defRPr sz="1800" b="1">
                <a:solidFill>
                  <a:schemeClr val="lt1"/>
                </a:solidFill>
              </a:defRPr>
            </a:lvl1pPr>
            <a:lvl2pPr marL="342834" indent="0" algn="ctr">
              <a:buNone/>
              <a:defRPr sz="1500"/>
            </a:lvl2pPr>
            <a:lvl3pPr marL="685670" indent="0" algn="ctr">
              <a:buNone/>
              <a:defRPr sz="1350"/>
            </a:lvl3pPr>
            <a:lvl4pPr marL="1028504" indent="0" algn="ctr">
              <a:buNone/>
              <a:defRPr sz="1200"/>
            </a:lvl4pPr>
            <a:lvl5pPr marL="1371338" indent="0" algn="ctr">
              <a:buNone/>
              <a:defRPr sz="1200"/>
            </a:lvl5pPr>
            <a:lvl6pPr marL="1714172" indent="0" algn="ctr">
              <a:buNone/>
              <a:defRPr sz="1200"/>
            </a:lvl6pPr>
            <a:lvl7pPr marL="2057006" indent="0" algn="ctr">
              <a:buNone/>
              <a:defRPr sz="1200"/>
            </a:lvl7pPr>
            <a:lvl8pPr marL="2399840" indent="0" algn="ctr">
              <a:buNone/>
              <a:defRPr sz="1200"/>
            </a:lvl8pPr>
            <a:lvl9pPr marL="2742674" indent="0" algn="ctr">
              <a:buNone/>
              <a:defRPr sz="1200"/>
            </a:lvl9pPr>
          </a:lstStyle>
          <a:p>
            <a:r>
              <a:rPr lang="en-US"/>
              <a:t>Click to edit Master subtitle style</a:t>
            </a:r>
            <a:endParaRPr lang="en-US" dirty="0"/>
          </a:p>
        </p:txBody>
      </p:sp>
      <p:sp>
        <p:nvSpPr>
          <p:cNvPr id="10" name="Plassholder for tekst 9">
            <a:extLst>
              <a:ext uri="{FF2B5EF4-FFF2-40B4-BE49-F238E27FC236}">
                <a16:creationId xmlns:a16="http://schemas.microsoft.com/office/drawing/2014/main" id="{731593C5-571D-4465-8BE9-CE2C974FC143}"/>
              </a:ext>
            </a:extLst>
          </p:cNvPr>
          <p:cNvSpPr>
            <a:spLocks noGrp="1"/>
          </p:cNvSpPr>
          <p:nvPr>
            <p:ph type="body" sz="quarter" idx="13" hasCustomPrompt="1"/>
          </p:nvPr>
        </p:nvSpPr>
        <p:spPr>
          <a:xfrm>
            <a:off x="833110" y="4309754"/>
            <a:ext cx="6858000" cy="184619"/>
          </a:xfrm>
        </p:spPr>
        <p:txBody>
          <a:bodyPr wrap="square">
            <a:spAutoFit/>
          </a:bodyPr>
          <a:lstStyle>
            <a:lvl1pPr marL="0" indent="0">
              <a:buNone/>
              <a:defRPr sz="1200" b="1">
                <a:solidFill>
                  <a:schemeClr val="lt1"/>
                </a:solidFill>
              </a:defRPr>
            </a:lvl1pPr>
          </a:lstStyle>
          <a:p>
            <a:pPr lvl="0"/>
            <a:r>
              <a:rPr lang="nb-NO" dirty="0"/>
              <a:t>Navn </a:t>
            </a:r>
            <a:r>
              <a:rPr lang="nb-NO" dirty="0" err="1"/>
              <a:t>Navnesen</a:t>
            </a:r>
            <a:r>
              <a:rPr lang="nb-NO" dirty="0"/>
              <a:t>, Bedrift</a:t>
            </a:r>
            <a:endParaRPr lang="en-US" dirty="0"/>
          </a:p>
        </p:txBody>
      </p:sp>
      <p:pic>
        <p:nvPicPr>
          <p:cNvPr id="13" name="Grafikk 12">
            <a:extLst>
              <a:ext uri="{FF2B5EF4-FFF2-40B4-BE49-F238E27FC236}">
                <a16:creationId xmlns:a16="http://schemas.microsoft.com/office/drawing/2014/main" id="{BE714957-319B-420F-BDAF-977F7F7C8CF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211994" y="236281"/>
            <a:ext cx="1695711" cy="357219"/>
          </a:xfrm>
          <a:prstGeom prst="rect">
            <a:avLst/>
          </a:prstGeom>
        </p:spPr>
      </p:pic>
    </p:spTree>
    <p:extLst>
      <p:ext uri="{BB962C8B-B14F-4D97-AF65-F5344CB8AC3E}">
        <p14:creationId xmlns:p14="http://schemas.microsoft.com/office/powerpoint/2010/main" val="134743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tellysbilde #5">
    <p:bg>
      <p:bgPr>
        <a:solidFill>
          <a:srgbClr val="00759A"/>
        </a:solidFill>
        <a:effectLst/>
      </p:bgPr>
    </p:bg>
    <p:spTree>
      <p:nvGrpSpPr>
        <p:cNvPr id="1" name=""/>
        <p:cNvGrpSpPr/>
        <p:nvPr/>
      </p:nvGrpSpPr>
      <p:grpSpPr>
        <a:xfrm>
          <a:off x="0" y="0"/>
          <a:ext cx="0" cy="0"/>
          <a:chOff x="0" y="0"/>
          <a:chExt cx="0" cy="0"/>
        </a:xfrm>
      </p:grpSpPr>
      <p:pic>
        <p:nvPicPr>
          <p:cNvPr id="17" name="blue">
            <a:extLst>
              <a:ext uri="{FF2B5EF4-FFF2-40B4-BE49-F238E27FC236}">
                <a16:creationId xmlns:a16="http://schemas.microsoft.com/office/drawing/2014/main" id="{4EEE6CCF-B110-4BF8-8497-63CF239E80FF}"/>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982949" y="1052136"/>
            <a:ext cx="7158442" cy="2571755"/>
          </a:xfrm>
          <a:prstGeom prst="rect">
            <a:avLst/>
          </a:prstGeom>
        </p:spPr>
      </p:pic>
      <p:pic>
        <p:nvPicPr>
          <p:cNvPr id="18" name="green" hidden="1">
            <a:extLst>
              <a:ext uri="{FF2B5EF4-FFF2-40B4-BE49-F238E27FC236}">
                <a16:creationId xmlns:a16="http://schemas.microsoft.com/office/drawing/2014/main" id="{6CFA2FE4-518A-42C3-AB40-83614E3BD670}"/>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1982949" y="1052136"/>
            <a:ext cx="7158442" cy="2571755"/>
          </a:xfrm>
          <a:prstGeom prst="rect">
            <a:avLst/>
          </a:prstGeom>
        </p:spPr>
      </p:pic>
      <p:sp>
        <p:nvSpPr>
          <p:cNvPr id="2" name="Tittel 1">
            <a:extLst>
              <a:ext uri="{FF2B5EF4-FFF2-40B4-BE49-F238E27FC236}">
                <a16:creationId xmlns:a16="http://schemas.microsoft.com/office/drawing/2014/main" id="{796A0DC5-3FF4-4DAE-8262-E26AC67A4C98}"/>
              </a:ext>
            </a:extLst>
          </p:cNvPr>
          <p:cNvSpPr>
            <a:spLocks noGrp="1"/>
          </p:cNvSpPr>
          <p:nvPr>
            <p:ph type="ctrTitle"/>
          </p:nvPr>
        </p:nvSpPr>
        <p:spPr>
          <a:xfrm>
            <a:off x="833110" y="1600325"/>
            <a:ext cx="6858000" cy="1790700"/>
          </a:xfrm>
        </p:spPr>
        <p:txBody>
          <a:bodyPr anchor="b">
            <a:normAutofit/>
          </a:bodyPr>
          <a:lstStyle>
            <a:lvl1pPr algn="l">
              <a:lnSpc>
                <a:spcPct val="80000"/>
              </a:lnSpc>
              <a:defRPr sz="4100" b="1" cap="all" spc="82" baseline="0">
                <a:solidFill>
                  <a:schemeClr val="lt1"/>
                </a:solidFill>
              </a:defRPr>
            </a:lvl1pPr>
          </a:lstStyle>
          <a:p>
            <a:r>
              <a:rPr lang="en-US"/>
              <a:t>Click to edit Master title style</a:t>
            </a:r>
            <a:endParaRPr lang="en-US" dirty="0"/>
          </a:p>
        </p:txBody>
      </p:sp>
      <p:sp>
        <p:nvSpPr>
          <p:cNvPr id="3" name="Undertittel 2">
            <a:extLst>
              <a:ext uri="{FF2B5EF4-FFF2-40B4-BE49-F238E27FC236}">
                <a16:creationId xmlns:a16="http://schemas.microsoft.com/office/drawing/2014/main" id="{DC22F8D5-2FA0-496C-ADCA-643D226D6D4C}"/>
              </a:ext>
            </a:extLst>
          </p:cNvPr>
          <p:cNvSpPr>
            <a:spLocks noGrp="1"/>
          </p:cNvSpPr>
          <p:nvPr>
            <p:ph type="subTitle" idx="1"/>
          </p:nvPr>
        </p:nvSpPr>
        <p:spPr>
          <a:xfrm>
            <a:off x="833110" y="3787615"/>
            <a:ext cx="6858000" cy="276903"/>
          </a:xfrm>
        </p:spPr>
        <p:txBody>
          <a:bodyPr>
            <a:spAutoFit/>
          </a:bodyPr>
          <a:lstStyle>
            <a:lvl1pPr marL="0" indent="0" algn="l">
              <a:buNone/>
              <a:defRPr sz="1800" b="1">
                <a:solidFill>
                  <a:schemeClr val="lt1"/>
                </a:solidFill>
              </a:defRPr>
            </a:lvl1pPr>
            <a:lvl2pPr marL="342834" indent="0" algn="ctr">
              <a:buNone/>
              <a:defRPr sz="1500"/>
            </a:lvl2pPr>
            <a:lvl3pPr marL="685670" indent="0" algn="ctr">
              <a:buNone/>
              <a:defRPr sz="1350"/>
            </a:lvl3pPr>
            <a:lvl4pPr marL="1028504" indent="0" algn="ctr">
              <a:buNone/>
              <a:defRPr sz="1200"/>
            </a:lvl4pPr>
            <a:lvl5pPr marL="1371338" indent="0" algn="ctr">
              <a:buNone/>
              <a:defRPr sz="1200"/>
            </a:lvl5pPr>
            <a:lvl6pPr marL="1714172" indent="0" algn="ctr">
              <a:buNone/>
              <a:defRPr sz="1200"/>
            </a:lvl6pPr>
            <a:lvl7pPr marL="2057006" indent="0" algn="ctr">
              <a:buNone/>
              <a:defRPr sz="1200"/>
            </a:lvl7pPr>
            <a:lvl8pPr marL="2399840" indent="0" algn="ctr">
              <a:buNone/>
              <a:defRPr sz="1200"/>
            </a:lvl8pPr>
            <a:lvl9pPr marL="2742674" indent="0" algn="ctr">
              <a:buNone/>
              <a:defRPr sz="1200"/>
            </a:lvl9pPr>
          </a:lstStyle>
          <a:p>
            <a:r>
              <a:rPr lang="en-US"/>
              <a:t>Click to edit Master subtitle style</a:t>
            </a:r>
            <a:endParaRPr lang="en-US" dirty="0"/>
          </a:p>
        </p:txBody>
      </p:sp>
      <p:sp>
        <p:nvSpPr>
          <p:cNvPr id="10" name="Plassholder for tekst 9">
            <a:extLst>
              <a:ext uri="{FF2B5EF4-FFF2-40B4-BE49-F238E27FC236}">
                <a16:creationId xmlns:a16="http://schemas.microsoft.com/office/drawing/2014/main" id="{731593C5-571D-4465-8BE9-CE2C974FC143}"/>
              </a:ext>
            </a:extLst>
          </p:cNvPr>
          <p:cNvSpPr>
            <a:spLocks noGrp="1"/>
          </p:cNvSpPr>
          <p:nvPr>
            <p:ph type="body" sz="quarter" idx="13" hasCustomPrompt="1"/>
          </p:nvPr>
        </p:nvSpPr>
        <p:spPr>
          <a:xfrm>
            <a:off x="833110" y="4309754"/>
            <a:ext cx="6858000" cy="184619"/>
          </a:xfrm>
        </p:spPr>
        <p:txBody>
          <a:bodyPr wrap="square">
            <a:spAutoFit/>
          </a:bodyPr>
          <a:lstStyle>
            <a:lvl1pPr marL="0" indent="0">
              <a:buNone/>
              <a:defRPr sz="1200" b="1">
                <a:solidFill>
                  <a:schemeClr val="lt1"/>
                </a:solidFill>
              </a:defRPr>
            </a:lvl1pPr>
          </a:lstStyle>
          <a:p>
            <a:pPr lvl="0"/>
            <a:r>
              <a:rPr lang="nb-NO" dirty="0"/>
              <a:t>Navn </a:t>
            </a:r>
            <a:r>
              <a:rPr lang="nb-NO" dirty="0" err="1"/>
              <a:t>Navnesen</a:t>
            </a:r>
            <a:r>
              <a:rPr lang="nb-NO" dirty="0"/>
              <a:t>, Bedrift</a:t>
            </a:r>
            <a:endParaRPr lang="en-US" dirty="0"/>
          </a:p>
        </p:txBody>
      </p:sp>
      <p:pic>
        <p:nvPicPr>
          <p:cNvPr id="13" name="Grafikk 12">
            <a:extLst>
              <a:ext uri="{FF2B5EF4-FFF2-40B4-BE49-F238E27FC236}">
                <a16:creationId xmlns:a16="http://schemas.microsoft.com/office/drawing/2014/main" id="{BE714957-319B-420F-BDAF-977F7F7C8CF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211994" y="236281"/>
            <a:ext cx="1695711" cy="357219"/>
          </a:xfrm>
          <a:prstGeom prst="rect">
            <a:avLst/>
          </a:prstGeom>
        </p:spPr>
      </p:pic>
    </p:spTree>
    <p:extLst>
      <p:ext uri="{BB962C8B-B14F-4D97-AF65-F5344CB8AC3E}">
        <p14:creationId xmlns:p14="http://schemas.microsoft.com/office/powerpoint/2010/main" val="3759267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tellysbilde #6 (med bilde)">
    <p:bg>
      <p:bgPr>
        <a:solidFill>
          <a:srgbClr val="00759A"/>
        </a:solidFill>
        <a:effectLst/>
      </p:bgPr>
    </p:bg>
    <p:spTree>
      <p:nvGrpSpPr>
        <p:cNvPr id="1" name=""/>
        <p:cNvGrpSpPr/>
        <p:nvPr/>
      </p:nvGrpSpPr>
      <p:grpSpPr>
        <a:xfrm>
          <a:off x="0" y="0"/>
          <a:ext cx="0" cy="0"/>
          <a:chOff x="0" y="0"/>
          <a:chExt cx="0" cy="0"/>
        </a:xfrm>
      </p:grpSpPr>
      <p:sp>
        <p:nvSpPr>
          <p:cNvPr id="14" name="Plassholder for bilde 7">
            <a:extLst>
              <a:ext uri="{FF2B5EF4-FFF2-40B4-BE49-F238E27FC236}">
                <a16:creationId xmlns:a16="http://schemas.microsoft.com/office/drawing/2014/main" id="{B835B316-872E-41F9-91D8-B544ECCFDC36}"/>
              </a:ext>
            </a:extLst>
          </p:cNvPr>
          <p:cNvSpPr>
            <a:spLocks noGrp="1"/>
          </p:cNvSpPr>
          <p:nvPr>
            <p:ph type="pic" sz="quarter" idx="14"/>
          </p:nvPr>
        </p:nvSpPr>
        <p:spPr>
          <a:xfrm>
            <a:off x="1980339" y="1076200"/>
            <a:ext cx="7131092" cy="2571755"/>
          </a:xfrm>
        </p:spPr>
        <p:txBody>
          <a:bodyPr/>
          <a:lstStyle>
            <a:lvl1pPr marL="0" indent="0" algn="ctr">
              <a:buNone/>
              <a:defRPr/>
            </a:lvl1pPr>
          </a:lstStyle>
          <a:p>
            <a:r>
              <a:rPr lang="en-US"/>
              <a:t>Click icon to add picture</a:t>
            </a:r>
          </a:p>
        </p:txBody>
      </p:sp>
      <p:sp>
        <p:nvSpPr>
          <p:cNvPr id="2" name="Tittel 1">
            <a:extLst>
              <a:ext uri="{FF2B5EF4-FFF2-40B4-BE49-F238E27FC236}">
                <a16:creationId xmlns:a16="http://schemas.microsoft.com/office/drawing/2014/main" id="{796A0DC5-3FF4-4DAE-8262-E26AC67A4C98}"/>
              </a:ext>
            </a:extLst>
          </p:cNvPr>
          <p:cNvSpPr>
            <a:spLocks noGrp="1"/>
          </p:cNvSpPr>
          <p:nvPr>
            <p:ph type="ctrTitle"/>
          </p:nvPr>
        </p:nvSpPr>
        <p:spPr>
          <a:xfrm>
            <a:off x="833110" y="1600325"/>
            <a:ext cx="6858000" cy="1790700"/>
          </a:xfrm>
        </p:spPr>
        <p:txBody>
          <a:bodyPr anchor="b">
            <a:normAutofit/>
          </a:bodyPr>
          <a:lstStyle>
            <a:lvl1pPr algn="l">
              <a:lnSpc>
                <a:spcPct val="80000"/>
              </a:lnSpc>
              <a:defRPr sz="4100" b="1" cap="all" spc="82" baseline="0">
                <a:solidFill>
                  <a:schemeClr val="lt1"/>
                </a:solidFill>
              </a:defRPr>
            </a:lvl1pPr>
          </a:lstStyle>
          <a:p>
            <a:r>
              <a:rPr lang="en-US"/>
              <a:t>Click to edit Master title style</a:t>
            </a:r>
            <a:endParaRPr lang="en-US" dirty="0"/>
          </a:p>
        </p:txBody>
      </p:sp>
      <p:sp>
        <p:nvSpPr>
          <p:cNvPr id="3" name="Undertittel 2">
            <a:extLst>
              <a:ext uri="{FF2B5EF4-FFF2-40B4-BE49-F238E27FC236}">
                <a16:creationId xmlns:a16="http://schemas.microsoft.com/office/drawing/2014/main" id="{DC22F8D5-2FA0-496C-ADCA-643D226D6D4C}"/>
              </a:ext>
            </a:extLst>
          </p:cNvPr>
          <p:cNvSpPr>
            <a:spLocks noGrp="1"/>
          </p:cNvSpPr>
          <p:nvPr>
            <p:ph type="subTitle" idx="1"/>
          </p:nvPr>
        </p:nvSpPr>
        <p:spPr>
          <a:xfrm>
            <a:off x="833110" y="3787615"/>
            <a:ext cx="6858000" cy="276903"/>
          </a:xfrm>
        </p:spPr>
        <p:txBody>
          <a:bodyPr>
            <a:spAutoFit/>
          </a:bodyPr>
          <a:lstStyle>
            <a:lvl1pPr marL="0" indent="0" algn="l">
              <a:buNone/>
              <a:defRPr sz="1800" b="1">
                <a:solidFill>
                  <a:schemeClr val="lt1"/>
                </a:solidFill>
              </a:defRPr>
            </a:lvl1pPr>
            <a:lvl2pPr marL="342834" indent="0" algn="ctr">
              <a:buNone/>
              <a:defRPr sz="1500"/>
            </a:lvl2pPr>
            <a:lvl3pPr marL="685670" indent="0" algn="ctr">
              <a:buNone/>
              <a:defRPr sz="1350"/>
            </a:lvl3pPr>
            <a:lvl4pPr marL="1028504" indent="0" algn="ctr">
              <a:buNone/>
              <a:defRPr sz="1200"/>
            </a:lvl4pPr>
            <a:lvl5pPr marL="1371338" indent="0" algn="ctr">
              <a:buNone/>
              <a:defRPr sz="1200"/>
            </a:lvl5pPr>
            <a:lvl6pPr marL="1714172" indent="0" algn="ctr">
              <a:buNone/>
              <a:defRPr sz="1200"/>
            </a:lvl6pPr>
            <a:lvl7pPr marL="2057006" indent="0" algn="ctr">
              <a:buNone/>
              <a:defRPr sz="1200"/>
            </a:lvl7pPr>
            <a:lvl8pPr marL="2399840" indent="0" algn="ctr">
              <a:buNone/>
              <a:defRPr sz="1200"/>
            </a:lvl8pPr>
            <a:lvl9pPr marL="2742674" indent="0" algn="ctr">
              <a:buNone/>
              <a:defRPr sz="1200"/>
            </a:lvl9pPr>
          </a:lstStyle>
          <a:p>
            <a:r>
              <a:rPr lang="en-US"/>
              <a:t>Click to edit Master subtitle style</a:t>
            </a:r>
            <a:endParaRPr lang="en-US" dirty="0"/>
          </a:p>
        </p:txBody>
      </p:sp>
      <p:sp>
        <p:nvSpPr>
          <p:cNvPr id="10" name="Plassholder for tekst 9">
            <a:extLst>
              <a:ext uri="{FF2B5EF4-FFF2-40B4-BE49-F238E27FC236}">
                <a16:creationId xmlns:a16="http://schemas.microsoft.com/office/drawing/2014/main" id="{731593C5-571D-4465-8BE9-CE2C974FC143}"/>
              </a:ext>
            </a:extLst>
          </p:cNvPr>
          <p:cNvSpPr>
            <a:spLocks noGrp="1"/>
          </p:cNvSpPr>
          <p:nvPr>
            <p:ph type="body" sz="quarter" idx="13" hasCustomPrompt="1"/>
          </p:nvPr>
        </p:nvSpPr>
        <p:spPr>
          <a:xfrm>
            <a:off x="833110" y="4309754"/>
            <a:ext cx="6858000" cy="184619"/>
          </a:xfrm>
        </p:spPr>
        <p:txBody>
          <a:bodyPr wrap="square">
            <a:spAutoFit/>
          </a:bodyPr>
          <a:lstStyle>
            <a:lvl1pPr marL="0" indent="0">
              <a:buNone/>
              <a:defRPr sz="1200" b="1">
                <a:solidFill>
                  <a:schemeClr val="lt1"/>
                </a:solidFill>
              </a:defRPr>
            </a:lvl1pPr>
          </a:lstStyle>
          <a:p>
            <a:pPr lvl="0"/>
            <a:r>
              <a:rPr lang="nb-NO" dirty="0"/>
              <a:t>Navn </a:t>
            </a:r>
            <a:r>
              <a:rPr lang="nb-NO" dirty="0" err="1"/>
              <a:t>Navnesen</a:t>
            </a:r>
            <a:r>
              <a:rPr lang="nb-NO" dirty="0"/>
              <a:t>, Bedrift</a:t>
            </a:r>
            <a:endParaRPr lang="en-US" dirty="0"/>
          </a:p>
        </p:txBody>
      </p:sp>
      <p:pic>
        <p:nvPicPr>
          <p:cNvPr id="13" name="Grafikk 12">
            <a:extLst>
              <a:ext uri="{FF2B5EF4-FFF2-40B4-BE49-F238E27FC236}">
                <a16:creationId xmlns:a16="http://schemas.microsoft.com/office/drawing/2014/main" id="{BE714957-319B-420F-BDAF-977F7F7C8C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11994" y="236281"/>
            <a:ext cx="1695711" cy="357219"/>
          </a:xfrm>
          <a:prstGeom prst="rect">
            <a:avLst/>
          </a:prstGeom>
        </p:spPr>
      </p:pic>
    </p:spTree>
    <p:extLst>
      <p:ext uri="{BB962C8B-B14F-4D97-AF65-F5344CB8AC3E}">
        <p14:creationId xmlns:p14="http://schemas.microsoft.com/office/powerpoint/2010/main" val="3360475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5B30C42-5F0D-4B52-8180-A25BA2C5A2FF}"/>
              </a:ext>
            </a:extLst>
          </p:cNvPr>
          <p:cNvSpPr>
            <a:spLocks noGrp="1"/>
          </p:cNvSpPr>
          <p:nvPr>
            <p:ph type="title"/>
          </p:nvPr>
        </p:nvSpPr>
        <p:spPr/>
        <p:txBody>
          <a:bodyPr/>
          <a:lstStyle/>
          <a:p>
            <a:r>
              <a:rPr lang="en-US"/>
              <a:t>Click to edit Master title style</a:t>
            </a:r>
            <a:endParaRPr lang="en-US" dirty="0"/>
          </a:p>
        </p:txBody>
      </p:sp>
      <p:sp>
        <p:nvSpPr>
          <p:cNvPr id="3" name="Plassholder for innhold 2">
            <a:extLst>
              <a:ext uri="{FF2B5EF4-FFF2-40B4-BE49-F238E27FC236}">
                <a16:creationId xmlns:a16="http://schemas.microsoft.com/office/drawing/2014/main" id="{6C8761A2-03C2-4137-B1F1-456700F168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lassholder for dato 3">
            <a:extLst>
              <a:ext uri="{FF2B5EF4-FFF2-40B4-BE49-F238E27FC236}">
                <a16:creationId xmlns:a16="http://schemas.microsoft.com/office/drawing/2014/main" id="{C8B4D043-E921-4EEF-BC77-FA18E5EFBB6D}"/>
              </a:ext>
            </a:extLst>
          </p:cNvPr>
          <p:cNvSpPr>
            <a:spLocks noGrp="1"/>
          </p:cNvSpPr>
          <p:nvPr>
            <p:ph type="dt" sz="half" idx="10"/>
          </p:nvPr>
        </p:nvSpPr>
        <p:spPr/>
        <p:txBody>
          <a:bodyPr/>
          <a:lstStyle/>
          <a:p>
            <a:endParaRPr lang="en-US" dirty="0"/>
          </a:p>
        </p:txBody>
      </p:sp>
      <p:sp>
        <p:nvSpPr>
          <p:cNvPr id="5" name="Plassholder for bunntekst 4">
            <a:extLst>
              <a:ext uri="{FF2B5EF4-FFF2-40B4-BE49-F238E27FC236}">
                <a16:creationId xmlns:a16="http://schemas.microsoft.com/office/drawing/2014/main" id="{2B228E81-DF71-406B-9588-C7CB6860EFF2}"/>
              </a:ext>
            </a:extLst>
          </p:cNvPr>
          <p:cNvSpPr>
            <a:spLocks noGrp="1"/>
          </p:cNvSpPr>
          <p:nvPr>
            <p:ph type="ftr" sz="quarter" idx="11"/>
          </p:nvPr>
        </p:nvSpPr>
        <p:spPr/>
        <p:txBody>
          <a:bodyPr/>
          <a:lstStyle/>
          <a:p>
            <a:endParaRPr lang="en-US" dirty="0"/>
          </a:p>
        </p:txBody>
      </p:sp>
      <p:sp>
        <p:nvSpPr>
          <p:cNvPr id="6" name="Plassholder for lysbildenummer 5">
            <a:extLst>
              <a:ext uri="{FF2B5EF4-FFF2-40B4-BE49-F238E27FC236}">
                <a16:creationId xmlns:a16="http://schemas.microsoft.com/office/drawing/2014/main" id="{3648D99F-9B89-448B-B6FB-09D5E1B66959}"/>
              </a:ext>
            </a:extLst>
          </p:cNvPr>
          <p:cNvSpPr>
            <a:spLocks noGrp="1"/>
          </p:cNvSpPr>
          <p:nvPr>
            <p:ph type="sldNum" sz="quarter" idx="12"/>
          </p:nvPr>
        </p:nvSpPr>
        <p:spPr/>
        <p:txBody>
          <a:bodyPr/>
          <a:lstStyle/>
          <a:p>
            <a:fld id="{0D5D190D-4096-446B-98B6-CC43B7BC0EAF}" type="slidenum">
              <a:rPr lang="en-US" smtClean="0"/>
              <a:t>‹#›</a:t>
            </a:fld>
            <a:endParaRPr lang="en-US"/>
          </a:p>
        </p:txBody>
      </p:sp>
    </p:spTree>
    <p:extLst>
      <p:ext uri="{BB962C8B-B14F-4D97-AF65-F5344CB8AC3E}">
        <p14:creationId xmlns:p14="http://schemas.microsoft.com/office/powerpoint/2010/main" val="3277236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eloverskrift">
    <p:bg>
      <p:bgPr>
        <a:solidFill>
          <a:srgbClr val="00759A"/>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5D4902-D9D7-4BC6-8713-017A39A836D0}"/>
              </a:ext>
            </a:extLst>
          </p:cNvPr>
          <p:cNvSpPr>
            <a:spLocks noGrp="1"/>
          </p:cNvSpPr>
          <p:nvPr>
            <p:ph type="title"/>
          </p:nvPr>
        </p:nvSpPr>
        <p:spPr>
          <a:xfrm>
            <a:off x="843911" y="2171834"/>
            <a:ext cx="7242419" cy="399917"/>
          </a:xfrm>
        </p:spPr>
        <p:txBody>
          <a:bodyPr anchor="ctr">
            <a:spAutoFit/>
          </a:bodyPr>
          <a:lstStyle>
            <a:lvl1pPr>
              <a:defRPr sz="2900">
                <a:solidFill>
                  <a:schemeClr val="lt1"/>
                </a:solidFill>
              </a:defRPr>
            </a:lvl1pPr>
          </a:lstStyle>
          <a:p>
            <a:r>
              <a:rPr lang="en-US"/>
              <a:t>Click to edit Master title style</a:t>
            </a:r>
            <a:endParaRPr lang="en-US" dirty="0"/>
          </a:p>
        </p:txBody>
      </p:sp>
      <p:pic>
        <p:nvPicPr>
          <p:cNvPr id="8" name="Grafikk 7">
            <a:extLst>
              <a:ext uri="{FF2B5EF4-FFF2-40B4-BE49-F238E27FC236}">
                <a16:creationId xmlns:a16="http://schemas.microsoft.com/office/drawing/2014/main" id="{AFAB74F9-0ECB-4306-8442-CF227BD947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11994" y="236281"/>
            <a:ext cx="1695711" cy="357219"/>
          </a:xfrm>
          <a:prstGeom prst="rect">
            <a:avLst/>
          </a:prstGeom>
        </p:spPr>
      </p:pic>
    </p:spTree>
    <p:extLst>
      <p:ext uri="{BB962C8B-B14F-4D97-AF65-F5344CB8AC3E}">
        <p14:creationId xmlns:p14="http://schemas.microsoft.com/office/powerpoint/2010/main" val="147734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eloverskrift #2">
    <p:bg>
      <p:bgPr>
        <a:solidFill>
          <a:srgbClr val="DEDDDB"/>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5D4902-D9D7-4BC6-8713-017A39A836D0}"/>
              </a:ext>
            </a:extLst>
          </p:cNvPr>
          <p:cNvSpPr>
            <a:spLocks noGrp="1"/>
          </p:cNvSpPr>
          <p:nvPr>
            <p:ph type="title"/>
          </p:nvPr>
        </p:nvSpPr>
        <p:spPr>
          <a:xfrm>
            <a:off x="843911" y="2171834"/>
            <a:ext cx="7242419" cy="399917"/>
          </a:xfrm>
        </p:spPr>
        <p:txBody>
          <a:bodyPr anchor="ctr">
            <a:spAutoFit/>
          </a:bodyPr>
          <a:lstStyle>
            <a:lvl1pPr>
              <a:defRPr sz="2900">
                <a:solidFill>
                  <a:srgbClr val="00759A"/>
                </a:solidFill>
              </a:defRPr>
            </a:lvl1pPr>
          </a:lstStyle>
          <a:p>
            <a:r>
              <a:rPr lang="en-US"/>
              <a:t>Click to edit Master title style</a:t>
            </a:r>
            <a:endParaRPr lang="en-US" dirty="0"/>
          </a:p>
        </p:txBody>
      </p:sp>
      <p:pic>
        <p:nvPicPr>
          <p:cNvPr id="8" name="Grafikk 7">
            <a:extLst>
              <a:ext uri="{FF2B5EF4-FFF2-40B4-BE49-F238E27FC236}">
                <a16:creationId xmlns:a16="http://schemas.microsoft.com/office/drawing/2014/main" id="{AFAB74F9-0ECB-4306-8442-CF227BD947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11994" y="236281"/>
            <a:ext cx="1695711" cy="357219"/>
          </a:xfrm>
          <a:prstGeom prst="rect">
            <a:avLst/>
          </a:prstGeom>
        </p:spPr>
      </p:pic>
      <p:pic>
        <p:nvPicPr>
          <p:cNvPr id="4" name="Grafikk 3">
            <a:extLst>
              <a:ext uri="{FF2B5EF4-FFF2-40B4-BE49-F238E27FC236}">
                <a16:creationId xmlns:a16="http://schemas.microsoft.com/office/drawing/2014/main" id="{57B7FEA5-B2BA-474E-80D2-BAAF7BE226C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914486" y="4914000"/>
            <a:ext cx="229515" cy="229500"/>
          </a:xfrm>
          <a:prstGeom prst="rect">
            <a:avLst/>
          </a:prstGeom>
        </p:spPr>
      </p:pic>
    </p:spTree>
    <p:extLst>
      <p:ext uri="{BB962C8B-B14F-4D97-AF65-F5344CB8AC3E}">
        <p14:creationId xmlns:p14="http://schemas.microsoft.com/office/powerpoint/2010/main" val="746038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988330F1-090F-4BA7-B76F-DF96EEF2F8D6}"/>
              </a:ext>
            </a:extLst>
          </p:cNvPr>
          <p:cNvSpPr>
            <a:spLocks noGrp="1"/>
          </p:cNvSpPr>
          <p:nvPr>
            <p:ph type="title"/>
          </p:nvPr>
        </p:nvSpPr>
        <p:spPr>
          <a:xfrm>
            <a:off x="256549" y="622409"/>
            <a:ext cx="6479966" cy="399917"/>
          </a:xfrm>
          <a:prstGeom prst="rect">
            <a:avLst/>
          </a:prstGeom>
        </p:spPr>
        <p:txBody>
          <a:bodyPr vert="horz" wrap="square" lIns="0" tIns="0" rIns="0" bIns="0" rtlCol="0" anchor="ctr">
            <a:spAutoFit/>
          </a:bodyPr>
          <a:lstStyle/>
          <a:p>
            <a:r>
              <a:rPr lang="nb-NO" dirty="0"/>
              <a:t>Klikk for å redigere tittelstil</a:t>
            </a:r>
            <a:endParaRPr lang="en-US" dirty="0"/>
          </a:p>
        </p:txBody>
      </p:sp>
      <p:sp>
        <p:nvSpPr>
          <p:cNvPr id="3" name="Plassholder for tekst 2">
            <a:extLst>
              <a:ext uri="{FF2B5EF4-FFF2-40B4-BE49-F238E27FC236}">
                <a16:creationId xmlns:a16="http://schemas.microsoft.com/office/drawing/2014/main" id="{85354E09-B9C7-4F0D-88E9-D4A579CDA895}"/>
              </a:ext>
            </a:extLst>
          </p:cNvPr>
          <p:cNvSpPr>
            <a:spLocks noGrp="1"/>
          </p:cNvSpPr>
          <p:nvPr>
            <p:ph type="body" idx="1"/>
          </p:nvPr>
        </p:nvSpPr>
        <p:spPr>
          <a:xfrm>
            <a:off x="927628" y="1491617"/>
            <a:ext cx="7288747" cy="3141107"/>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4" name="Plassholder for dato 3">
            <a:extLst>
              <a:ext uri="{FF2B5EF4-FFF2-40B4-BE49-F238E27FC236}">
                <a16:creationId xmlns:a16="http://schemas.microsoft.com/office/drawing/2014/main" id="{870120A5-8025-43AE-B497-0EDC5DE3BF67}"/>
              </a:ext>
            </a:extLst>
          </p:cNvPr>
          <p:cNvSpPr>
            <a:spLocks noGrp="1"/>
          </p:cNvSpPr>
          <p:nvPr>
            <p:ph type="dt" sz="half" idx="2"/>
          </p:nvPr>
        </p:nvSpPr>
        <p:spPr>
          <a:xfrm>
            <a:off x="628652" y="4767264"/>
            <a:ext cx="2057400" cy="273844"/>
          </a:xfrm>
          <a:prstGeom prst="rect">
            <a:avLst/>
          </a:prstGeom>
        </p:spPr>
        <p:txBody>
          <a:bodyPr vert="horz" lIns="0" tIns="0" rIns="0" bIns="0" rtlCol="0" anchor="ctr"/>
          <a:lstStyle>
            <a:lvl1pPr algn="l">
              <a:defRPr sz="900">
                <a:solidFill>
                  <a:schemeClr val="tx1">
                    <a:tint val="75000"/>
                  </a:schemeClr>
                </a:solidFill>
              </a:defRPr>
            </a:lvl1pPr>
          </a:lstStyle>
          <a:p>
            <a:endParaRPr lang="en-US"/>
          </a:p>
        </p:txBody>
      </p:sp>
      <p:sp>
        <p:nvSpPr>
          <p:cNvPr id="5" name="Plassholder for bunntekst 4">
            <a:extLst>
              <a:ext uri="{FF2B5EF4-FFF2-40B4-BE49-F238E27FC236}">
                <a16:creationId xmlns:a16="http://schemas.microsoft.com/office/drawing/2014/main" id="{D4BC29D4-203A-4712-863D-DD9F7178F057}"/>
              </a:ext>
            </a:extLst>
          </p:cNvPr>
          <p:cNvSpPr>
            <a:spLocks noGrp="1"/>
          </p:cNvSpPr>
          <p:nvPr>
            <p:ph type="ftr" sz="quarter" idx="3"/>
          </p:nvPr>
        </p:nvSpPr>
        <p:spPr>
          <a:xfrm>
            <a:off x="3028950" y="4767264"/>
            <a:ext cx="3086100" cy="273844"/>
          </a:xfrm>
          <a:prstGeom prst="rect">
            <a:avLst/>
          </a:prstGeom>
        </p:spPr>
        <p:txBody>
          <a:bodyPr vert="horz" lIns="0" tIns="0" rIns="0" bIns="0" rtlCol="0" anchor="ctr"/>
          <a:lstStyle>
            <a:lvl1pPr algn="ctr">
              <a:defRPr sz="900">
                <a:solidFill>
                  <a:schemeClr val="tx1">
                    <a:tint val="75000"/>
                  </a:schemeClr>
                </a:solidFill>
              </a:defRPr>
            </a:lvl1pPr>
          </a:lstStyle>
          <a:p>
            <a:endParaRPr lang="en-US" dirty="0"/>
          </a:p>
        </p:txBody>
      </p:sp>
      <p:sp>
        <p:nvSpPr>
          <p:cNvPr id="6" name="Plassholder for lysbildenummer 5">
            <a:extLst>
              <a:ext uri="{FF2B5EF4-FFF2-40B4-BE49-F238E27FC236}">
                <a16:creationId xmlns:a16="http://schemas.microsoft.com/office/drawing/2014/main" id="{263800E7-19FC-457B-90DF-CE5925765A98}"/>
              </a:ext>
            </a:extLst>
          </p:cNvPr>
          <p:cNvSpPr>
            <a:spLocks noGrp="1"/>
          </p:cNvSpPr>
          <p:nvPr>
            <p:ph type="sldNum" sz="quarter" idx="4"/>
          </p:nvPr>
        </p:nvSpPr>
        <p:spPr>
          <a:xfrm>
            <a:off x="6457951" y="4767264"/>
            <a:ext cx="2057400" cy="273844"/>
          </a:xfrm>
          <a:prstGeom prst="rect">
            <a:avLst/>
          </a:prstGeom>
        </p:spPr>
        <p:txBody>
          <a:bodyPr vert="horz" lIns="0" tIns="0" rIns="0" bIns="0" rtlCol="0" anchor="ctr"/>
          <a:lstStyle>
            <a:lvl1pPr algn="r">
              <a:defRPr sz="900">
                <a:solidFill>
                  <a:schemeClr val="tx1">
                    <a:tint val="75000"/>
                  </a:schemeClr>
                </a:solidFill>
              </a:defRPr>
            </a:lvl1pPr>
          </a:lstStyle>
          <a:p>
            <a:fld id="{0D5D190D-4096-446B-98B6-CC43B7BC0EAF}" type="slidenum">
              <a:rPr lang="en-US" smtClean="0"/>
              <a:t>‹#›</a:t>
            </a:fld>
            <a:endParaRPr lang="en-US" dirty="0"/>
          </a:p>
        </p:txBody>
      </p:sp>
      <p:pic>
        <p:nvPicPr>
          <p:cNvPr id="7" name="Grafikk 6">
            <a:extLst>
              <a:ext uri="{FF2B5EF4-FFF2-40B4-BE49-F238E27FC236}">
                <a16:creationId xmlns:a16="http://schemas.microsoft.com/office/drawing/2014/main" id="{97DD69F5-D010-4F55-9584-D6EC42A258F3}"/>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7211994" y="236281"/>
            <a:ext cx="1695711" cy="357219"/>
          </a:xfrm>
          <a:prstGeom prst="rect">
            <a:avLst/>
          </a:prstGeom>
        </p:spPr>
      </p:pic>
      <p:pic>
        <p:nvPicPr>
          <p:cNvPr id="8" name="Grafikk 7">
            <a:extLst>
              <a:ext uri="{FF2B5EF4-FFF2-40B4-BE49-F238E27FC236}">
                <a16:creationId xmlns:a16="http://schemas.microsoft.com/office/drawing/2014/main" id="{B5D57A39-CDE3-40AA-A54B-8B04C73ADF15}"/>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8914486" y="4914000"/>
            <a:ext cx="229515" cy="229500"/>
          </a:xfrm>
          <a:prstGeom prst="rect">
            <a:avLst/>
          </a:prstGeom>
        </p:spPr>
      </p:pic>
    </p:spTree>
    <p:extLst>
      <p:ext uri="{BB962C8B-B14F-4D97-AF65-F5344CB8AC3E}">
        <p14:creationId xmlns:p14="http://schemas.microsoft.com/office/powerpoint/2010/main" val="19261188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50" r:id="rId7"/>
    <p:sldLayoutId id="2147483651" r:id="rId8"/>
    <p:sldLayoutId id="2147483660" r:id="rId9"/>
    <p:sldLayoutId id="2147483652" r:id="rId10"/>
    <p:sldLayoutId id="2147483653" r:id="rId11"/>
    <p:sldLayoutId id="2147483662" r:id="rId12"/>
    <p:sldLayoutId id="2147483664" r:id="rId13"/>
    <p:sldLayoutId id="2147483663" r:id="rId14"/>
    <p:sldLayoutId id="2147483661" r:id="rId15"/>
    <p:sldLayoutId id="2147483654" r:id="rId16"/>
    <p:sldLayoutId id="2147483655" r:id="rId17"/>
    <p:sldLayoutId id="2147483671" r:id="rId18"/>
    <p:sldLayoutId id="2147483672" r:id="rId19"/>
  </p:sldLayoutIdLst>
  <p:hf hdr="0" ftr="0" dt="0"/>
  <p:txStyles>
    <p:titleStyle>
      <a:lvl1pPr algn="l" defTabSz="685670" rtl="0" eaLnBrk="1" latinLnBrk="0" hangingPunct="1">
        <a:lnSpc>
          <a:spcPct val="90000"/>
        </a:lnSpc>
        <a:spcBef>
          <a:spcPct val="0"/>
        </a:spcBef>
        <a:buNone/>
        <a:defRPr sz="2850" b="1" kern="1200">
          <a:solidFill>
            <a:schemeClr val="tx2"/>
          </a:solidFill>
          <a:latin typeface="+mj-lt"/>
          <a:ea typeface="+mj-ea"/>
          <a:cs typeface="+mj-cs"/>
        </a:defRPr>
      </a:lvl1pPr>
    </p:titleStyle>
    <p:bodyStyle>
      <a:lvl1pPr marL="161977" indent="-161977" algn="l" defTabSz="685670" rtl="0" eaLnBrk="1" latinLnBrk="0" hangingPunct="1">
        <a:lnSpc>
          <a:spcPct val="108000"/>
        </a:lnSpc>
        <a:spcBef>
          <a:spcPts val="0"/>
        </a:spcBef>
        <a:spcAft>
          <a:spcPts val="450"/>
        </a:spcAft>
        <a:buClr>
          <a:schemeClr val="tx2"/>
        </a:buClr>
        <a:buFont typeface="Wingdings" panose="05000000000000000000" pitchFamily="2" charset="2"/>
        <a:buChar char=""/>
        <a:defRPr sz="1500" kern="1200">
          <a:solidFill>
            <a:schemeClr val="tx1"/>
          </a:solidFill>
          <a:latin typeface="+mn-lt"/>
          <a:ea typeface="+mn-ea"/>
          <a:cs typeface="+mn-cs"/>
        </a:defRPr>
      </a:lvl1pPr>
      <a:lvl2pPr marL="269995" indent="-107998" algn="l" defTabSz="685670" rtl="0" eaLnBrk="1" latinLnBrk="0" hangingPunct="1">
        <a:lnSpc>
          <a:spcPct val="108000"/>
        </a:lnSpc>
        <a:spcBef>
          <a:spcPts val="0"/>
        </a:spcBef>
        <a:spcAft>
          <a:spcPts val="337"/>
        </a:spcAft>
        <a:buFont typeface="Arial" panose="020B0604020202020204" pitchFamily="34" charset="0"/>
        <a:buChar char="-"/>
        <a:defRPr sz="1200" kern="1200">
          <a:solidFill>
            <a:schemeClr val="tx1"/>
          </a:solidFill>
          <a:latin typeface="+mn-lt"/>
          <a:ea typeface="+mn-ea"/>
          <a:cs typeface="+mn-cs"/>
        </a:defRPr>
      </a:lvl2pPr>
      <a:lvl3pPr marL="350994" indent="-107985" algn="l" defTabSz="685670" rtl="0" eaLnBrk="1" latinLnBrk="0" hangingPunct="1">
        <a:lnSpc>
          <a:spcPct val="108000"/>
        </a:lnSpc>
        <a:spcBef>
          <a:spcPts val="0"/>
        </a:spcBef>
        <a:spcAft>
          <a:spcPts val="337"/>
        </a:spcAft>
        <a:buFont typeface="Arial" panose="020B0604020202020204" pitchFamily="34" charset="0"/>
        <a:buChar char="-"/>
        <a:defRPr sz="1200" kern="1200">
          <a:solidFill>
            <a:schemeClr val="tx1"/>
          </a:solidFill>
          <a:latin typeface="+mn-lt"/>
          <a:ea typeface="+mn-ea"/>
          <a:cs typeface="+mn-cs"/>
        </a:defRPr>
      </a:lvl3pPr>
      <a:lvl4pPr marL="431993" indent="-107985" algn="l" defTabSz="685670" rtl="0" eaLnBrk="1" latinLnBrk="0" hangingPunct="1">
        <a:lnSpc>
          <a:spcPct val="108000"/>
        </a:lnSpc>
        <a:spcBef>
          <a:spcPts val="0"/>
        </a:spcBef>
        <a:spcAft>
          <a:spcPts val="337"/>
        </a:spcAft>
        <a:buFont typeface="Arial" panose="020B0604020202020204" pitchFamily="34" charset="0"/>
        <a:buChar char="-"/>
        <a:defRPr sz="1200" kern="1200">
          <a:solidFill>
            <a:schemeClr val="tx1"/>
          </a:solidFill>
          <a:latin typeface="+mn-lt"/>
          <a:ea typeface="+mn-ea"/>
          <a:cs typeface="+mn-cs"/>
        </a:defRPr>
      </a:lvl4pPr>
      <a:lvl5pPr marL="512992" indent="-107985" algn="l" defTabSz="685670" rtl="0" eaLnBrk="1" latinLnBrk="0" hangingPunct="1">
        <a:lnSpc>
          <a:spcPct val="108000"/>
        </a:lnSpc>
        <a:spcBef>
          <a:spcPts val="0"/>
        </a:spcBef>
        <a:spcAft>
          <a:spcPts val="337"/>
        </a:spcAft>
        <a:buFont typeface="Arial" panose="020B0604020202020204" pitchFamily="34" charset="0"/>
        <a:buChar char="-"/>
        <a:defRPr sz="1200" kern="1200">
          <a:solidFill>
            <a:schemeClr val="tx1"/>
          </a:solidFill>
          <a:latin typeface="+mn-lt"/>
          <a:ea typeface="+mn-ea"/>
          <a:cs typeface="+mn-cs"/>
        </a:defRPr>
      </a:lvl5pPr>
      <a:lvl6pPr marL="1885589" indent="-171417" algn="l" defTabSz="68567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423" indent="-171417" algn="l" defTabSz="68567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258" indent="-171417" algn="l" defTabSz="68567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092" indent="-171417" algn="l" defTabSz="68567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670" rtl="0" eaLnBrk="1" latinLnBrk="0" hangingPunct="1">
        <a:defRPr sz="1350" kern="1200">
          <a:solidFill>
            <a:schemeClr val="tx1"/>
          </a:solidFill>
          <a:latin typeface="+mn-lt"/>
          <a:ea typeface="+mn-ea"/>
          <a:cs typeface="+mn-cs"/>
        </a:defRPr>
      </a:lvl1pPr>
      <a:lvl2pPr marL="342834" algn="l" defTabSz="685670" rtl="0" eaLnBrk="1" latinLnBrk="0" hangingPunct="1">
        <a:defRPr sz="1350" kern="1200">
          <a:solidFill>
            <a:schemeClr val="tx1"/>
          </a:solidFill>
          <a:latin typeface="+mn-lt"/>
          <a:ea typeface="+mn-ea"/>
          <a:cs typeface="+mn-cs"/>
        </a:defRPr>
      </a:lvl2pPr>
      <a:lvl3pPr marL="685670" algn="l" defTabSz="685670" rtl="0" eaLnBrk="1" latinLnBrk="0" hangingPunct="1">
        <a:defRPr sz="1350" kern="1200">
          <a:solidFill>
            <a:schemeClr val="tx1"/>
          </a:solidFill>
          <a:latin typeface="+mn-lt"/>
          <a:ea typeface="+mn-ea"/>
          <a:cs typeface="+mn-cs"/>
        </a:defRPr>
      </a:lvl3pPr>
      <a:lvl4pPr marL="1028504" algn="l" defTabSz="685670" rtl="0" eaLnBrk="1" latinLnBrk="0" hangingPunct="1">
        <a:defRPr sz="1350" kern="1200">
          <a:solidFill>
            <a:schemeClr val="tx1"/>
          </a:solidFill>
          <a:latin typeface="+mn-lt"/>
          <a:ea typeface="+mn-ea"/>
          <a:cs typeface="+mn-cs"/>
        </a:defRPr>
      </a:lvl4pPr>
      <a:lvl5pPr marL="1371338" algn="l" defTabSz="685670" rtl="0" eaLnBrk="1" latinLnBrk="0" hangingPunct="1">
        <a:defRPr sz="1350" kern="1200">
          <a:solidFill>
            <a:schemeClr val="tx1"/>
          </a:solidFill>
          <a:latin typeface="+mn-lt"/>
          <a:ea typeface="+mn-ea"/>
          <a:cs typeface="+mn-cs"/>
        </a:defRPr>
      </a:lvl5pPr>
      <a:lvl6pPr marL="1714172" algn="l" defTabSz="685670" rtl="0" eaLnBrk="1" latinLnBrk="0" hangingPunct="1">
        <a:defRPr sz="1350" kern="1200">
          <a:solidFill>
            <a:schemeClr val="tx1"/>
          </a:solidFill>
          <a:latin typeface="+mn-lt"/>
          <a:ea typeface="+mn-ea"/>
          <a:cs typeface="+mn-cs"/>
        </a:defRPr>
      </a:lvl6pPr>
      <a:lvl7pPr marL="2057006" algn="l" defTabSz="685670" rtl="0" eaLnBrk="1" latinLnBrk="0" hangingPunct="1">
        <a:defRPr sz="1350" kern="1200">
          <a:solidFill>
            <a:schemeClr val="tx1"/>
          </a:solidFill>
          <a:latin typeface="+mn-lt"/>
          <a:ea typeface="+mn-ea"/>
          <a:cs typeface="+mn-cs"/>
        </a:defRPr>
      </a:lvl7pPr>
      <a:lvl8pPr marL="2399840" algn="l" defTabSz="685670" rtl="0" eaLnBrk="1" latinLnBrk="0" hangingPunct="1">
        <a:defRPr sz="1350" kern="1200">
          <a:solidFill>
            <a:schemeClr val="tx1"/>
          </a:solidFill>
          <a:latin typeface="+mn-lt"/>
          <a:ea typeface="+mn-ea"/>
          <a:cs typeface="+mn-cs"/>
        </a:defRPr>
      </a:lvl8pPr>
      <a:lvl9pPr marL="2742674" algn="l" defTabSz="68567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5.jpeg"/><Relationship Id="rId7"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6.jpeg"/><Relationship Id="rId9" Type="http://schemas.openxmlformats.org/officeDocument/2006/relationships/image" Target="../media/image30.jpeg"/></Relationships>
</file>

<file path=ppt/slides/_rels/slide10.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46.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 Id="rId9" Type="http://schemas.openxmlformats.org/officeDocument/2006/relationships/image" Target="../media/image50.jpeg"/></Relationships>
</file>

<file path=ppt/slides/_rels/slide1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6.png"/><Relationship Id="rId7"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 Id="rId9" Type="http://schemas.openxmlformats.org/officeDocument/2006/relationships/image" Target="../media/image53.jpeg"/></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4.jpeg"/><Relationship Id="rId7" Type="http://schemas.openxmlformats.org/officeDocument/2006/relationships/image" Target="../media/image49.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svg"/><Relationship Id="rId10" Type="http://schemas.openxmlformats.org/officeDocument/2006/relationships/image" Target="../media/image57.jpeg"/><Relationship Id="rId4" Type="http://schemas.openxmlformats.org/officeDocument/2006/relationships/image" Target="../media/image46.png"/><Relationship Id="rId9" Type="http://schemas.openxmlformats.org/officeDocument/2006/relationships/image" Target="../media/image56.svg"/></Relationships>
</file>

<file path=ppt/slides/_rels/slide1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svg"/><Relationship Id="rId12"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microsoft.com/office/2007/relationships/hdphoto" Target="../media/hdphoto3.wdp"/><Relationship Id="rId5" Type="http://schemas.openxmlformats.org/officeDocument/2006/relationships/image" Target="../media/image67.png"/><Relationship Id="rId4" Type="http://schemas.openxmlformats.org/officeDocument/2006/relationships/image" Target="../media/image37.svg"/></Relationships>
</file>

<file path=ppt/slides/_rels/slide1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44.sv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33.jpeg"/><Relationship Id="rId5" Type="http://schemas.microsoft.com/office/2007/relationships/hdphoto" Target="../media/hdphoto2.wdp"/><Relationship Id="rId4" Type="http://schemas.openxmlformats.org/officeDocument/2006/relationships/image" Target="../media/image32.png"/></Relationships>
</file>

<file path=ppt/slides/_rels/slide2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17.xml"/><Relationship Id="rId5" Type="http://schemas.openxmlformats.org/officeDocument/2006/relationships/image" Target="../media/image56.sv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7.png"/><Relationship Id="rId7" Type="http://schemas.openxmlformats.org/officeDocument/2006/relationships/image" Target="../media/image80.jpeg"/><Relationship Id="rId2" Type="http://schemas.openxmlformats.org/officeDocument/2006/relationships/notesSlide" Target="../notesSlides/notesSlide26.xml"/><Relationship Id="rId1" Type="http://schemas.openxmlformats.org/officeDocument/2006/relationships/slideLayout" Target="../slideLayouts/slideLayout17.xml"/><Relationship Id="rId6" Type="http://schemas.openxmlformats.org/officeDocument/2006/relationships/image" Target="../media/image79.jpeg"/><Relationship Id="rId5" Type="http://schemas.openxmlformats.org/officeDocument/2006/relationships/image" Target="../media/image78.jpeg"/><Relationship Id="rId4" Type="http://schemas.microsoft.com/office/2007/relationships/hdphoto" Target="../media/hdphoto4.wdp"/><Relationship Id="rId9" Type="http://schemas.openxmlformats.org/officeDocument/2006/relationships/image" Target="../media/image82.jpeg"/></Relationships>
</file>

<file path=ppt/slides/_rels/slide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35.png"/><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sv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44.sv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pic>
        <p:nvPicPr>
          <p:cNvPr id="15" name="Bilde 14" descr="Et bilde som inneholder innendørs, forberedelse&#10;&#10;Automatisk generert beskrivelse">
            <a:extLst>
              <a:ext uri="{FF2B5EF4-FFF2-40B4-BE49-F238E27FC236}">
                <a16:creationId xmlns:a16="http://schemas.microsoft.com/office/drawing/2014/main" id="{D0A37ABB-5EA7-9B9F-7D82-15256EAF780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599284" y="844"/>
            <a:ext cx="2629836" cy="1852158"/>
          </a:xfrm>
          <a:prstGeom prst="rect">
            <a:avLst/>
          </a:prstGeom>
          <a:ln w="15875">
            <a:solidFill>
              <a:schemeClr val="bg1"/>
            </a:solidFill>
          </a:ln>
        </p:spPr>
      </p:pic>
      <p:sp>
        <p:nvSpPr>
          <p:cNvPr id="3" name="Google Shape;611;p1">
            <a:extLst>
              <a:ext uri="{FF2B5EF4-FFF2-40B4-BE49-F238E27FC236}">
                <a16:creationId xmlns:a16="http://schemas.microsoft.com/office/drawing/2014/main" id="{E83C188B-53CF-70A5-7393-D829E7770B6C}"/>
              </a:ext>
            </a:extLst>
          </p:cNvPr>
          <p:cNvSpPr txBox="1">
            <a:spLocks/>
          </p:cNvSpPr>
          <p:nvPr/>
        </p:nvSpPr>
        <p:spPr>
          <a:xfrm>
            <a:off x="841425" y="3551982"/>
            <a:ext cx="7810961" cy="69607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0942"/>
              </a:buClr>
              <a:buSzPts val="3200"/>
              <a:buFont typeface="Arial"/>
              <a:buNone/>
              <a:defRPr sz="3200" b="0" i="0" u="none" strike="noStrike" cap="none">
                <a:solidFill>
                  <a:srgbClr val="FF094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850" b="1" dirty="0">
                <a:solidFill>
                  <a:schemeClr val="tx2"/>
                </a:solidFill>
                <a:latin typeface="+mj-lt"/>
                <a:ea typeface="+mj-ea"/>
                <a:cs typeface="+mj-cs"/>
              </a:rPr>
              <a:t>Safety, leadership and learning </a:t>
            </a:r>
            <a:endParaRPr lang="en-GB" sz="2850" b="1" dirty="0">
              <a:solidFill>
                <a:schemeClr val="tx2"/>
              </a:solidFill>
              <a:latin typeface="+mj-lt"/>
              <a:ea typeface="+mj-ea"/>
              <a:cs typeface="+mj-cs"/>
            </a:endParaRPr>
          </a:p>
          <a:p>
            <a:r>
              <a:rPr lang="en-GB" sz="1800" dirty="0">
                <a:solidFill>
                  <a:schemeClr val="tx2"/>
                </a:solidFill>
                <a:latin typeface="+mn-lt"/>
                <a:ea typeface="+mj-ea"/>
                <a:cs typeface="+mj-cs"/>
              </a:rPr>
              <a:t> - </a:t>
            </a:r>
            <a:r>
              <a:rPr lang="en-US" sz="1800" dirty="0">
                <a:solidFill>
                  <a:schemeClr val="tx2"/>
                </a:solidFill>
                <a:latin typeface="+mn-lt"/>
                <a:ea typeface="+mj-ea"/>
                <a:cs typeface="+mj-cs"/>
              </a:rPr>
              <a:t>A practical guide to HOP</a:t>
            </a:r>
            <a:endParaRPr lang="en-GB" sz="1800" dirty="0">
              <a:solidFill>
                <a:schemeClr val="tx2"/>
              </a:solidFill>
              <a:latin typeface="+mn-lt"/>
              <a:ea typeface="+mj-ea"/>
              <a:cs typeface="+mj-cs"/>
            </a:endParaRPr>
          </a:p>
        </p:txBody>
      </p:sp>
      <p:cxnSp>
        <p:nvCxnSpPr>
          <p:cNvPr id="4" name="Rett linje 3">
            <a:extLst>
              <a:ext uri="{FF2B5EF4-FFF2-40B4-BE49-F238E27FC236}">
                <a16:creationId xmlns:a16="http://schemas.microsoft.com/office/drawing/2014/main" id="{0450C8C2-D56E-7B51-05D9-7F52B29BF315}"/>
              </a:ext>
            </a:extLst>
          </p:cNvPr>
          <p:cNvCxnSpPr>
            <a:cxnSpLocks/>
          </p:cNvCxnSpPr>
          <p:nvPr/>
        </p:nvCxnSpPr>
        <p:spPr>
          <a:xfrm>
            <a:off x="841426" y="4425670"/>
            <a:ext cx="143641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3" name="Bilde 12" descr="Et bilde som inneholder himmel, utendørs&#10;&#10;Automatisk generert beskrivelse">
            <a:extLst>
              <a:ext uri="{FF2B5EF4-FFF2-40B4-BE49-F238E27FC236}">
                <a16:creationId xmlns:a16="http://schemas.microsoft.com/office/drawing/2014/main" id="{E216DA67-5E9D-EB55-6717-3AF9B94FF28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229120" y="844"/>
            <a:ext cx="3914880" cy="1852158"/>
          </a:xfrm>
          <a:prstGeom prst="rect">
            <a:avLst/>
          </a:prstGeom>
          <a:ln w="15875">
            <a:solidFill>
              <a:schemeClr val="bg1"/>
            </a:solidFill>
          </a:ln>
        </p:spPr>
      </p:pic>
      <p:pic>
        <p:nvPicPr>
          <p:cNvPr id="5" name="Picture 10">
            <a:extLst>
              <a:ext uri="{FF2B5EF4-FFF2-40B4-BE49-F238E27FC236}">
                <a16:creationId xmlns:a16="http://schemas.microsoft.com/office/drawing/2014/main" id="{3B9276C0-09A7-03A9-D8E5-3DE60374697D}"/>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p:blipFill>
        <p:spPr>
          <a:xfrm>
            <a:off x="4540485" y="1850470"/>
            <a:ext cx="2717783" cy="1516239"/>
          </a:xfrm>
          <a:prstGeom prst="rect">
            <a:avLst/>
          </a:prstGeom>
          <a:ln w="15875">
            <a:solidFill>
              <a:schemeClr val="bg1"/>
            </a:solidFill>
          </a:ln>
        </p:spPr>
      </p:pic>
      <p:pic>
        <p:nvPicPr>
          <p:cNvPr id="7" name="Picture 8" descr="A few men wearing hardhats&#10;&#10;Description automatically generated with low confidence">
            <a:extLst>
              <a:ext uri="{FF2B5EF4-FFF2-40B4-BE49-F238E27FC236}">
                <a16:creationId xmlns:a16="http://schemas.microsoft.com/office/drawing/2014/main" id="{11115C83-DA6C-4444-ACEA-54AC9AEDAD64}"/>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258268" y="1850470"/>
            <a:ext cx="1885732" cy="1515396"/>
          </a:xfrm>
          <a:prstGeom prst="rect">
            <a:avLst/>
          </a:prstGeom>
          <a:ln w="15875">
            <a:solidFill>
              <a:schemeClr val="bg1"/>
            </a:solidFill>
          </a:ln>
        </p:spPr>
      </p:pic>
      <p:pic>
        <p:nvPicPr>
          <p:cNvPr id="9" name="Bilde 8" descr="Et bilde som inneholder person, innendørs, bærbar PC&#10;&#10;Automatisk generert beskrivelse">
            <a:extLst>
              <a:ext uri="{FF2B5EF4-FFF2-40B4-BE49-F238E27FC236}">
                <a16:creationId xmlns:a16="http://schemas.microsoft.com/office/drawing/2014/main" id="{2A5F3A1C-B04F-A9D2-AD3C-89E017E57C60}"/>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2599283" y="1850471"/>
            <a:ext cx="1941202" cy="1515396"/>
          </a:xfrm>
          <a:prstGeom prst="rect">
            <a:avLst/>
          </a:prstGeom>
          <a:ln w="15875">
            <a:solidFill>
              <a:schemeClr val="bg1"/>
            </a:solidFill>
          </a:ln>
        </p:spPr>
      </p:pic>
      <p:pic>
        <p:nvPicPr>
          <p:cNvPr id="8" name="Picture 2" descr="Wind turbine maintenance Smøla">
            <a:extLst>
              <a:ext uri="{FF2B5EF4-FFF2-40B4-BE49-F238E27FC236}">
                <a16:creationId xmlns:a16="http://schemas.microsoft.com/office/drawing/2014/main" id="{68D0A344-324F-5430-8144-D67A502564B7}"/>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t="-202"/>
          <a:stretch/>
        </p:blipFill>
        <p:spPr bwMode="auto">
          <a:xfrm>
            <a:off x="0" y="0"/>
            <a:ext cx="2599868" cy="3367553"/>
          </a:xfrm>
          <a:prstGeom prst="rect">
            <a:avLst/>
          </a:prstGeom>
          <a:noFill/>
          <a:ln w="15875">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466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tel 1">
            <a:extLst>
              <a:ext uri="{FF2B5EF4-FFF2-40B4-BE49-F238E27FC236}">
                <a16:creationId xmlns:a16="http://schemas.microsoft.com/office/drawing/2014/main" id="{85F05BDB-5F56-2708-16AB-ACAFEC736B7E}"/>
              </a:ext>
            </a:extLst>
          </p:cNvPr>
          <p:cNvSpPr txBox="1">
            <a:spLocks/>
          </p:cNvSpPr>
          <p:nvPr/>
        </p:nvSpPr>
        <p:spPr>
          <a:xfrm>
            <a:off x="488578" y="1265033"/>
            <a:ext cx="4241870" cy="1375249"/>
          </a:xfrm>
          <a:prstGeom prst="rect">
            <a:avLst/>
          </a:prstGeom>
          <a:solidFill>
            <a:schemeClr val="bg1">
              <a:alpha val="70000"/>
            </a:schemeClr>
          </a:solidFill>
        </p:spPr>
        <p:txBody>
          <a:bodyPr vert="horz" lIns="0" tIns="162000" rIns="0" bIns="54000" rtlCol="0" anchor="t">
            <a:noAutofit/>
          </a:bodyPr>
          <a:lstStyle>
            <a:lvl1pPr algn="l" defTabSz="914400" rtl="0" eaLnBrk="1" latinLnBrk="0" hangingPunct="1">
              <a:lnSpc>
                <a:spcPct val="100000"/>
              </a:lnSpc>
              <a:spcBef>
                <a:spcPct val="0"/>
              </a:spcBef>
              <a:buNone/>
              <a:defRPr sz="2400" kern="1200">
                <a:solidFill>
                  <a:schemeClr val="tx1"/>
                </a:solidFill>
                <a:latin typeface="+mj-lt"/>
                <a:ea typeface="+mj-ea"/>
                <a:cs typeface="+mj-cs"/>
              </a:defRPr>
            </a:lvl1pPr>
          </a:lstStyle>
          <a:p>
            <a:pPr>
              <a:lnSpc>
                <a:spcPct val="150000"/>
              </a:lnSpc>
            </a:pPr>
            <a:r>
              <a:rPr lang="en-GB" sz="1500" dirty="0">
                <a:latin typeface="+mn-lt"/>
              </a:rPr>
              <a:t>Procedures and requirements exist to ensure that the work we do is performed in a precise and safe manner.</a:t>
            </a:r>
            <a:endParaRPr lang="nb-NO" sz="1500" dirty="0">
              <a:latin typeface="+mn-lt"/>
            </a:endParaRPr>
          </a:p>
        </p:txBody>
      </p:sp>
      <p:sp>
        <p:nvSpPr>
          <p:cNvPr id="27" name="TekstSylinder 26">
            <a:extLst>
              <a:ext uri="{FF2B5EF4-FFF2-40B4-BE49-F238E27FC236}">
                <a16:creationId xmlns:a16="http://schemas.microsoft.com/office/drawing/2014/main" id="{8925D9C4-752D-066B-A358-79ADE47DC2F8}"/>
              </a:ext>
            </a:extLst>
          </p:cNvPr>
          <p:cNvSpPr txBox="1"/>
          <p:nvPr/>
        </p:nvSpPr>
        <p:spPr>
          <a:xfrm>
            <a:off x="1006194" y="3275590"/>
            <a:ext cx="3451114" cy="461665"/>
          </a:xfrm>
          <a:prstGeom prst="rect">
            <a:avLst/>
          </a:prstGeom>
          <a:noFill/>
        </p:spPr>
        <p:txBody>
          <a:bodyPr wrap="square" rtlCol="0">
            <a:spAutoFit/>
          </a:bodyPr>
          <a:lstStyle/>
          <a:p>
            <a:r>
              <a:rPr lang="en-GB" sz="1200" i="1" dirty="0"/>
              <a:t>What changes from week to week where you work?</a:t>
            </a:r>
          </a:p>
        </p:txBody>
      </p:sp>
      <p:grpSp>
        <p:nvGrpSpPr>
          <p:cNvPr id="29" name="Gruppe 28">
            <a:extLst>
              <a:ext uri="{FF2B5EF4-FFF2-40B4-BE49-F238E27FC236}">
                <a16:creationId xmlns:a16="http://schemas.microsoft.com/office/drawing/2014/main" id="{06BA4AC2-3C44-9428-E0B2-F5D406D51E11}"/>
              </a:ext>
            </a:extLst>
          </p:cNvPr>
          <p:cNvGrpSpPr>
            <a:grpSpLocks noChangeAspect="1"/>
          </p:cNvGrpSpPr>
          <p:nvPr/>
        </p:nvGrpSpPr>
        <p:grpSpPr>
          <a:xfrm>
            <a:off x="330129" y="3906147"/>
            <a:ext cx="4400319" cy="777461"/>
            <a:chOff x="546690" y="4514643"/>
            <a:chExt cx="6667440" cy="1221551"/>
          </a:xfrm>
        </p:grpSpPr>
        <p:pic>
          <p:nvPicPr>
            <p:cNvPr id="30" name="Grafikk 29" descr="Liste kontur">
              <a:extLst>
                <a:ext uri="{FF2B5EF4-FFF2-40B4-BE49-F238E27FC236}">
                  <a16:creationId xmlns:a16="http://schemas.microsoft.com/office/drawing/2014/main" id="{1B527F8B-4701-19A1-ACCF-F30DF42DFFE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6690" y="4518634"/>
              <a:ext cx="1217559" cy="1217560"/>
            </a:xfrm>
            <a:prstGeom prst="rect">
              <a:avLst/>
            </a:prstGeom>
          </p:spPr>
        </p:pic>
        <p:cxnSp>
          <p:nvCxnSpPr>
            <p:cNvPr id="31" name="Rett linje 30">
              <a:extLst>
                <a:ext uri="{FF2B5EF4-FFF2-40B4-BE49-F238E27FC236}">
                  <a16:creationId xmlns:a16="http://schemas.microsoft.com/office/drawing/2014/main" id="{1CF4920C-66AC-9F0E-E072-AFEADEC5D2F8}"/>
                </a:ext>
              </a:extLst>
            </p:cNvPr>
            <p:cNvCxnSpPr>
              <a:cxnSpLocks/>
            </p:cNvCxnSpPr>
            <p:nvPr/>
          </p:nvCxnSpPr>
          <p:spPr>
            <a:xfrm>
              <a:off x="1571074" y="5136951"/>
              <a:ext cx="4584139" cy="0"/>
            </a:xfrm>
            <a:prstGeom prst="line">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32" name="Grafikk 31" descr="Sjekkliste kontur">
              <a:extLst>
                <a:ext uri="{FF2B5EF4-FFF2-40B4-BE49-F238E27FC236}">
                  <a16:creationId xmlns:a16="http://schemas.microsoft.com/office/drawing/2014/main" id="{4509C1E5-0721-D4D3-361F-FF3754F18CE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996571" y="4514643"/>
              <a:ext cx="1217559" cy="1217560"/>
            </a:xfrm>
            <a:prstGeom prst="rect">
              <a:avLst/>
            </a:prstGeom>
          </p:spPr>
        </p:pic>
      </p:grpSp>
      <p:sp>
        <p:nvSpPr>
          <p:cNvPr id="21" name="TekstSylinder 20">
            <a:extLst>
              <a:ext uri="{FF2B5EF4-FFF2-40B4-BE49-F238E27FC236}">
                <a16:creationId xmlns:a16="http://schemas.microsoft.com/office/drawing/2014/main" id="{88C0F9A8-B0E3-5976-A203-1D59F7E26214}"/>
              </a:ext>
            </a:extLst>
          </p:cNvPr>
          <p:cNvSpPr txBox="1"/>
          <p:nvPr/>
        </p:nvSpPr>
        <p:spPr>
          <a:xfrm>
            <a:off x="451250" y="603700"/>
            <a:ext cx="3593075" cy="400110"/>
          </a:xfrm>
          <a:prstGeom prst="rect">
            <a:avLst/>
          </a:prstGeom>
          <a:noFill/>
        </p:spPr>
        <p:txBody>
          <a:bodyPr wrap="square" rtlCol="0">
            <a:spAutoFit/>
          </a:bodyPr>
          <a:lstStyle/>
          <a:p>
            <a:r>
              <a:rPr lang="en-GB" sz="2000" b="1" dirty="0">
                <a:solidFill>
                  <a:schemeClr val="tx2"/>
                </a:solidFill>
                <a:latin typeface="+mj-lt"/>
              </a:rPr>
              <a:t>From procedure to practice</a:t>
            </a:r>
          </a:p>
        </p:txBody>
      </p:sp>
      <p:sp>
        <p:nvSpPr>
          <p:cNvPr id="24" name="TekstSylinder 23">
            <a:extLst>
              <a:ext uri="{FF2B5EF4-FFF2-40B4-BE49-F238E27FC236}">
                <a16:creationId xmlns:a16="http://schemas.microsoft.com/office/drawing/2014/main" id="{8BF3E633-51A1-F392-7313-2A7F650BFA7F}"/>
              </a:ext>
            </a:extLst>
          </p:cNvPr>
          <p:cNvSpPr txBox="1"/>
          <p:nvPr/>
        </p:nvSpPr>
        <p:spPr>
          <a:xfrm>
            <a:off x="1006193" y="3021674"/>
            <a:ext cx="1565595" cy="253916"/>
          </a:xfrm>
          <a:prstGeom prst="rect">
            <a:avLst/>
          </a:prstGeom>
          <a:noFill/>
        </p:spPr>
        <p:txBody>
          <a:bodyPr wrap="square" rtlCol="0">
            <a:spAutoFit/>
          </a:bodyPr>
          <a:lstStyle/>
          <a:p>
            <a:r>
              <a:rPr lang="nb-NO" sz="1050" b="1" dirty="0">
                <a:solidFill>
                  <a:schemeClr val="tx2"/>
                </a:solidFill>
                <a:latin typeface="+mj-lt"/>
              </a:rPr>
              <a:t>REFLECTION</a:t>
            </a:r>
            <a:endParaRPr lang="en-US" sz="1050" b="1" dirty="0">
              <a:solidFill>
                <a:schemeClr val="tx2"/>
              </a:solidFill>
              <a:latin typeface="+mj-lt"/>
            </a:endParaRPr>
          </a:p>
        </p:txBody>
      </p:sp>
      <p:grpSp>
        <p:nvGrpSpPr>
          <p:cNvPr id="5" name="Gruppe 4">
            <a:extLst>
              <a:ext uri="{FF2B5EF4-FFF2-40B4-BE49-F238E27FC236}">
                <a16:creationId xmlns:a16="http://schemas.microsoft.com/office/drawing/2014/main" id="{4910485A-E663-ECFA-1A88-8E6F98865F6F}"/>
              </a:ext>
            </a:extLst>
          </p:cNvPr>
          <p:cNvGrpSpPr>
            <a:grpSpLocks noChangeAspect="1"/>
          </p:cNvGrpSpPr>
          <p:nvPr/>
        </p:nvGrpSpPr>
        <p:grpSpPr>
          <a:xfrm>
            <a:off x="331363" y="2944558"/>
            <a:ext cx="674830" cy="674830"/>
            <a:chOff x="420669" y="281659"/>
            <a:chExt cx="674830" cy="674830"/>
          </a:xfrm>
        </p:grpSpPr>
        <p:sp>
          <p:nvSpPr>
            <p:cNvPr id="6" name="Ellipse 5">
              <a:extLst>
                <a:ext uri="{FF2B5EF4-FFF2-40B4-BE49-F238E27FC236}">
                  <a16:creationId xmlns:a16="http://schemas.microsoft.com/office/drawing/2014/main" id="{5E664984-2283-B17B-D582-65D7FF6131EE}"/>
                </a:ext>
              </a:extLst>
            </p:cNvPr>
            <p:cNvSpPr>
              <a:spLocks noChangeAspect="1"/>
            </p:cNvSpPr>
            <p:nvPr/>
          </p:nvSpPr>
          <p:spPr>
            <a:xfrm>
              <a:off x="420669" y="281659"/>
              <a:ext cx="674830" cy="6748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Grafikk 6">
              <a:extLst>
                <a:ext uri="{FF2B5EF4-FFF2-40B4-BE49-F238E27FC236}">
                  <a16:creationId xmlns:a16="http://schemas.microsoft.com/office/drawing/2014/main" id="{82AD59B9-2AB0-52E0-035C-8C5821A38AF3}"/>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89197" y="350187"/>
              <a:ext cx="539503" cy="539503"/>
            </a:xfrm>
            <a:prstGeom prst="rect">
              <a:avLst/>
            </a:prstGeom>
          </p:spPr>
        </p:pic>
      </p:grpSp>
      <p:cxnSp>
        <p:nvCxnSpPr>
          <p:cNvPr id="8" name="Rett linje 7">
            <a:extLst>
              <a:ext uri="{FF2B5EF4-FFF2-40B4-BE49-F238E27FC236}">
                <a16:creationId xmlns:a16="http://schemas.microsoft.com/office/drawing/2014/main" id="{421A47D0-EA29-7529-C7C9-755679AB2BCB}"/>
              </a:ext>
            </a:extLst>
          </p:cNvPr>
          <p:cNvCxnSpPr>
            <a:cxnSpLocks/>
          </p:cNvCxnSpPr>
          <p:nvPr/>
        </p:nvCxnSpPr>
        <p:spPr>
          <a:xfrm>
            <a:off x="478145" y="2635294"/>
            <a:ext cx="513019" cy="0"/>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Plassholder for lysbildenummer 8">
            <a:extLst>
              <a:ext uri="{FF2B5EF4-FFF2-40B4-BE49-F238E27FC236}">
                <a16:creationId xmlns:a16="http://schemas.microsoft.com/office/drawing/2014/main" id="{1F102BA4-DD0D-A4B0-A3F3-2E6124A99AD8}"/>
              </a:ext>
            </a:extLst>
          </p:cNvPr>
          <p:cNvSpPr>
            <a:spLocks noGrp="1"/>
          </p:cNvSpPr>
          <p:nvPr>
            <p:ph type="sldNum" sz="quarter" idx="12"/>
          </p:nvPr>
        </p:nvSpPr>
        <p:spPr/>
        <p:txBody>
          <a:bodyPr/>
          <a:lstStyle/>
          <a:p>
            <a:fld id="{0D5D190D-4096-446B-98B6-CC43B7BC0EAF}" type="slidenum">
              <a:rPr lang="en-US" smtClean="0"/>
              <a:t>10</a:t>
            </a:fld>
            <a:endParaRPr lang="en-US"/>
          </a:p>
        </p:txBody>
      </p:sp>
      <p:pic>
        <p:nvPicPr>
          <p:cNvPr id="4" name="Bilde 3" descr="Et bilde som inneholder innendørs&#10;&#10;Automatisk generert beskrivelse">
            <a:extLst>
              <a:ext uri="{FF2B5EF4-FFF2-40B4-BE49-F238E27FC236}">
                <a16:creationId xmlns:a16="http://schemas.microsoft.com/office/drawing/2014/main" id="{A20FEEDE-3EEB-5245-780A-E545FC60438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5493176" y="1021921"/>
            <a:ext cx="3495436" cy="3963079"/>
          </a:xfrm>
          <a:prstGeom prst="rect">
            <a:avLst/>
          </a:prstGeom>
        </p:spPr>
      </p:pic>
    </p:spTree>
    <p:extLst>
      <p:ext uri="{BB962C8B-B14F-4D97-AF65-F5344CB8AC3E}">
        <p14:creationId xmlns:p14="http://schemas.microsoft.com/office/powerpoint/2010/main" val="2443177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tel 1">
            <a:extLst>
              <a:ext uri="{FF2B5EF4-FFF2-40B4-BE49-F238E27FC236}">
                <a16:creationId xmlns:a16="http://schemas.microsoft.com/office/drawing/2014/main" id="{85F05BDB-5F56-2708-16AB-ACAFEC736B7E}"/>
              </a:ext>
            </a:extLst>
          </p:cNvPr>
          <p:cNvSpPr txBox="1">
            <a:spLocks/>
          </p:cNvSpPr>
          <p:nvPr/>
        </p:nvSpPr>
        <p:spPr>
          <a:xfrm>
            <a:off x="488578" y="1265034"/>
            <a:ext cx="4312022" cy="1087998"/>
          </a:xfrm>
          <a:prstGeom prst="rect">
            <a:avLst/>
          </a:prstGeom>
          <a:solidFill>
            <a:schemeClr val="bg1">
              <a:alpha val="70000"/>
            </a:schemeClr>
          </a:solidFill>
        </p:spPr>
        <p:txBody>
          <a:bodyPr vert="horz" lIns="0" tIns="162000" rIns="0" bIns="54000" rtlCol="0" anchor="t">
            <a:noAutofit/>
          </a:bodyPr>
          <a:lstStyle>
            <a:lvl1pPr algn="l" defTabSz="914400" rtl="0" eaLnBrk="1" latinLnBrk="0" hangingPunct="1">
              <a:lnSpc>
                <a:spcPct val="100000"/>
              </a:lnSpc>
              <a:spcBef>
                <a:spcPct val="0"/>
              </a:spcBef>
              <a:buNone/>
              <a:defRPr sz="2400" kern="1200">
                <a:solidFill>
                  <a:schemeClr val="tx1"/>
                </a:solidFill>
                <a:latin typeface="+mj-lt"/>
                <a:ea typeface="+mj-ea"/>
                <a:cs typeface="+mj-cs"/>
              </a:defRPr>
            </a:lvl1pPr>
          </a:lstStyle>
          <a:p>
            <a:pPr>
              <a:lnSpc>
                <a:spcPct val="150000"/>
              </a:lnSpc>
            </a:pPr>
            <a:r>
              <a:rPr lang="en-GB" sz="1500" dirty="0">
                <a:latin typeface="+mn-lt"/>
              </a:rPr>
              <a:t>Work is performed under varying conditions and we make various adjustments to solve the task. </a:t>
            </a:r>
          </a:p>
          <a:p>
            <a:pPr>
              <a:lnSpc>
                <a:spcPct val="150000"/>
              </a:lnSpc>
            </a:pPr>
            <a:endParaRPr lang="nb-NO" sz="1500" dirty="0">
              <a:latin typeface="+mn-lt"/>
            </a:endParaRPr>
          </a:p>
          <a:p>
            <a:pPr>
              <a:lnSpc>
                <a:spcPct val="150000"/>
              </a:lnSpc>
            </a:pPr>
            <a:endParaRPr lang="nb-NO" sz="1500" dirty="0">
              <a:latin typeface="+mn-lt"/>
            </a:endParaRPr>
          </a:p>
        </p:txBody>
      </p:sp>
      <p:grpSp>
        <p:nvGrpSpPr>
          <p:cNvPr id="63" name="Gruppe 62">
            <a:extLst>
              <a:ext uri="{FF2B5EF4-FFF2-40B4-BE49-F238E27FC236}">
                <a16:creationId xmlns:a16="http://schemas.microsoft.com/office/drawing/2014/main" id="{31866899-218A-00CA-CFA2-A41534DC07CE}"/>
              </a:ext>
            </a:extLst>
          </p:cNvPr>
          <p:cNvGrpSpPr/>
          <p:nvPr/>
        </p:nvGrpSpPr>
        <p:grpSpPr>
          <a:xfrm>
            <a:off x="355585" y="3532855"/>
            <a:ext cx="4374863" cy="1169834"/>
            <a:chOff x="212238" y="4722660"/>
            <a:chExt cx="5833150" cy="1559778"/>
          </a:xfrm>
        </p:grpSpPr>
        <p:sp>
          <p:nvSpPr>
            <p:cNvPr id="64" name="Friform 63">
              <a:extLst>
                <a:ext uri="{FF2B5EF4-FFF2-40B4-BE49-F238E27FC236}">
                  <a16:creationId xmlns:a16="http://schemas.microsoft.com/office/drawing/2014/main" id="{E276F15E-C4EC-E76C-85F9-78CB793D670E}"/>
                </a:ext>
              </a:extLst>
            </p:cNvPr>
            <p:cNvSpPr/>
            <p:nvPr/>
          </p:nvSpPr>
          <p:spPr>
            <a:xfrm>
              <a:off x="970982" y="4722660"/>
              <a:ext cx="4191170" cy="1525111"/>
            </a:xfrm>
            <a:custGeom>
              <a:avLst/>
              <a:gdLst>
                <a:gd name="connsiteX0" fmla="*/ 0 w 3887229"/>
                <a:gd name="connsiteY0" fmla="*/ 1614463 h 2156906"/>
                <a:gd name="connsiteX1" fmla="*/ 1038386 w 3887229"/>
                <a:gd name="connsiteY1" fmla="*/ 18138 h 2156906"/>
                <a:gd name="connsiteX2" fmla="*/ 1797803 w 3887229"/>
                <a:gd name="connsiteY2" fmla="*/ 2156904 h 2156906"/>
                <a:gd name="connsiteX3" fmla="*/ 2541722 w 3887229"/>
                <a:gd name="connsiteY3" fmla="*/ 2640 h 2156906"/>
                <a:gd name="connsiteX4" fmla="*/ 2898183 w 3887229"/>
                <a:gd name="connsiteY4" fmla="*/ 1691955 h 2156906"/>
                <a:gd name="connsiteX5" fmla="*/ 3409627 w 3887229"/>
                <a:gd name="connsiteY5" fmla="*/ 684565 h 2156906"/>
                <a:gd name="connsiteX6" fmla="*/ 3828081 w 3887229"/>
                <a:gd name="connsiteY6" fmla="*/ 1521474 h 2156906"/>
                <a:gd name="connsiteX7" fmla="*/ 3874576 w 3887229"/>
                <a:gd name="connsiteY7" fmla="*/ 1041026 h 2156906"/>
                <a:gd name="connsiteX0" fmla="*/ 0 w 3887229"/>
                <a:gd name="connsiteY0" fmla="*/ 1614463 h 2159108"/>
                <a:gd name="connsiteX1" fmla="*/ 1038386 w 3887229"/>
                <a:gd name="connsiteY1" fmla="*/ 433262 h 2159108"/>
                <a:gd name="connsiteX2" fmla="*/ 1797803 w 3887229"/>
                <a:gd name="connsiteY2" fmla="*/ 2156904 h 2159108"/>
                <a:gd name="connsiteX3" fmla="*/ 2541722 w 3887229"/>
                <a:gd name="connsiteY3" fmla="*/ 2640 h 2159108"/>
                <a:gd name="connsiteX4" fmla="*/ 2898183 w 3887229"/>
                <a:gd name="connsiteY4" fmla="*/ 1691955 h 2159108"/>
                <a:gd name="connsiteX5" fmla="*/ 3409627 w 3887229"/>
                <a:gd name="connsiteY5" fmla="*/ 684565 h 2159108"/>
                <a:gd name="connsiteX6" fmla="*/ 3828081 w 3887229"/>
                <a:gd name="connsiteY6" fmla="*/ 1521474 h 2159108"/>
                <a:gd name="connsiteX7" fmla="*/ 3874576 w 3887229"/>
                <a:gd name="connsiteY7" fmla="*/ 1041026 h 2159108"/>
                <a:gd name="connsiteX0" fmla="*/ 0 w 3887229"/>
                <a:gd name="connsiteY0" fmla="*/ 1617315 h 2379198"/>
                <a:gd name="connsiteX1" fmla="*/ 1038386 w 3887229"/>
                <a:gd name="connsiteY1" fmla="*/ 436114 h 2379198"/>
                <a:gd name="connsiteX2" fmla="*/ 1797803 w 3887229"/>
                <a:gd name="connsiteY2" fmla="*/ 2377202 h 2379198"/>
                <a:gd name="connsiteX3" fmla="*/ 2541722 w 3887229"/>
                <a:gd name="connsiteY3" fmla="*/ 5492 h 2379198"/>
                <a:gd name="connsiteX4" fmla="*/ 2898183 w 3887229"/>
                <a:gd name="connsiteY4" fmla="*/ 1694807 h 2379198"/>
                <a:gd name="connsiteX5" fmla="*/ 3409627 w 3887229"/>
                <a:gd name="connsiteY5" fmla="*/ 687417 h 2379198"/>
                <a:gd name="connsiteX6" fmla="*/ 3828081 w 3887229"/>
                <a:gd name="connsiteY6" fmla="*/ 1524326 h 2379198"/>
                <a:gd name="connsiteX7" fmla="*/ 3874576 w 3887229"/>
                <a:gd name="connsiteY7" fmla="*/ 1043878 h 2379198"/>
                <a:gd name="connsiteX0" fmla="*/ 0 w 3887229"/>
                <a:gd name="connsiteY0" fmla="*/ 1479324 h 2240148"/>
                <a:gd name="connsiteX1" fmla="*/ 1038386 w 3887229"/>
                <a:gd name="connsiteY1" fmla="*/ 298123 h 2240148"/>
                <a:gd name="connsiteX2" fmla="*/ 1797803 w 3887229"/>
                <a:gd name="connsiteY2" fmla="*/ 2239211 h 2240148"/>
                <a:gd name="connsiteX3" fmla="*/ 2515994 w 3887229"/>
                <a:gd name="connsiteY3" fmla="*/ 5876 h 2240148"/>
                <a:gd name="connsiteX4" fmla="*/ 2898183 w 3887229"/>
                <a:gd name="connsiteY4" fmla="*/ 1556816 h 2240148"/>
                <a:gd name="connsiteX5" fmla="*/ 3409627 w 3887229"/>
                <a:gd name="connsiteY5" fmla="*/ 549426 h 2240148"/>
                <a:gd name="connsiteX6" fmla="*/ 3828081 w 3887229"/>
                <a:gd name="connsiteY6" fmla="*/ 1386335 h 2240148"/>
                <a:gd name="connsiteX7" fmla="*/ 3874576 w 3887229"/>
                <a:gd name="connsiteY7" fmla="*/ 905887 h 224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87229" h="2240148">
                  <a:moveTo>
                    <a:pt x="0" y="1479324"/>
                  </a:moveTo>
                  <a:cubicBezTo>
                    <a:pt x="369376" y="635958"/>
                    <a:pt x="738752" y="171475"/>
                    <a:pt x="1038386" y="298123"/>
                  </a:cubicBezTo>
                  <a:cubicBezTo>
                    <a:pt x="1338020" y="424771"/>
                    <a:pt x="1551535" y="2287919"/>
                    <a:pt x="1797803" y="2239211"/>
                  </a:cubicBezTo>
                  <a:cubicBezTo>
                    <a:pt x="2044071" y="2190503"/>
                    <a:pt x="2332597" y="119609"/>
                    <a:pt x="2515994" y="5876"/>
                  </a:cubicBezTo>
                  <a:cubicBezTo>
                    <a:pt x="2699391" y="-107857"/>
                    <a:pt x="2749244" y="1466224"/>
                    <a:pt x="2898183" y="1556816"/>
                  </a:cubicBezTo>
                  <a:cubicBezTo>
                    <a:pt x="3047122" y="1647408"/>
                    <a:pt x="3254644" y="577839"/>
                    <a:pt x="3409627" y="549426"/>
                  </a:cubicBezTo>
                  <a:cubicBezTo>
                    <a:pt x="3564610" y="521013"/>
                    <a:pt x="3750590" y="1326925"/>
                    <a:pt x="3828081" y="1386335"/>
                  </a:cubicBezTo>
                  <a:cubicBezTo>
                    <a:pt x="3905572" y="1445745"/>
                    <a:pt x="3890074" y="1175816"/>
                    <a:pt x="3874576" y="905887"/>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dirty="0"/>
            </a:p>
          </p:txBody>
        </p:sp>
        <p:sp>
          <p:nvSpPr>
            <p:cNvPr id="65" name="Friform 64">
              <a:extLst>
                <a:ext uri="{FF2B5EF4-FFF2-40B4-BE49-F238E27FC236}">
                  <a16:creationId xmlns:a16="http://schemas.microsoft.com/office/drawing/2014/main" id="{D556A2DE-6610-13B4-45A0-34F7425CD476}"/>
                </a:ext>
              </a:extLst>
            </p:cNvPr>
            <p:cNvSpPr/>
            <p:nvPr/>
          </p:nvSpPr>
          <p:spPr>
            <a:xfrm>
              <a:off x="956040" y="5424243"/>
              <a:ext cx="4191172" cy="622673"/>
            </a:xfrm>
            <a:custGeom>
              <a:avLst/>
              <a:gdLst>
                <a:gd name="connsiteX0" fmla="*/ 0 w 3434080"/>
                <a:gd name="connsiteY0" fmla="*/ 285025 h 493960"/>
                <a:gd name="connsiteX1" fmla="*/ 518160 w 3434080"/>
                <a:gd name="connsiteY1" fmla="*/ 132625 h 493960"/>
                <a:gd name="connsiteX2" fmla="*/ 995680 w 3434080"/>
                <a:gd name="connsiteY2" fmla="*/ 386625 h 493960"/>
                <a:gd name="connsiteX3" fmla="*/ 1330960 w 3434080"/>
                <a:gd name="connsiteY3" fmla="*/ 122465 h 493960"/>
                <a:gd name="connsiteX4" fmla="*/ 1605280 w 3434080"/>
                <a:gd name="connsiteY4" fmla="*/ 386625 h 493960"/>
                <a:gd name="connsiteX5" fmla="*/ 2316480 w 3434080"/>
                <a:gd name="connsiteY5" fmla="*/ 545 h 493960"/>
                <a:gd name="connsiteX6" fmla="*/ 2956560 w 3434080"/>
                <a:gd name="connsiteY6" fmla="*/ 488225 h 493960"/>
                <a:gd name="connsiteX7" fmla="*/ 3434080 w 3434080"/>
                <a:gd name="connsiteY7" fmla="*/ 224065 h 49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4080" h="493960">
                  <a:moveTo>
                    <a:pt x="0" y="285025"/>
                  </a:moveTo>
                  <a:cubicBezTo>
                    <a:pt x="176106" y="200358"/>
                    <a:pt x="352213" y="115692"/>
                    <a:pt x="518160" y="132625"/>
                  </a:cubicBezTo>
                  <a:cubicBezTo>
                    <a:pt x="684107" y="149558"/>
                    <a:pt x="860213" y="388318"/>
                    <a:pt x="995680" y="386625"/>
                  </a:cubicBezTo>
                  <a:cubicBezTo>
                    <a:pt x="1131147" y="384932"/>
                    <a:pt x="1229360" y="122465"/>
                    <a:pt x="1330960" y="122465"/>
                  </a:cubicBezTo>
                  <a:cubicBezTo>
                    <a:pt x="1432560" y="122465"/>
                    <a:pt x="1441027" y="406945"/>
                    <a:pt x="1605280" y="386625"/>
                  </a:cubicBezTo>
                  <a:cubicBezTo>
                    <a:pt x="1769533" y="366305"/>
                    <a:pt x="2091267" y="-16388"/>
                    <a:pt x="2316480" y="545"/>
                  </a:cubicBezTo>
                  <a:cubicBezTo>
                    <a:pt x="2541693" y="17478"/>
                    <a:pt x="2770293" y="450972"/>
                    <a:pt x="2956560" y="488225"/>
                  </a:cubicBezTo>
                  <a:cubicBezTo>
                    <a:pt x="3142827" y="525478"/>
                    <a:pt x="3288453" y="374771"/>
                    <a:pt x="3434080" y="224065"/>
                  </a:cubicBezTo>
                </a:path>
              </a:pathLst>
            </a:custGeom>
            <a:noFill/>
            <a:ln w="952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dirty="0"/>
            </a:p>
          </p:txBody>
        </p:sp>
        <p:sp>
          <p:nvSpPr>
            <p:cNvPr id="66" name="Friform 65">
              <a:extLst>
                <a:ext uri="{FF2B5EF4-FFF2-40B4-BE49-F238E27FC236}">
                  <a16:creationId xmlns:a16="http://schemas.microsoft.com/office/drawing/2014/main" id="{5C4EFD3E-0DC1-0942-1CA5-663D81A0368E}"/>
                </a:ext>
              </a:extLst>
            </p:cNvPr>
            <p:cNvSpPr/>
            <p:nvPr/>
          </p:nvSpPr>
          <p:spPr>
            <a:xfrm>
              <a:off x="970982" y="5218699"/>
              <a:ext cx="4161124" cy="884026"/>
            </a:xfrm>
            <a:custGeom>
              <a:avLst/>
              <a:gdLst>
                <a:gd name="connsiteX0" fmla="*/ 0 w 3434080"/>
                <a:gd name="connsiteY0" fmla="*/ 233700 h 640198"/>
                <a:gd name="connsiteX1" fmla="*/ 304800 w 3434080"/>
                <a:gd name="connsiteY1" fmla="*/ 640100 h 640198"/>
                <a:gd name="connsiteX2" fmla="*/ 772160 w 3434080"/>
                <a:gd name="connsiteY2" fmla="*/ 274340 h 640198"/>
                <a:gd name="connsiteX3" fmla="*/ 1158240 w 3434080"/>
                <a:gd name="connsiteY3" fmla="*/ 477540 h 640198"/>
                <a:gd name="connsiteX4" fmla="*/ 1717040 w 3434080"/>
                <a:gd name="connsiteY4" fmla="*/ 314980 h 640198"/>
                <a:gd name="connsiteX5" fmla="*/ 2021840 w 3434080"/>
                <a:gd name="connsiteY5" fmla="*/ 457220 h 640198"/>
                <a:gd name="connsiteX6" fmla="*/ 2682240 w 3434080"/>
                <a:gd name="connsiteY6" fmla="*/ 20 h 640198"/>
                <a:gd name="connsiteX7" fmla="*/ 3048000 w 3434080"/>
                <a:gd name="connsiteY7" fmla="*/ 477540 h 640198"/>
                <a:gd name="connsiteX8" fmla="*/ 3434080 w 3434080"/>
                <a:gd name="connsiteY8" fmla="*/ 274340 h 640198"/>
                <a:gd name="connsiteX9" fmla="*/ 3434080 w 3434080"/>
                <a:gd name="connsiteY9" fmla="*/ 274340 h 64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4080" h="640198">
                  <a:moveTo>
                    <a:pt x="0" y="233700"/>
                  </a:moveTo>
                  <a:cubicBezTo>
                    <a:pt x="88053" y="433513"/>
                    <a:pt x="176107" y="633327"/>
                    <a:pt x="304800" y="640100"/>
                  </a:cubicBezTo>
                  <a:cubicBezTo>
                    <a:pt x="433493" y="646873"/>
                    <a:pt x="629920" y="301433"/>
                    <a:pt x="772160" y="274340"/>
                  </a:cubicBezTo>
                  <a:cubicBezTo>
                    <a:pt x="914400" y="247247"/>
                    <a:pt x="1000760" y="470767"/>
                    <a:pt x="1158240" y="477540"/>
                  </a:cubicBezTo>
                  <a:cubicBezTo>
                    <a:pt x="1315720" y="484313"/>
                    <a:pt x="1573107" y="318367"/>
                    <a:pt x="1717040" y="314980"/>
                  </a:cubicBezTo>
                  <a:cubicBezTo>
                    <a:pt x="1860973" y="311593"/>
                    <a:pt x="1860973" y="509713"/>
                    <a:pt x="2021840" y="457220"/>
                  </a:cubicBezTo>
                  <a:cubicBezTo>
                    <a:pt x="2182707" y="404727"/>
                    <a:pt x="2511213" y="-3367"/>
                    <a:pt x="2682240" y="20"/>
                  </a:cubicBezTo>
                  <a:cubicBezTo>
                    <a:pt x="2853267" y="3407"/>
                    <a:pt x="2922693" y="431820"/>
                    <a:pt x="3048000" y="477540"/>
                  </a:cubicBezTo>
                  <a:cubicBezTo>
                    <a:pt x="3173307" y="523260"/>
                    <a:pt x="3434080" y="274340"/>
                    <a:pt x="3434080" y="274340"/>
                  </a:cubicBezTo>
                  <a:lnTo>
                    <a:pt x="3434080" y="274340"/>
                  </a:lnTo>
                </a:path>
              </a:pathLst>
            </a:custGeom>
            <a:noFill/>
            <a:ln w="952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a:p>
          </p:txBody>
        </p:sp>
        <p:sp>
          <p:nvSpPr>
            <p:cNvPr id="67" name="Rektangel 66">
              <a:extLst>
                <a:ext uri="{FF2B5EF4-FFF2-40B4-BE49-F238E27FC236}">
                  <a16:creationId xmlns:a16="http://schemas.microsoft.com/office/drawing/2014/main" id="{7A2AD901-E15B-233E-0108-1400EF1A2E9B}"/>
                </a:ext>
              </a:extLst>
            </p:cNvPr>
            <p:cNvSpPr/>
            <p:nvPr/>
          </p:nvSpPr>
          <p:spPr>
            <a:xfrm>
              <a:off x="334253" y="5290946"/>
              <a:ext cx="767178" cy="942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a:p>
          </p:txBody>
        </p:sp>
        <p:sp>
          <p:nvSpPr>
            <p:cNvPr id="68" name="Rektangel 67">
              <a:extLst>
                <a:ext uri="{FF2B5EF4-FFF2-40B4-BE49-F238E27FC236}">
                  <a16:creationId xmlns:a16="http://schemas.microsoft.com/office/drawing/2014/main" id="{FF8EBBD2-F722-53AC-8008-5E89DCEB2106}"/>
                </a:ext>
              </a:extLst>
            </p:cNvPr>
            <p:cNvSpPr/>
            <p:nvPr/>
          </p:nvSpPr>
          <p:spPr>
            <a:xfrm>
              <a:off x="5128129" y="5165523"/>
              <a:ext cx="767178" cy="942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a:p>
          </p:txBody>
        </p:sp>
        <p:pic>
          <p:nvPicPr>
            <p:cNvPr id="69" name="Grafikk 68" descr="Liste kontur">
              <a:extLst>
                <a:ext uri="{FF2B5EF4-FFF2-40B4-BE49-F238E27FC236}">
                  <a16:creationId xmlns:a16="http://schemas.microsoft.com/office/drawing/2014/main" id="{0962E90D-D614-1D9D-79FD-536B4E43288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2238" y="5224102"/>
              <a:ext cx="1056935" cy="1058336"/>
            </a:xfrm>
            <a:prstGeom prst="rect">
              <a:avLst/>
            </a:prstGeom>
          </p:spPr>
        </p:pic>
        <p:cxnSp>
          <p:nvCxnSpPr>
            <p:cNvPr id="70" name="Rett linje 69">
              <a:extLst>
                <a:ext uri="{FF2B5EF4-FFF2-40B4-BE49-F238E27FC236}">
                  <a16:creationId xmlns:a16="http://schemas.microsoft.com/office/drawing/2014/main" id="{63501866-792C-CF6A-AB4F-96E418D29C4E}"/>
                </a:ext>
              </a:extLst>
            </p:cNvPr>
            <p:cNvCxnSpPr>
              <a:cxnSpLocks/>
            </p:cNvCxnSpPr>
            <p:nvPr/>
          </p:nvCxnSpPr>
          <p:spPr>
            <a:xfrm>
              <a:off x="1124294" y="5724010"/>
              <a:ext cx="4023767" cy="0"/>
            </a:xfrm>
            <a:prstGeom prst="line">
              <a:avLst/>
            </a:prstGeom>
            <a:solidFill>
              <a:srgbClr val="007079"/>
            </a:solidFill>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71" name="Grafikk 70" descr="Sjekkliste kontur">
              <a:extLst>
                <a:ext uri="{FF2B5EF4-FFF2-40B4-BE49-F238E27FC236}">
                  <a16:creationId xmlns:a16="http://schemas.microsoft.com/office/drawing/2014/main" id="{D9936227-82F8-DA36-BECD-AE0E9951FE7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988453" y="5224102"/>
              <a:ext cx="1056935" cy="1058336"/>
            </a:xfrm>
            <a:prstGeom prst="rect">
              <a:avLst/>
            </a:prstGeom>
          </p:spPr>
        </p:pic>
      </p:grpSp>
      <p:sp>
        <p:nvSpPr>
          <p:cNvPr id="2" name="TekstSylinder 1">
            <a:extLst>
              <a:ext uri="{FF2B5EF4-FFF2-40B4-BE49-F238E27FC236}">
                <a16:creationId xmlns:a16="http://schemas.microsoft.com/office/drawing/2014/main" id="{EE339538-5C97-D56D-6C27-EE4D62081250}"/>
              </a:ext>
            </a:extLst>
          </p:cNvPr>
          <p:cNvSpPr txBox="1"/>
          <p:nvPr/>
        </p:nvSpPr>
        <p:spPr>
          <a:xfrm>
            <a:off x="447096" y="604608"/>
            <a:ext cx="3501564" cy="400110"/>
          </a:xfrm>
          <a:prstGeom prst="rect">
            <a:avLst/>
          </a:prstGeom>
          <a:noFill/>
        </p:spPr>
        <p:txBody>
          <a:bodyPr wrap="square" rtlCol="0">
            <a:spAutoFit/>
          </a:bodyPr>
          <a:lstStyle/>
          <a:p>
            <a:r>
              <a:rPr lang="en-GB" sz="2000" b="1" dirty="0">
                <a:solidFill>
                  <a:schemeClr val="tx2"/>
                </a:solidFill>
                <a:latin typeface="+mj-lt"/>
              </a:rPr>
              <a:t>From procedure to practice</a:t>
            </a:r>
          </a:p>
        </p:txBody>
      </p:sp>
      <p:pic>
        <p:nvPicPr>
          <p:cNvPr id="7" name="Bilde 6" descr="Et bilde som inneholder person, utendørs&#10;&#10;Automatisk generert beskrivelse">
            <a:extLst>
              <a:ext uri="{FF2B5EF4-FFF2-40B4-BE49-F238E27FC236}">
                <a16:creationId xmlns:a16="http://schemas.microsoft.com/office/drawing/2014/main" id="{31876DF4-33FE-C47C-F9D1-DC3FF880D98F}"/>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142642" y="1233757"/>
            <a:ext cx="3839383" cy="1425600"/>
          </a:xfrm>
          <a:prstGeom prst="rect">
            <a:avLst/>
          </a:prstGeom>
        </p:spPr>
      </p:pic>
      <p:cxnSp>
        <p:nvCxnSpPr>
          <p:cNvPr id="8" name="Rett linje 7">
            <a:extLst>
              <a:ext uri="{FF2B5EF4-FFF2-40B4-BE49-F238E27FC236}">
                <a16:creationId xmlns:a16="http://schemas.microsoft.com/office/drawing/2014/main" id="{261E682B-9DC9-FC03-29DB-73542898888C}"/>
              </a:ext>
            </a:extLst>
          </p:cNvPr>
          <p:cNvCxnSpPr>
            <a:cxnSpLocks/>
          </p:cNvCxnSpPr>
          <p:nvPr/>
        </p:nvCxnSpPr>
        <p:spPr>
          <a:xfrm>
            <a:off x="478145" y="2635294"/>
            <a:ext cx="513019" cy="0"/>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Plassholder for lysbildenummer 8">
            <a:extLst>
              <a:ext uri="{FF2B5EF4-FFF2-40B4-BE49-F238E27FC236}">
                <a16:creationId xmlns:a16="http://schemas.microsoft.com/office/drawing/2014/main" id="{1C886246-D6B5-D0A9-8CB2-8F1FC60CD436}"/>
              </a:ext>
            </a:extLst>
          </p:cNvPr>
          <p:cNvSpPr>
            <a:spLocks noGrp="1"/>
          </p:cNvSpPr>
          <p:nvPr>
            <p:ph type="sldNum" sz="quarter" idx="12"/>
          </p:nvPr>
        </p:nvSpPr>
        <p:spPr/>
        <p:txBody>
          <a:bodyPr/>
          <a:lstStyle/>
          <a:p>
            <a:fld id="{0D5D190D-4096-446B-98B6-CC43B7BC0EAF}" type="slidenum">
              <a:rPr lang="en-US" smtClean="0"/>
              <a:t>11</a:t>
            </a:fld>
            <a:endParaRPr lang="en-US"/>
          </a:p>
        </p:txBody>
      </p:sp>
      <p:pic>
        <p:nvPicPr>
          <p:cNvPr id="6" name="Bilde 5">
            <a:extLst>
              <a:ext uri="{FF2B5EF4-FFF2-40B4-BE49-F238E27FC236}">
                <a16:creationId xmlns:a16="http://schemas.microsoft.com/office/drawing/2014/main" id="{447637E5-75D0-D7DE-6BCE-82341B8319BB}"/>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l="-1"/>
          <a:stretch/>
        </p:blipFill>
        <p:spPr>
          <a:xfrm>
            <a:off x="5142642" y="2701237"/>
            <a:ext cx="1922301" cy="1495378"/>
          </a:xfrm>
          <a:prstGeom prst="rect">
            <a:avLst/>
          </a:prstGeom>
        </p:spPr>
      </p:pic>
      <p:pic>
        <p:nvPicPr>
          <p:cNvPr id="11" name="Bilde 10" descr="Et bilde som inneholder person, oransje, utstyr&#10;&#10;Automatisk generert beskrivelse">
            <a:extLst>
              <a:ext uri="{FF2B5EF4-FFF2-40B4-BE49-F238E27FC236}">
                <a16:creationId xmlns:a16="http://schemas.microsoft.com/office/drawing/2014/main" id="{CBE2EBC7-5D99-79B9-27D5-01891939DE37}"/>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b="-390"/>
          <a:stretch/>
        </p:blipFill>
        <p:spPr>
          <a:xfrm>
            <a:off x="7113048" y="2707015"/>
            <a:ext cx="1868977" cy="1489599"/>
          </a:xfrm>
          <a:prstGeom prst="rect">
            <a:avLst/>
          </a:prstGeom>
        </p:spPr>
      </p:pic>
    </p:spTree>
    <p:extLst>
      <p:ext uri="{BB962C8B-B14F-4D97-AF65-F5344CB8AC3E}">
        <p14:creationId xmlns:p14="http://schemas.microsoft.com/office/powerpoint/2010/main" val="3856524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Bilde 25" descr="Et bilde som inneholder gul&#10;&#10;Automatisk generert beskrivelse">
            <a:extLst>
              <a:ext uri="{FF2B5EF4-FFF2-40B4-BE49-F238E27FC236}">
                <a16:creationId xmlns:a16="http://schemas.microsoft.com/office/drawing/2014/main" id="{6D32EF12-4409-C779-8446-63BC88F6EDB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971556" y="2353031"/>
            <a:ext cx="2977142" cy="2445923"/>
          </a:xfrm>
          <a:prstGeom prst="rect">
            <a:avLst/>
          </a:prstGeom>
        </p:spPr>
      </p:pic>
      <p:sp>
        <p:nvSpPr>
          <p:cNvPr id="20" name="Tittel 1">
            <a:extLst>
              <a:ext uri="{FF2B5EF4-FFF2-40B4-BE49-F238E27FC236}">
                <a16:creationId xmlns:a16="http://schemas.microsoft.com/office/drawing/2014/main" id="{85F05BDB-5F56-2708-16AB-ACAFEC736B7E}"/>
              </a:ext>
            </a:extLst>
          </p:cNvPr>
          <p:cNvSpPr txBox="1">
            <a:spLocks/>
          </p:cNvSpPr>
          <p:nvPr/>
        </p:nvSpPr>
        <p:spPr>
          <a:xfrm>
            <a:off x="488578" y="1265034"/>
            <a:ext cx="5177116" cy="1087998"/>
          </a:xfrm>
          <a:prstGeom prst="rect">
            <a:avLst/>
          </a:prstGeom>
          <a:solidFill>
            <a:schemeClr val="bg1">
              <a:alpha val="70000"/>
            </a:schemeClr>
          </a:solidFill>
        </p:spPr>
        <p:txBody>
          <a:bodyPr vert="horz" lIns="0" tIns="162000" rIns="0" bIns="54000" rtlCol="0" anchor="t">
            <a:noAutofit/>
          </a:bodyPr>
          <a:lstStyle>
            <a:lvl1pPr algn="l" defTabSz="914400" rtl="0" eaLnBrk="1" latinLnBrk="0" hangingPunct="1">
              <a:lnSpc>
                <a:spcPct val="100000"/>
              </a:lnSpc>
              <a:spcBef>
                <a:spcPct val="0"/>
              </a:spcBef>
              <a:buNone/>
              <a:defRPr sz="2400" kern="1200">
                <a:solidFill>
                  <a:schemeClr val="tx1"/>
                </a:solidFill>
                <a:latin typeface="+mj-lt"/>
                <a:ea typeface="+mj-ea"/>
                <a:cs typeface="+mj-cs"/>
              </a:defRPr>
            </a:lvl1pPr>
          </a:lstStyle>
          <a:p>
            <a:pPr>
              <a:lnSpc>
                <a:spcPct val="150000"/>
              </a:lnSpc>
            </a:pPr>
            <a:r>
              <a:rPr lang="en-GB" sz="1500" dirty="0">
                <a:latin typeface="+mn-lt"/>
              </a:rPr>
              <a:t>When the gap between procedures, requirements and practice becomes too large, the risk of incidents increases. Therefore, we must understand how work is actually done and which conditions create variation.</a:t>
            </a:r>
          </a:p>
          <a:p>
            <a:pPr>
              <a:lnSpc>
                <a:spcPct val="150000"/>
              </a:lnSpc>
            </a:pPr>
            <a:endParaRPr lang="nb-NO" sz="1500" dirty="0">
              <a:latin typeface="+mn-lt"/>
              <a:sym typeface="Wingdings" pitchFamily="2" charset="2"/>
            </a:endParaRPr>
          </a:p>
          <a:p>
            <a:pPr>
              <a:lnSpc>
                <a:spcPct val="150000"/>
              </a:lnSpc>
            </a:pPr>
            <a:endParaRPr lang="nb-NO" sz="1500" dirty="0">
              <a:latin typeface="+mn-lt"/>
            </a:endParaRPr>
          </a:p>
        </p:txBody>
      </p:sp>
      <p:cxnSp>
        <p:nvCxnSpPr>
          <p:cNvPr id="22" name="Rett linje 21">
            <a:extLst>
              <a:ext uri="{FF2B5EF4-FFF2-40B4-BE49-F238E27FC236}">
                <a16:creationId xmlns:a16="http://schemas.microsoft.com/office/drawing/2014/main" id="{A1B7C62E-E9B7-822C-8A50-3A737E0682AB}"/>
              </a:ext>
            </a:extLst>
          </p:cNvPr>
          <p:cNvCxnSpPr>
            <a:cxnSpLocks/>
          </p:cNvCxnSpPr>
          <p:nvPr/>
        </p:nvCxnSpPr>
        <p:spPr>
          <a:xfrm>
            <a:off x="478145" y="2967809"/>
            <a:ext cx="513019" cy="0"/>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2" name="Gruppe 1">
            <a:extLst>
              <a:ext uri="{FF2B5EF4-FFF2-40B4-BE49-F238E27FC236}">
                <a16:creationId xmlns:a16="http://schemas.microsoft.com/office/drawing/2014/main" id="{7489DBA8-9B93-3A2D-A49E-90186CD6DDC8}"/>
              </a:ext>
            </a:extLst>
          </p:cNvPr>
          <p:cNvGrpSpPr>
            <a:grpSpLocks noChangeAspect="1"/>
          </p:cNvGrpSpPr>
          <p:nvPr/>
        </p:nvGrpSpPr>
        <p:grpSpPr>
          <a:xfrm>
            <a:off x="251386" y="3091358"/>
            <a:ext cx="4785008" cy="1707614"/>
            <a:chOff x="587155" y="4538075"/>
            <a:chExt cx="4597552" cy="1640717"/>
          </a:xfrm>
        </p:grpSpPr>
        <p:sp>
          <p:nvSpPr>
            <p:cNvPr id="3" name="Friform 2">
              <a:extLst>
                <a:ext uri="{FF2B5EF4-FFF2-40B4-BE49-F238E27FC236}">
                  <a16:creationId xmlns:a16="http://schemas.microsoft.com/office/drawing/2014/main" id="{044BFC81-5CF4-873F-02C4-715E6A020FC2}"/>
                </a:ext>
              </a:extLst>
            </p:cNvPr>
            <p:cNvSpPr/>
            <p:nvPr/>
          </p:nvSpPr>
          <p:spPr>
            <a:xfrm>
              <a:off x="1165360" y="4538075"/>
              <a:ext cx="3457327" cy="1377574"/>
            </a:xfrm>
            <a:custGeom>
              <a:avLst/>
              <a:gdLst>
                <a:gd name="connsiteX0" fmla="*/ 0 w 3887229"/>
                <a:gd name="connsiteY0" fmla="*/ 1614463 h 2156906"/>
                <a:gd name="connsiteX1" fmla="*/ 1038386 w 3887229"/>
                <a:gd name="connsiteY1" fmla="*/ 18138 h 2156906"/>
                <a:gd name="connsiteX2" fmla="*/ 1797803 w 3887229"/>
                <a:gd name="connsiteY2" fmla="*/ 2156904 h 2156906"/>
                <a:gd name="connsiteX3" fmla="*/ 2541722 w 3887229"/>
                <a:gd name="connsiteY3" fmla="*/ 2640 h 2156906"/>
                <a:gd name="connsiteX4" fmla="*/ 2898183 w 3887229"/>
                <a:gd name="connsiteY4" fmla="*/ 1691955 h 2156906"/>
                <a:gd name="connsiteX5" fmla="*/ 3409627 w 3887229"/>
                <a:gd name="connsiteY5" fmla="*/ 684565 h 2156906"/>
                <a:gd name="connsiteX6" fmla="*/ 3828081 w 3887229"/>
                <a:gd name="connsiteY6" fmla="*/ 1521474 h 2156906"/>
                <a:gd name="connsiteX7" fmla="*/ 3874576 w 3887229"/>
                <a:gd name="connsiteY7" fmla="*/ 1041026 h 2156906"/>
                <a:gd name="connsiteX0" fmla="*/ 0 w 3887229"/>
                <a:gd name="connsiteY0" fmla="*/ 1614463 h 2159108"/>
                <a:gd name="connsiteX1" fmla="*/ 1038386 w 3887229"/>
                <a:gd name="connsiteY1" fmla="*/ 433262 h 2159108"/>
                <a:gd name="connsiteX2" fmla="*/ 1797803 w 3887229"/>
                <a:gd name="connsiteY2" fmla="*/ 2156904 h 2159108"/>
                <a:gd name="connsiteX3" fmla="*/ 2541722 w 3887229"/>
                <a:gd name="connsiteY3" fmla="*/ 2640 h 2159108"/>
                <a:gd name="connsiteX4" fmla="*/ 2898183 w 3887229"/>
                <a:gd name="connsiteY4" fmla="*/ 1691955 h 2159108"/>
                <a:gd name="connsiteX5" fmla="*/ 3409627 w 3887229"/>
                <a:gd name="connsiteY5" fmla="*/ 684565 h 2159108"/>
                <a:gd name="connsiteX6" fmla="*/ 3828081 w 3887229"/>
                <a:gd name="connsiteY6" fmla="*/ 1521474 h 2159108"/>
                <a:gd name="connsiteX7" fmla="*/ 3874576 w 3887229"/>
                <a:gd name="connsiteY7" fmla="*/ 1041026 h 2159108"/>
                <a:gd name="connsiteX0" fmla="*/ 0 w 3887229"/>
                <a:gd name="connsiteY0" fmla="*/ 1617315 h 2379198"/>
                <a:gd name="connsiteX1" fmla="*/ 1038386 w 3887229"/>
                <a:gd name="connsiteY1" fmla="*/ 436114 h 2379198"/>
                <a:gd name="connsiteX2" fmla="*/ 1797803 w 3887229"/>
                <a:gd name="connsiteY2" fmla="*/ 2377202 h 2379198"/>
                <a:gd name="connsiteX3" fmla="*/ 2541722 w 3887229"/>
                <a:gd name="connsiteY3" fmla="*/ 5492 h 2379198"/>
                <a:gd name="connsiteX4" fmla="*/ 2898183 w 3887229"/>
                <a:gd name="connsiteY4" fmla="*/ 1694807 h 2379198"/>
                <a:gd name="connsiteX5" fmla="*/ 3409627 w 3887229"/>
                <a:gd name="connsiteY5" fmla="*/ 687417 h 2379198"/>
                <a:gd name="connsiteX6" fmla="*/ 3828081 w 3887229"/>
                <a:gd name="connsiteY6" fmla="*/ 1524326 h 2379198"/>
                <a:gd name="connsiteX7" fmla="*/ 3874576 w 3887229"/>
                <a:gd name="connsiteY7" fmla="*/ 1043878 h 2379198"/>
                <a:gd name="connsiteX0" fmla="*/ 0 w 3887229"/>
                <a:gd name="connsiteY0" fmla="*/ 1479324 h 2240148"/>
                <a:gd name="connsiteX1" fmla="*/ 1038386 w 3887229"/>
                <a:gd name="connsiteY1" fmla="*/ 298123 h 2240148"/>
                <a:gd name="connsiteX2" fmla="*/ 1797803 w 3887229"/>
                <a:gd name="connsiteY2" fmla="*/ 2239211 h 2240148"/>
                <a:gd name="connsiteX3" fmla="*/ 2515994 w 3887229"/>
                <a:gd name="connsiteY3" fmla="*/ 5876 h 2240148"/>
                <a:gd name="connsiteX4" fmla="*/ 2898183 w 3887229"/>
                <a:gd name="connsiteY4" fmla="*/ 1556816 h 2240148"/>
                <a:gd name="connsiteX5" fmla="*/ 3409627 w 3887229"/>
                <a:gd name="connsiteY5" fmla="*/ 549426 h 2240148"/>
                <a:gd name="connsiteX6" fmla="*/ 3828081 w 3887229"/>
                <a:gd name="connsiteY6" fmla="*/ 1386335 h 2240148"/>
                <a:gd name="connsiteX7" fmla="*/ 3874576 w 3887229"/>
                <a:gd name="connsiteY7" fmla="*/ 905887 h 224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87229" h="2240148">
                  <a:moveTo>
                    <a:pt x="0" y="1479324"/>
                  </a:moveTo>
                  <a:cubicBezTo>
                    <a:pt x="369376" y="635958"/>
                    <a:pt x="738752" y="171475"/>
                    <a:pt x="1038386" y="298123"/>
                  </a:cubicBezTo>
                  <a:cubicBezTo>
                    <a:pt x="1338020" y="424771"/>
                    <a:pt x="1551535" y="2287919"/>
                    <a:pt x="1797803" y="2239211"/>
                  </a:cubicBezTo>
                  <a:cubicBezTo>
                    <a:pt x="2044071" y="2190503"/>
                    <a:pt x="2332597" y="119609"/>
                    <a:pt x="2515994" y="5876"/>
                  </a:cubicBezTo>
                  <a:cubicBezTo>
                    <a:pt x="2699391" y="-107857"/>
                    <a:pt x="2749244" y="1466224"/>
                    <a:pt x="2898183" y="1556816"/>
                  </a:cubicBezTo>
                  <a:cubicBezTo>
                    <a:pt x="3047122" y="1647408"/>
                    <a:pt x="3254644" y="577839"/>
                    <a:pt x="3409627" y="549426"/>
                  </a:cubicBezTo>
                  <a:cubicBezTo>
                    <a:pt x="3564610" y="521013"/>
                    <a:pt x="3750590" y="1326925"/>
                    <a:pt x="3828081" y="1386335"/>
                  </a:cubicBezTo>
                  <a:cubicBezTo>
                    <a:pt x="3905572" y="1445745"/>
                    <a:pt x="3890074" y="1175816"/>
                    <a:pt x="3874576" y="905887"/>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dirty="0"/>
            </a:p>
          </p:txBody>
        </p:sp>
        <p:sp>
          <p:nvSpPr>
            <p:cNvPr id="4" name="Rektangel 3">
              <a:extLst>
                <a:ext uri="{FF2B5EF4-FFF2-40B4-BE49-F238E27FC236}">
                  <a16:creationId xmlns:a16="http://schemas.microsoft.com/office/drawing/2014/main" id="{1F8583FD-D8F1-6CDA-F19E-E1BAA9F869A6}"/>
                </a:ext>
              </a:extLst>
            </p:cNvPr>
            <p:cNvSpPr/>
            <p:nvPr/>
          </p:nvSpPr>
          <p:spPr>
            <a:xfrm>
              <a:off x="4599806" y="4835904"/>
              <a:ext cx="515933" cy="6335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a:p>
          </p:txBody>
        </p:sp>
        <p:grpSp>
          <p:nvGrpSpPr>
            <p:cNvPr id="7" name="Gruppe 6">
              <a:extLst>
                <a:ext uri="{FF2B5EF4-FFF2-40B4-BE49-F238E27FC236}">
                  <a16:creationId xmlns:a16="http://schemas.microsoft.com/office/drawing/2014/main" id="{BFFFF168-F547-5F3B-0FBD-69554545C463}"/>
                </a:ext>
              </a:extLst>
            </p:cNvPr>
            <p:cNvGrpSpPr/>
            <p:nvPr/>
          </p:nvGrpSpPr>
          <p:grpSpPr>
            <a:xfrm>
              <a:off x="587155" y="4851987"/>
              <a:ext cx="4597552" cy="711739"/>
              <a:chOff x="273373" y="4595247"/>
              <a:chExt cx="5914494" cy="914400"/>
            </a:xfrm>
            <a:solidFill>
              <a:srgbClr val="007079"/>
            </a:solidFill>
          </p:grpSpPr>
          <p:pic>
            <p:nvPicPr>
              <p:cNvPr id="16" name="Grafikk 15" descr="Liste kontur">
                <a:extLst>
                  <a:ext uri="{FF2B5EF4-FFF2-40B4-BE49-F238E27FC236}">
                    <a16:creationId xmlns:a16="http://schemas.microsoft.com/office/drawing/2014/main" id="{9FD5854E-937A-A917-BDDF-E702FA26496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73373" y="4595247"/>
                <a:ext cx="914400" cy="914400"/>
              </a:xfrm>
              <a:prstGeom prst="rect">
                <a:avLst/>
              </a:prstGeom>
            </p:spPr>
          </p:pic>
          <p:cxnSp>
            <p:nvCxnSpPr>
              <p:cNvPr id="32" name="Rett linje 31">
                <a:extLst>
                  <a:ext uri="{FF2B5EF4-FFF2-40B4-BE49-F238E27FC236}">
                    <a16:creationId xmlns:a16="http://schemas.microsoft.com/office/drawing/2014/main" id="{0ED3CA33-ECDF-E408-F590-BFF372E69593}"/>
                  </a:ext>
                </a:extLst>
              </p:cNvPr>
              <p:cNvCxnSpPr>
                <a:cxnSpLocks/>
              </p:cNvCxnSpPr>
              <p:nvPr/>
            </p:nvCxnSpPr>
            <p:spPr>
              <a:xfrm>
                <a:off x="1007390" y="5052447"/>
                <a:ext cx="4425497" cy="0"/>
              </a:xfrm>
              <a:prstGeom prst="line">
                <a:avLst/>
              </a:prstGeom>
              <a:grpFill/>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35" name="Grafikk 34" descr="Sjekkliste kontur">
                <a:extLst>
                  <a:ext uri="{FF2B5EF4-FFF2-40B4-BE49-F238E27FC236}">
                    <a16:creationId xmlns:a16="http://schemas.microsoft.com/office/drawing/2014/main" id="{77737C8A-F078-C1A2-4289-EE782D22538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273467" y="4595247"/>
                <a:ext cx="914400" cy="914400"/>
              </a:xfrm>
              <a:prstGeom prst="rect">
                <a:avLst/>
              </a:prstGeom>
            </p:spPr>
          </p:pic>
        </p:grpSp>
        <p:grpSp>
          <p:nvGrpSpPr>
            <p:cNvPr id="8" name="Gruppe 7">
              <a:extLst>
                <a:ext uri="{FF2B5EF4-FFF2-40B4-BE49-F238E27FC236}">
                  <a16:creationId xmlns:a16="http://schemas.microsoft.com/office/drawing/2014/main" id="{4CD26592-9606-1905-25C0-C1E80C7A2C92}"/>
                </a:ext>
              </a:extLst>
            </p:cNvPr>
            <p:cNvGrpSpPr/>
            <p:nvPr/>
          </p:nvGrpSpPr>
          <p:grpSpPr>
            <a:xfrm>
              <a:off x="1129320" y="5672302"/>
              <a:ext cx="3457327" cy="506490"/>
              <a:chOff x="940584" y="5739826"/>
              <a:chExt cx="2681075" cy="392771"/>
            </a:xfrm>
          </p:grpSpPr>
          <p:sp>
            <p:nvSpPr>
              <p:cNvPr id="11" name="Friform 10">
                <a:extLst>
                  <a:ext uri="{FF2B5EF4-FFF2-40B4-BE49-F238E27FC236}">
                    <a16:creationId xmlns:a16="http://schemas.microsoft.com/office/drawing/2014/main" id="{754E1A0A-82D4-6D54-9E38-74DF4F5AF667}"/>
                  </a:ext>
                </a:extLst>
              </p:cNvPr>
              <p:cNvSpPr/>
              <p:nvPr/>
            </p:nvSpPr>
            <p:spPr>
              <a:xfrm>
                <a:off x="940584" y="5819876"/>
                <a:ext cx="2681075" cy="186712"/>
              </a:xfrm>
              <a:custGeom>
                <a:avLst/>
                <a:gdLst>
                  <a:gd name="connsiteX0" fmla="*/ 0 w 3827417"/>
                  <a:gd name="connsiteY0" fmla="*/ 950675 h 1501538"/>
                  <a:gd name="connsiteX1" fmla="*/ 679269 w 3827417"/>
                  <a:gd name="connsiteY1" fmla="*/ 10149 h 1501538"/>
                  <a:gd name="connsiteX2" fmla="*/ 1371600 w 3827417"/>
                  <a:gd name="connsiteY2" fmla="*/ 1486252 h 1501538"/>
                  <a:gd name="connsiteX3" fmla="*/ 1946366 w 3827417"/>
                  <a:gd name="connsiteY3" fmla="*/ 219155 h 1501538"/>
                  <a:gd name="connsiteX4" fmla="*/ 2429692 w 3827417"/>
                  <a:gd name="connsiteY4" fmla="*/ 1499315 h 1501538"/>
                  <a:gd name="connsiteX5" fmla="*/ 3095897 w 3827417"/>
                  <a:gd name="connsiteY5" fmla="*/ 545726 h 1501538"/>
                  <a:gd name="connsiteX6" fmla="*/ 3474720 w 3827417"/>
                  <a:gd name="connsiteY6" fmla="*/ 1224995 h 1501538"/>
                  <a:gd name="connsiteX7" fmla="*/ 3827417 w 3827417"/>
                  <a:gd name="connsiteY7" fmla="*/ 989864 h 150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7417" h="1501538">
                    <a:moveTo>
                      <a:pt x="0" y="950675"/>
                    </a:moveTo>
                    <a:cubicBezTo>
                      <a:pt x="225334" y="435780"/>
                      <a:pt x="450669" y="-79114"/>
                      <a:pt x="679269" y="10149"/>
                    </a:cubicBezTo>
                    <a:cubicBezTo>
                      <a:pt x="907869" y="99412"/>
                      <a:pt x="1160417" y="1451418"/>
                      <a:pt x="1371600" y="1486252"/>
                    </a:cubicBezTo>
                    <a:cubicBezTo>
                      <a:pt x="1582783" y="1521086"/>
                      <a:pt x="1770017" y="216978"/>
                      <a:pt x="1946366" y="219155"/>
                    </a:cubicBezTo>
                    <a:cubicBezTo>
                      <a:pt x="2122715" y="221332"/>
                      <a:pt x="2238104" y="1444887"/>
                      <a:pt x="2429692" y="1499315"/>
                    </a:cubicBezTo>
                    <a:cubicBezTo>
                      <a:pt x="2621280" y="1553743"/>
                      <a:pt x="2921726" y="591446"/>
                      <a:pt x="3095897" y="545726"/>
                    </a:cubicBezTo>
                    <a:cubicBezTo>
                      <a:pt x="3270068" y="500006"/>
                      <a:pt x="3352800" y="1150972"/>
                      <a:pt x="3474720" y="1224995"/>
                    </a:cubicBezTo>
                    <a:cubicBezTo>
                      <a:pt x="3596640" y="1299018"/>
                      <a:pt x="3757748" y="1039938"/>
                      <a:pt x="3827417" y="989864"/>
                    </a:cubicBezTo>
                  </a:path>
                </a:pathLst>
              </a:custGeom>
              <a:noFill/>
              <a:ln w="952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dirty="0"/>
              </a:p>
            </p:txBody>
          </p:sp>
          <p:sp>
            <p:nvSpPr>
              <p:cNvPr id="12" name="Trekant 11">
                <a:extLst>
                  <a:ext uri="{FF2B5EF4-FFF2-40B4-BE49-F238E27FC236}">
                    <a16:creationId xmlns:a16="http://schemas.microsoft.com/office/drawing/2014/main" id="{0D61DD5D-A843-45EA-9523-7D8789A9929C}"/>
                  </a:ext>
                </a:extLst>
              </p:cNvPr>
              <p:cNvSpPr>
                <a:spLocks noChangeAspect="1"/>
              </p:cNvSpPr>
              <p:nvPr/>
            </p:nvSpPr>
            <p:spPr>
              <a:xfrm>
                <a:off x="2124223" y="5739826"/>
                <a:ext cx="355558" cy="30651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a:p>
            </p:txBody>
          </p:sp>
          <p:pic>
            <p:nvPicPr>
              <p:cNvPr id="13" name="Grafikk 12" descr="Advarsel kontur">
                <a:extLst>
                  <a:ext uri="{FF2B5EF4-FFF2-40B4-BE49-F238E27FC236}">
                    <a16:creationId xmlns:a16="http://schemas.microsoft.com/office/drawing/2014/main" id="{4AC42177-B4D1-A7C5-5BFF-80960BA4A755}"/>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126357" y="5744465"/>
                <a:ext cx="355558" cy="388132"/>
              </a:xfrm>
              <a:prstGeom prst="rect">
                <a:avLst/>
              </a:prstGeom>
            </p:spPr>
          </p:pic>
        </p:grpSp>
        <p:sp>
          <p:nvSpPr>
            <p:cNvPr id="9" name="Friform 8">
              <a:extLst>
                <a:ext uri="{FF2B5EF4-FFF2-40B4-BE49-F238E27FC236}">
                  <a16:creationId xmlns:a16="http://schemas.microsoft.com/office/drawing/2014/main" id="{C1A42B26-734A-3D3E-5D60-BDBA177647C9}"/>
                </a:ext>
              </a:extLst>
            </p:cNvPr>
            <p:cNvSpPr/>
            <p:nvPr/>
          </p:nvSpPr>
          <p:spPr>
            <a:xfrm>
              <a:off x="1178560" y="4967695"/>
              <a:ext cx="3434080" cy="493960"/>
            </a:xfrm>
            <a:custGeom>
              <a:avLst/>
              <a:gdLst>
                <a:gd name="connsiteX0" fmla="*/ 0 w 3434080"/>
                <a:gd name="connsiteY0" fmla="*/ 285025 h 493960"/>
                <a:gd name="connsiteX1" fmla="*/ 518160 w 3434080"/>
                <a:gd name="connsiteY1" fmla="*/ 132625 h 493960"/>
                <a:gd name="connsiteX2" fmla="*/ 995680 w 3434080"/>
                <a:gd name="connsiteY2" fmla="*/ 386625 h 493960"/>
                <a:gd name="connsiteX3" fmla="*/ 1330960 w 3434080"/>
                <a:gd name="connsiteY3" fmla="*/ 122465 h 493960"/>
                <a:gd name="connsiteX4" fmla="*/ 1605280 w 3434080"/>
                <a:gd name="connsiteY4" fmla="*/ 386625 h 493960"/>
                <a:gd name="connsiteX5" fmla="*/ 2316480 w 3434080"/>
                <a:gd name="connsiteY5" fmla="*/ 545 h 493960"/>
                <a:gd name="connsiteX6" fmla="*/ 2956560 w 3434080"/>
                <a:gd name="connsiteY6" fmla="*/ 488225 h 493960"/>
                <a:gd name="connsiteX7" fmla="*/ 3434080 w 3434080"/>
                <a:gd name="connsiteY7" fmla="*/ 224065 h 49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4080" h="493960">
                  <a:moveTo>
                    <a:pt x="0" y="285025"/>
                  </a:moveTo>
                  <a:cubicBezTo>
                    <a:pt x="176106" y="200358"/>
                    <a:pt x="352213" y="115692"/>
                    <a:pt x="518160" y="132625"/>
                  </a:cubicBezTo>
                  <a:cubicBezTo>
                    <a:pt x="684107" y="149558"/>
                    <a:pt x="860213" y="388318"/>
                    <a:pt x="995680" y="386625"/>
                  </a:cubicBezTo>
                  <a:cubicBezTo>
                    <a:pt x="1131147" y="384932"/>
                    <a:pt x="1229360" y="122465"/>
                    <a:pt x="1330960" y="122465"/>
                  </a:cubicBezTo>
                  <a:cubicBezTo>
                    <a:pt x="1432560" y="122465"/>
                    <a:pt x="1441027" y="406945"/>
                    <a:pt x="1605280" y="386625"/>
                  </a:cubicBezTo>
                  <a:cubicBezTo>
                    <a:pt x="1769533" y="366305"/>
                    <a:pt x="2091267" y="-16388"/>
                    <a:pt x="2316480" y="545"/>
                  </a:cubicBezTo>
                  <a:cubicBezTo>
                    <a:pt x="2541693" y="17478"/>
                    <a:pt x="2770293" y="450972"/>
                    <a:pt x="2956560" y="488225"/>
                  </a:cubicBezTo>
                  <a:cubicBezTo>
                    <a:pt x="3142827" y="525478"/>
                    <a:pt x="3288453" y="374771"/>
                    <a:pt x="3434080" y="224065"/>
                  </a:cubicBezTo>
                </a:path>
              </a:pathLst>
            </a:custGeom>
            <a:noFill/>
            <a:ln w="952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a:p>
          </p:txBody>
        </p:sp>
        <p:sp>
          <p:nvSpPr>
            <p:cNvPr id="10" name="Friform 9">
              <a:extLst>
                <a:ext uri="{FF2B5EF4-FFF2-40B4-BE49-F238E27FC236}">
                  <a16:creationId xmlns:a16="http://schemas.microsoft.com/office/drawing/2014/main" id="{5564A6F1-151F-C10E-27B2-78E451DFA693}"/>
                </a:ext>
              </a:extLst>
            </p:cNvPr>
            <p:cNvSpPr/>
            <p:nvPr/>
          </p:nvSpPr>
          <p:spPr>
            <a:xfrm>
              <a:off x="1168400" y="4825980"/>
              <a:ext cx="3434080" cy="640198"/>
            </a:xfrm>
            <a:custGeom>
              <a:avLst/>
              <a:gdLst>
                <a:gd name="connsiteX0" fmla="*/ 0 w 3434080"/>
                <a:gd name="connsiteY0" fmla="*/ 233700 h 640198"/>
                <a:gd name="connsiteX1" fmla="*/ 304800 w 3434080"/>
                <a:gd name="connsiteY1" fmla="*/ 640100 h 640198"/>
                <a:gd name="connsiteX2" fmla="*/ 772160 w 3434080"/>
                <a:gd name="connsiteY2" fmla="*/ 274340 h 640198"/>
                <a:gd name="connsiteX3" fmla="*/ 1158240 w 3434080"/>
                <a:gd name="connsiteY3" fmla="*/ 477540 h 640198"/>
                <a:gd name="connsiteX4" fmla="*/ 1717040 w 3434080"/>
                <a:gd name="connsiteY4" fmla="*/ 314980 h 640198"/>
                <a:gd name="connsiteX5" fmla="*/ 2021840 w 3434080"/>
                <a:gd name="connsiteY5" fmla="*/ 457220 h 640198"/>
                <a:gd name="connsiteX6" fmla="*/ 2682240 w 3434080"/>
                <a:gd name="connsiteY6" fmla="*/ 20 h 640198"/>
                <a:gd name="connsiteX7" fmla="*/ 3048000 w 3434080"/>
                <a:gd name="connsiteY7" fmla="*/ 477540 h 640198"/>
                <a:gd name="connsiteX8" fmla="*/ 3434080 w 3434080"/>
                <a:gd name="connsiteY8" fmla="*/ 274340 h 640198"/>
                <a:gd name="connsiteX9" fmla="*/ 3434080 w 3434080"/>
                <a:gd name="connsiteY9" fmla="*/ 274340 h 64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4080" h="640198">
                  <a:moveTo>
                    <a:pt x="0" y="233700"/>
                  </a:moveTo>
                  <a:cubicBezTo>
                    <a:pt x="88053" y="433513"/>
                    <a:pt x="176107" y="633327"/>
                    <a:pt x="304800" y="640100"/>
                  </a:cubicBezTo>
                  <a:cubicBezTo>
                    <a:pt x="433493" y="646873"/>
                    <a:pt x="629920" y="301433"/>
                    <a:pt x="772160" y="274340"/>
                  </a:cubicBezTo>
                  <a:cubicBezTo>
                    <a:pt x="914400" y="247247"/>
                    <a:pt x="1000760" y="470767"/>
                    <a:pt x="1158240" y="477540"/>
                  </a:cubicBezTo>
                  <a:cubicBezTo>
                    <a:pt x="1315720" y="484313"/>
                    <a:pt x="1573107" y="318367"/>
                    <a:pt x="1717040" y="314980"/>
                  </a:cubicBezTo>
                  <a:cubicBezTo>
                    <a:pt x="1860973" y="311593"/>
                    <a:pt x="1860973" y="509713"/>
                    <a:pt x="2021840" y="457220"/>
                  </a:cubicBezTo>
                  <a:cubicBezTo>
                    <a:pt x="2182707" y="404727"/>
                    <a:pt x="2511213" y="-3367"/>
                    <a:pt x="2682240" y="20"/>
                  </a:cubicBezTo>
                  <a:cubicBezTo>
                    <a:pt x="2853267" y="3407"/>
                    <a:pt x="2922693" y="431820"/>
                    <a:pt x="3048000" y="477540"/>
                  </a:cubicBezTo>
                  <a:cubicBezTo>
                    <a:pt x="3173307" y="523260"/>
                    <a:pt x="3434080" y="274340"/>
                    <a:pt x="3434080" y="274340"/>
                  </a:cubicBezTo>
                  <a:lnTo>
                    <a:pt x="3434080" y="274340"/>
                  </a:lnTo>
                </a:path>
              </a:pathLst>
            </a:custGeom>
            <a:noFill/>
            <a:ln w="952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a:p>
          </p:txBody>
        </p:sp>
      </p:grpSp>
      <p:sp>
        <p:nvSpPr>
          <p:cNvPr id="5" name="TekstSylinder 4">
            <a:extLst>
              <a:ext uri="{FF2B5EF4-FFF2-40B4-BE49-F238E27FC236}">
                <a16:creationId xmlns:a16="http://schemas.microsoft.com/office/drawing/2014/main" id="{F5D62620-F4FC-9B56-99D1-D343E7809FD5}"/>
              </a:ext>
            </a:extLst>
          </p:cNvPr>
          <p:cNvSpPr txBox="1"/>
          <p:nvPr/>
        </p:nvSpPr>
        <p:spPr>
          <a:xfrm>
            <a:off x="451250" y="618400"/>
            <a:ext cx="3593075" cy="400110"/>
          </a:xfrm>
          <a:prstGeom prst="rect">
            <a:avLst/>
          </a:prstGeom>
          <a:noFill/>
        </p:spPr>
        <p:txBody>
          <a:bodyPr wrap="square" rtlCol="0">
            <a:spAutoFit/>
          </a:bodyPr>
          <a:lstStyle/>
          <a:p>
            <a:r>
              <a:rPr lang="en-GB" sz="2000" b="1" dirty="0">
                <a:solidFill>
                  <a:schemeClr val="tx2"/>
                </a:solidFill>
                <a:latin typeface="+mj-lt"/>
              </a:rPr>
              <a:t>From procedure to practice</a:t>
            </a:r>
          </a:p>
        </p:txBody>
      </p:sp>
      <p:sp>
        <p:nvSpPr>
          <p:cNvPr id="28" name="Plassholder for lysbildenummer 27">
            <a:extLst>
              <a:ext uri="{FF2B5EF4-FFF2-40B4-BE49-F238E27FC236}">
                <a16:creationId xmlns:a16="http://schemas.microsoft.com/office/drawing/2014/main" id="{BAC23B4A-CBCA-BA34-16A2-FC16B872F47B}"/>
              </a:ext>
            </a:extLst>
          </p:cNvPr>
          <p:cNvSpPr>
            <a:spLocks noGrp="1"/>
          </p:cNvSpPr>
          <p:nvPr>
            <p:ph type="sldNum" sz="quarter" idx="12"/>
          </p:nvPr>
        </p:nvSpPr>
        <p:spPr/>
        <p:txBody>
          <a:bodyPr/>
          <a:lstStyle/>
          <a:p>
            <a:fld id="{0D5D190D-4096-446B-98B6-CC43B7BC0EAF}" type="slidenum">
              <a:rPr lang="en-US" smtClean="0"/>
              <a:t>12</a:t>
            </a:fld>
            <a:endParaRPr lang="en-US"/>
          </a:p>
        </p:txBody>
      </p:sp>
      <p:pic>
        <p:nvPicPr>
          <p:cNvPr id="17" name="Bilde 16" descr="Et bilde som inneholder person, innendørs, blå, fresemaskin&#10;&#10;Automatisk generert beskrivelse">
            <a:extLst>
              <a:ext uri="{FF2B5EF4-FFF2-40B4-BE49-F238E27FC236}">
                <a16:creationId xmlns:a16="http://schemas.microsoft.com/office/drawing/2014/main" id="{75E8D6E7-6061-20D4-43BF-6BC00B5BC798}"/>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5971556" y="757061"/>
            <a:ext cx="2977142" cy="1540329"/>
          </a:xfrm>
          <a:prstGeom prst="rect">
            <a:avLst/>
          </a:prstGeom>
        </p:spPr>
      </p:pic>
    </p:spTree>
    <p:extLst>
      <p:ext uri="{BB962C8B-B14F-4D97-AF65-F5344CB8AC3E}">
        <p14:creationId xmlns:p14="http://schemas.microsoft.com/office/powerpoint/2010/main" val="1084334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ind turbine maintenance Smøla">
            <a:extLst>
              <a:ext uri="{FF2B5EF4-FFF2-40B4-BE49-F238E27FC236}">
                <a16:creationId xmlns:a16="http://schemas.microsoft.com/office/drawing/2014/main" id="{928445A4-BE44-8C35-BE1D-59FB031B3C0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Rett linje 42">
            <a:extLst>
              <a:ext uri="{FF2B5EF4-FFF2-40B4-BE49-F238E27FC236}">
                <a16:creationId xmlns:a16="http://schemas.microsoft.com/office/drawing/2014/main" id="{8BC5A3ED-CE5B-12DE-EC9D-E86735ED2A93}"/>
              </a:ext>
            </a:extLst>
          </p:cNvPr>
          <p:cNvCxnSpPr>
            <a:cxnSpLocks/>
          </p:cNvCxnSpPr>
          <p:nvPr/>
        </p:nvCxnSpPr>
        <p:spPr>
          <a:xfrm>
            <a:off x="699736" y="576554"/>
            <a:ext cx="3361739"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Rektangel 43">
            <a:extLst>
              <a:ext uri="{FF2B5EF4-FFF2-40B4-BE49-F238E27FC236}">
                <a16:creationId xmlns:a16="http://schemas.microsoft.com/office/drawing/2014/main" id="{45B297BD-30D3-29FD-128E-E50D2E20B7B1}"/>
              </a:ext>
            </a:extLst>
          </p:cNvPr>
          <p:cNvSpPr/>
          <p:nvPr/>
        </p:nvSpPr>
        <p:spPr>
          <a:xfrm>
            <a:off x="699736" y="592883"/>
            <a:ext cx="3361739" cy="17840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a:p>
        </p:txBody>
      </p:sp>
      <p:sp>
        <p:nvSpPr>
          <p:cNvPr id="45" name="TekstSylinder 44">
            <a:extLst>
              <a:ext uri="{FF2B5EF4-FFF2-40B4-BE49-F238E27FC236}">
                <a16:creationId xmlns:a16="http://schemas.microsoft.com/office/drawing/2014/main" id="{E1CF5D47-0D6E-8031-630E-D8229E4B56BC}"/>
              </a:ext>
            </a:extLst>
          </p:cNvPr>
          <p:cNvSpPr txBox="1"/>
          <p:nvPr/>
        </p:nvSpPr>
        <p:spPr>
          <a:xfrm>
            <a:off x="843828" y="1159557"/>
            <a:ext cx="3217647" cy="1434495"/>
          </a:xfrm>
          <a:prstGeom prst="rect">
            <a:avLst/>
          </a:prstGeom>
          <a:noFill/>
        </p:spPr>
        <p:txBody>
          <a:bodyPr wrap="square" rtlCol="0">
            <a:spAutoFit/>
          </a:bodyPr>
          <a:lstStyle/>
          <a:p>
            <a:pPr>
              <a:lnSpc>
                <a:spcPct val="150000"/>
              </a:lnSpc>
            </a:pPr>
            <a:r>
              <a:rPr lang="en-GB" sz="1500" dirty="0"/>
              <a:t>Error traps are conditions that make it difficult to follow procedures and requirements, and to work safely. </a:t>
            </a:r>
          </a:p>
          <a:p>
            <a:pPr>
              <a:lnSpc>
                <a:spcPct val="150000"/>
              </a:lnSpc>
            </a:pPr>
            <a:endParaRPr lang="nb-NO" sz="1500" dirty="0"/>
          </a:p>
        </p:txBody>
      </p:sp>
      <p:sp>
        <p:nvSpPr>
          <p:cNvPr id="48" name="TekstSylinder 47">
            <a:extLst>
              <a:ext uri="{FF2B5EF4-FFF2-40B4-BE49-F238E27FC236}">
                <a16:creationId xmlns:a16="http://schemas.microsoft.com/office/drawing/2014/main" id="{6A3BB390-4177-4E59-2A1D-2F3AF7A880D3}"/>
              </a:ext>
            </a:extLst>
          </p:cNvPr>
          <p:cNvSpPr txBox="1"/>
          <p:nvPr/>
        </p:nvSpPr>
        <p:spPr>
          <a:xfrm>
            <a:off x="843828" y="627755"/>
            <a:ext cx="2649536" cy="496931"/>
          </a:xfrm>
          <a:prstGeom prst="rect">
            <a:avLst/>
          </a:prstGeom>
          <a:noFill/>
        </p:spPr>
        <p:txBody>
          <a:bodyPr wrap="square">
            <a:spAutoFit/>
          </a:bodyPr>
          <a:lstStyle/>
          <a:p>
            <a:pPr>
              <a:lnSpc>
                <a:spcPct val="150000"/>
              </a:lnSpc>
            </a:pPr>
            <a:r>
              <a:rPr lang="nb-NO" sz="2000" b="1" dirty="0">
                <a:solidFill>
                  <a:schemeClr val="tx2"/>
                </a:solidFill>
                <a:latin typeface="+mj-lt"/>
              </a:rPr>
              <a:t>ERROR TRAPS</a:t>
            </a:r>
            <a:endParaRPr lang="nb-NO" sz="1800" b="1" dirty="0">
              <a:solidFill>
                <a:schemeClr val="tx2"/>
              </a:solidFill>
              <a:latin typeface="+mj-lt"/>
            </a:endParaRPr>
          </a:p>
        </p:txBody>
      </p:sp>
      <p:sp>
        <p:nvSpPr>
          <p:cNvPr id="3" name="Plassholder for lysbildenummer 2">
            <a:extLst>
              <a:ext uri="{FF2B5EF4-FFF2-40B4-BE49-F238E27FC236}">
                <a16:creationId xmlns:a16="http://schemas.microsoft.com/office/drawing/2014/main" id="{336F20C7-87E8-E793-7918-06F60E6AF70A}"/>
              </a:ext>
            </a:extLst>
          </p:cNvPr>
          <p:cNvSpPr>
            <a:spLocks noGrp="1"/>
          </p:cNvSpPr>
          <p:nvPr>
            <p:ph type="sldNum" sz="quarter" idx="12"/>
          </p:nvPr>
        </p:nvSpPr>
        <p:spPr/>
        <p:txBody>
          <a:bodyPr/>
          <a:lstStyle/>
          <a:p>
            <a:fld id="{0D5D190D-4096-446B-98B6-CC43B7BC0EAF}" type="slidenum">
              <a:rPr lang="en-US" smtClean="0"/>
              <a:t>13</a:t>
            </a:fld>
            <a:endParaRPr lang="en-US"/>
          </a:p>
        </p:txBody>
      </p:sp>
      <p:pic>
        <p:nvPicPr>
          <p:cNvPr id="5" name="Bilde 4">
            <a:extLst>
              <a:ext uri="{FF2B5EF4-FFF2-40B4-BE49-F238E27FC236}">
                <a16:creationId xmlns:a16="http://schemas.microsoft.com/office/drawing/2014/main" id="{193C415D-0343-A31F-30D9-62DA3431CA8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971051" y="-5959"/>
            <a:ext cx="2181113" cy="822387"/>
          </a:xfrm>
          <a:prstGeom prst="rect">
            <a:avLst/>
          </a:prstGeom>
        </p:spPr>
      </p:pic>
    </p:spTree>
    <p:extLst>
      <p:ext uri="{BB962C8B-B14F-4D97-AF65-F5344CB8AC3E}">
        <p14:creationId xmlns:p14="http://schemas.microsoft.com/office/powerpoint/2010/main" val="755318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ind turbine maintenance Smøla">
            <a:extLst>
              <a:ext uri="{FF2B5EF4-FFF2-40B4-BE49-F238E27FC236}">
                <a16:creationId xmlns:a16="http://schemas.microsoft.com/office/drawing/2014/main" id="{14B1FBCB-E9C4-4E99-FDA6-CD1A9BABF887}"/>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ktangel 1">
            <a:extLst>
              <a:ext uri="{FF2B5EF4-FFF2-40B4-BE49-F238E27FC236}">
                <a16:creationId xmlns:a16="http://schemas.microsoft.com/office/drawing/2014/main" id="{E5ED69BC-2926-B7E5-ECB1-BEF9C61B510A}"/>
              </a:ext>
            </a:extLst>
          </p:cNvPr>
          <p:cNvSpPr/>
          <p:nvPr/>
        </p:nvSpPr>
        <p:spPr>
          <a:xfrm>
            <a:off x="150187" y="665050"/>
            <a:ext cx="8843626" cy="38872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a:p>
        </p:txBody>
      </p:sp>
      <p:sp>
        <p:nvSpPr>
          <p:cNvPr id="21" name="TekstSylinder 20">
            <a:extLst>
              <a:ext uri="{FF2B5EF4-FFF2-40B4-BE49-F238E27FC236}">
                <a16:creationId xmlns:a16="http://schemas.microsoft.com/office/drawing/2014/main" id="{88C0F9A8-B0E3-5976-A203-1D59F7E26214}"/>
              </a:ext>
            </a:extLst>
          </p:cNvPr>
          <p:cNvSpPr txBox="1"/>
          <p:nvPr/>
        </p:nvSpPr>
        <p:spPr>
          <a:xfrm>
            <a:off x="308908" y="762538"/>
            <a:ext cx="4016689" cy="400110"/>
          </a:xfrm>
          <a:prstGeom prst="rect">
            <a:avLst/>
          </a:prstGeom>
          <a:noFill/>
        </p:spPr>
        <p:txBody>
          <a:bodyPr wrap="square" rtlCol="0">
            <a:spAutoFit/>
          </a:bodyPr>
          <a:lstStyle/>
          <a:p>
            <a:r>
              <a:rPr lang="nb-NO" sz="2000" b="1" dirty="0" err="1">
                <a:solidFill>
                  <a:schemeClr val="accent1"/>
                </a:solidFill>
                <a:latin typeface="+mj-lt"/>
              </a:rPr>
              <a:t>Examples</a:t>
            </a:r>
            <a:r>
              <a:rPr lang="nb-NO" sz="2000" b="1" dirty="0">
                <a:solidFill>
                  <a:schemeClr val="accent1"/>
                </a:solidFill>
                <a:latin typeface="+mj-lt"/>
              </a:rPr>
              <a:t> </a:t>
            </a:r>
            <a:r>
              <a:rPr lang="nb-NO" sz="2000" b="1" dirty="0" err="1">
                <a:solidFill>
                  <a:schemeClr val="accent1"/>
                </a:solidFill>
                <a:latin typeface="+mj-lt"/>
              </a:rPr>
              <a:t>of</a:t>
            </a:r>
            <a:r>
              <a:rPr lang="nb-NO" sz="2000" b="1" dirty="0">
                <a:solidFill>
                  <a:schemeClr val="accent1"/>
                </a:solidFill>
                <a:latin typeface="+mj-lt"/>
              </a:rPr>
              <a:t> </a:t>
            </a:r>
            <a:r>
              <a:rPr lang="nb-NO" sz="2000" b="1" dirty="0" err="1">
                <a:solidFill>
                  <a:schemeClr val="accent1"/>
                </a:solidFill>
                <a:latin typeface="+mj-lt"/>
              </a:rPr>
              <a:t>error</a:t>
            </a:r>
            <a:r>
              <a:rPr lang="nb-NO" sz="2000" b="1" dirty="0">
                <a:solidFill>
                  <a:schemeClr val="accent1"/>
                </a:solidFill>
                <a:latin typeface="+mj-lt"/>
              </a:rPr>
              <a:t> </a:t>
            </a:r>
            <a:r>
              <a:rPr lang="nb-NO" sz="2000" b="1" dirty="0" err="1">
                <a:solidFill>
                  <a:schemeClr val="accent1"/>
                </a:solidFill>
                <a:latin typeface="+mj-lt"/>
              </a:rPr>
              <a:t>traps</a:t>
            </a:r>
            <a:endParaRPr lang="nb-NO" sz="2000" b="1" dirty="0">
              <a:solidFill>
                <a:schemeClr val="accent1"/>
              </a:solidFill>
              <a:latin typeface="+mj-lt"/>
            </a:endParaRPr>
          </a:p>
        </p:txBody>
      </p:sp>
      <p:sp>
        <p:nvSpPr>
          <p:cNvPr id="42" name="TekstSylinder 41">
            <a:extLst>
              <a:ext uri="{FF2B5EF4-FFF2-40B4-BE49-F238E27FC236}">
                <a16:creationId xmlns:a16="http://schemas.microsoft.com/office/drawing/2014/main" id="{E0B989F2-42D4-2C97-7B29-1D16E17305B9}"/>
              </a:ext>
            </a:extLst>
          </p:cNvPr>
          <p:cNvSpPr txBox="1"/>
          <p:nvPr/>
        </p:nvSpPr>
        <p:spPr>
          <a:xfrm>
            <a:off x="4672699" y="1930969"/>
            <a:ext cx="1964498" cy="2592056"/>
          </a:xfrm>
          <a:prstGeom prst="rect">
            <a:avLst/>
          </a:prstGeom>
          <a:noFill/>
        </p:spPr>
        <p:txBody>
          <a:bodyPr wrap="square">
            <a:spAutoFit/>
          </a:bodyPr>
          <a:lstStyle/>
          <a:p>
            <a:pPr marL="171450" indent="-171450">
              <a:buFont typeface="Systemfont normal"/>
              <a:buChar char="-"/>
            </a:pPr>
            <a:endParaRPr lang="en-GB" sz="1050" dirty="0">
              <a:latin typeface="Equinor Light" panose="020B0303050302040203" pitchFamily="34" charset="0"/>
            </a:endParaRPr>
          </a:p>
          <a:p>
            <a:pPr marL="171450" indent="-171450">
              <a:buFont typeface="Systemfont normal"/>
              <a:buChar char="-"/>
            </a:pPr>
            <a:r>
              <a:rPr lang="en-GB" sz="1013" dirty="0"/>
              <a:t>Equipment or system failure</a:t>
            </a:r>
          </a:p>
          <a:p>
            <a:pPr marL="171450" indent="-171450">
              <a:buFont typeface="Systemfont normal"/>
              <a:buChar char="-"/>
            </a:pPr>
            <a:endParaRPr lang="en-GB" sz="1013" dirty="0"/>
          </a:p>
          <a:p>
            <a:pPr marL="171450" indent="-171450">
              <a:buFont typeface="Systemfont normal"/>
              <a:buChar char="-"/>
            </a:pPr>
            <a:r>
              <a:rPr lang="en-GB" sz="1013" dirty="0"/>
              <a:t>Deficiencies in documentation (e.g. incomplete, outdated)</a:t>
            </a:r>
          </a:p>
          <a:p>
            <a:pPr marL="171450" indent="-171450">
              <a:buFont typeface="Systemfont normal"/>
              <a:buChar char="-"/>
            </a:pPr>
            <a:endParaRPr lang="en-GB" sz="1013" dirty="0"/>
          </a:p>
          <a:p>
            <a:pPr marL="171450" indent="-171450">
              <a:buFont typeface="Systemfont normal"/>
              <a:buChar char="-"/>
            </a:pPr>
            <a:r>
              <a:rPr lang="en-GB" sz="1013" dirty="0"/>
              <a:t>Unclear instructions, labelling or signals</a:t>
            </a:r>
          </a:p>
          <a:p>
            <a:pPr marL="171450" indent="-171450">
              <a:buFont typeface="Systemfont normal"/>
              <a:buChar char="-"/>
            </a:pPr>
            <a:endParaRPr lang="en-GB" sz="1013" dirty="0"/>
          </a:p>
          <a:p>
            <a:pPr marL="171450" indent="-171450">
              <a:buFont typeface="Systemfont normal"/>
              <a:buChar char="-"/>
            </a:pPr>
            <a:r>
              <a:rPr lang="en-GB" sz="1013" dirty="0"/>
              <a:t>Unsuitable equipment</a:t>
            </a:r>
          </a:p>
          <a:p>
            <a:pPr marL="171450" indent="-171450">
              <a:buFont typeface="Systemfont normal"/>
              <a:buChar char="-"/>
            </a:pPr>
            <a:endParaRPr lang="en-GB" sz="1013" dirty="0"/>
          </a:p>
          <a:p>
            <a:pPr marL="171450" indent="-171450">
              <a:buFont typeface="Systemfont normal"/>
              <a:buChar char="-"/>
            </a:pPr>
            <a:r>
              <a:rPr lang="en-GB" sz="1013" dirty="0"/>
              <a:t>Poor access</a:t>
            </a:r>
          </a:p>
          <a:p>
            <a:pPr marL="171450" indent="-171450">
              <a:buFont typeface="Systemfont normal"/>
              <a:buChar char="-"/>
            </a:pPr>
            <a:endParaRPr lang="en-GB" sz="1013" dirty="0"/>
          </a:p>
          <a:p>
            <a:pPr marL="171450" indent="-171450">
              <a:buFont typeface="Systemfont normal"/>
              <a:buChar char="-"/>
            </a:pPr>
            <a:r>
              <a:rPr lang="en-GB" sz="1013" dirty="0"/>
              <a:t>Noise, lighting conditions, temperature, air quality </a:t>
            </a:r>
          </a:p>
        </p:txBody>
      </p:sp>
      <p:sp>
        <p:nvSpPr>
          <p:cNvPr id="43" name="TekstSylinder 42">
            <a:extLst>
              <a:ext uri="{FF2B5EF4-FFF2-40B4-BE49-F238E27FC236}">
                <a16:creationId xmlns:a16="http://schemas.microsoft.com/office/drawing/2014/main" id="{73AAA098-016F-199B-8436-A4A80670F8F4}"/>
              </a:ext>
            </a:extLst>
          </p:cNvPr>
          <p:cNvSpPr txBox="1"/>
          <p:nvPr/>
        </p:nvSpPr>
        <p:spPr>
          <a:xfrm>
            <a:off x="2480240" y="1930969"/>
            <a:ext cx="1974277" cy="1806970"/>
          </a:xfrm>
          <a:prstGeom prst="rect">
            <a:avLst/>
          </a:prstGeom>
          <a:noFill/>
        </p:spPr>
        <p:txBody>
          <a:bodyPr wrap="square">
            <a:spAutoFit/>
          </a:bodyPr>
          <a:lstStyle/>
          <a:p>
            <a:pPr marL="128588" indent="-128588">
              <a:buFont typeface="Systemfont normal"/>
              <a:buChar char="-"/>
            </a:pPr>
            <a:endParaRPr lang="nb-NO" sz="1013" dirty="0"/>
          </a:p>
          <a:p>
            <a:pPr marL="171450" indent="-171450">
              <a:buFont typeface="Systemfont normal"/>
              <a:buChar char="-"/>
            </a:pPr>
            <a:r>
              <a:rPr lang="en-GB" sz="1013" dirty="0"/>
              <a:t>Unknown tasks</a:t>
            </a:r>
          </a:p>
          <a:p>
            <a:pPr marL="171450" indent="-171450">
              <a:buFont typeface="Systemfont normal"/>
              <a:buChar char="-"/>
            </a:pPr>
            <a:endParaRPr lang="en-GB" sz="1013" dirty="0"/>
          </a:p>
          <a:p>
            <a:pPr marL="171450" indent="-171450">
              <a:buFont typeface="Systemfont normal"/>
              <a:buChar char="-"/>
            </a:pPr>
            <a:r>
              <a:rPr lang="en-GB" sz="1013" dirty="0"/>
              <a:t>Unpredictable tasks</a:t>
            </a:r>
          </a:p>
          <a:p>
            <a:pPr marL="171450" indent="-171450">
              <a:buFont typeface="Systemfont normal"/>
              <a:buChar char="-"/>
            </a:pPr>
            <a:endParaRPr lang="en-GB" sz="1013" dirty="0"/>
          </a:p>
          <a:p>
            <a:pPr marL="171450" indent="-171450">
              <a:buFont typeface="Systemfont normal"/>
              <a:buChar char="-"/>
            </a:pPr>
            <a:r>
              <a:rPr lang="en-GB" sz="1013" dirty="0"/>
              <a:t>Complex tasks</a:t>
            </a:r>
          </a:p>
          <a:p>
            <a:pPr marL="171450" indent="-171450">
              <a:buFont typeface="Systemfont normal"/>
              <a:buChar char="-"/>
            </a:pPr>
            <a:endParaRPr lang="en-GB" sz="1013" dirty="0"/>
          </a:p>
          <a:p>
            <a:pPr marL="171450" indent="-171450">
              <a:buFont typeface="Systemfont normal"/>
              <a:buChar char="-"/>
            </a:pPr>
            <a:r>
              <a:rPr lang="en-GB" sz="1013" dirty="0"/>
              <a:t>Too little time</a:t>
            </a:r>
          </a:p>
          <a:p>
            <a:pPr marL="171450" indent="-171450">
              <a:buFont typeface="Systemfont normal"/>
              <a:buChar char="-"/>
            </a:pPr>
            <a:endParaRPr lang="en-GB" sz="1013" dirty="0"/>
          </a:p>
          <a:p>
            <a:pPr marL="171450" indent="-171450">
              <a:buFont typeface="Systemfont normal"/>
              <a:buChar char="-"/>
            </a:pPr>
            <a:r>
              <a:rPr lang="en-GB" sz="1013" dirty="0"/>
              <a:t>Trivial or repetitive tasks</a:t>
            </a:r>
            <a:endParaRPr lang="nb-NO" sz="1013" dirty="0"/>
          </a:p>
          <a:p>
            <a:pPr marL="128588" indent="-128588">
              <a:buFont typeface="Systemfont normal"/>
              <a:buChar char="-"/>
            </a:pPr>
            <a:endParaRPr lang="nb-NO" sz="1013" dirty="0"/>
          </a:p>
        </p:txBody>
      </p:sp>
      <p:sp>
        <p:nvSpPr>
          <p:cNvPr id="44" name="TekstSylinder 43">
            <a:extLst>
              <a:ext uri="{FF2B5EF4-FFF2-40B4-BE49-F238E27FC236}">
                <a16:creationId xmlns:a16="http://schemas.microsoft.com/office/drawing/2014/main" id="{EED8DDB8-8A3C-EC30-646F-0D7BB1F0F6A6}"/>
              </a:ext>
            </a:extLst>
          </p:cNvPr>
          <p:cNvSpPr txBox="1"/>
          <p:nvPr/>
        </p:nvSpPr>
        <p:spPr>
          <a:xfrm>
            <a:off x="6862995" y="1930969"/>
            <a:ext cx="1974277" cy="2118722"/>
          </a:xfrm>
          <a:prstGeom prst="rect">
            <a:avLst/>
          </a:prstGeom>
          <a:noFill/>
        </p:spPr>
        <p:txBody>
          <a:bodyPr wrap="square">
            <a:spAutoFit/>
          </a:bodyPr>
          <a:lstStyle/>
          <a:p>
            <a:pPr marL="128588" indent="-128588">
              <a:buFont typeface="Systemfont normal"/>
              <a:buChar char="-"/>
            </a:pPr>
            <a:endParaRPr lang="nb-NO" sz="1013" dirty="0"/>
          </a:p>
          <a:p>
            <a:pPr marL="171450" indent="-171450">
              <a:buFont typeface="Systemfont normal"/>
              <a:buChar char="-"/>
            </a:pPr>
            <a:r>
              <a:rPr lang="en-GB" sz="1013" dirty="0"/>
              <a:t>Lack of training/competence</a:t>
            </a:r>
          </a:p>
          <a:p>
            <a:pPr marL="171450" indent="-171450">
              <a:buFont typeface="Systemfont normal"/>
              <a:buChar char="-"/>
            </a:pPr>
            <a:endParaRPr lang="en-GB" sz="1013" dirty="0"/>
          </a:p>
          <a:p>
            <a:pPr marL="171450" indent="-171450">
              <a:buFont typeface="Systemfont normal"/>
              <a:buChar char="-"/>
            </a:pPr>
            <a:r>
              <a:rPr lang="en-GB" sz="1013" dirty="0"/>
              <a:t>Lack of experience</a:t>
            </a:r>
          </a:p>
          <a:p>
            <a:pPr marL="171450" indent="-171450">
              <a:buFont typeface="Systemfont normal"/>
              <a:buChar char="-"/>
            </a:pPr>
            <a:endParaRPr lang="en-GB" sz="1013" dirty="0"/>
          </a:p>
          <a:p>
            <a:pPr marL="171450" indent="-171450">
              <a:buFont typeface="Systemfont normal"/>
              <a:buChar char="-"/>
            </a:pPr>
            <a:r>
              <a:rPr lang="en-GB" sz="1013" dirty="0"/>
              <a:t>Lack of rest</a:t>
            </a:r>
          </a:p>
          <a:p>
            <a:pPr marL="171450" indent="-171450">
              <a:buFont typeface="Systemfont normal"/>
              <a:buChar char="-"/>
            </a:pPr>
            <a:endParaRPr lang="en-GB" sz="1013" dirty="0"/>
          </a:p>
          <a:p>
            <a:pPr marL="171450" indent="-171450">
              <a:buFont typeface="Systemfont normal"/>
              <a:buChar char="-"/>
            </a:pPr>
            <a:r>
              <a:rPr lang="en-GB" sz="1013" dirty="0"/>
              <a:t>Health problems</a:t>
            </a:r>
          </a:p>
          <a:p>
            <a:pPr marL="171450" indent="-171450">
              <a:buFont typeface="Systemfont normal"/>
              <a:buChar char="-"/>
            </a:pPr>
            <a:endParaRPr lang="en-GB" sz="1013" dirty="0"/>
          </a:p>
          <a:p>
            <a:pPr marL="171450" indent="-171450">
              <a:buFont typeface="Systemfont normal"/>
              <a:buChar char="-"/>
            </a:pPr>
            <a:r>
              <a:rPr lang="en-GB" sz="1013" dirty="0"/>
              <a:t>Stress </a:t>
            </a:r>
          </a:p>
          <a:p>
            <a:endParaRPr lang="nb-NO" sz="1013" dirty="0"/>
          </a:p>
          <a:p>
            <a:pPr marL="128588" indent="-128588">
              <a:buFont typeface="Systemfont normal"/>
              <a:buChar char="-"/>
            </a:pPr>
            <a:endParaRPr lang="nb-NO" sz="1013" dirty="0"/>
          </a:p>
          <a:p>
            <a:pPr marL="128588" indent="-128588">
              <a:buFont typeface="Systemfont normal"/>
              <a:buChar char="-"/>
            </a:pPr>
            <a:endParaRPr lang="nb-NO" sz="1013" dirty="0"/>
          </a:p>
        </p:txBody>
      </p:sp>
      <p:sp>
        <p:nvSpPr>
          <p:cNvPr id="45" name="TekstSylinder 44">
            <a:extLst>
              <a:ext uri="{FF2B5EF4-FFF2-40B4-BE49-F238E27FC236}">
                <a16:creationId xmlns:a16="http://schemas.microsoft.com/office/drawing/2014/main" id="{27E8D5A8-2A97-9293-9929-EF37FE23FDC0}"/>
              </a:ext>
            </a:extLst>
          </p:cNvPr>
          <p:cNvSpPr txBox="1"/>
          <p:nvPr/>
        </p:nvSpPr>
        <p:spPr>
          <a:xfrm>
            <a:off x="308908" y="1934157"/>
            <a:ext cx="1964497" cy="2430474"/>
          </a:xfrm>
          <a:prstGeom prst="rect">
            <a:avLst/>
          </a:prstGeom>
          <a:noFill/>
        </p:spPr>
        <p:txBody>
          <a:bodyPr wrap="square">
            <a:spAutoFit/>
          </a:bodyPr>
          <a:lstStyle/>
          <a:p>
            <a:pPr marL="128588" indent="-128588">
              <a:buFont typeface="Systemfont normal"/>
              <a:buChar char="-"/>
            </a:pPr>
            <a:endParaRPr lang="nb-NO" sz="1013" dirty="0"/>
          </a:p>
          <a:p>
            <a:pPr marL="171450" indent="-171450">
              <a:buFont typeface="Systemfont normal"/>
              <a:buChar char="-"/>
            </a:pPr>
            <a:r>
              <a:rPr lang="en-GB" sz="1013" dirty="0"/>
              <a:t>Unclear roles and responsibilities</a:t>
            </a:r>
          </a:p>
          <a:p>
            <a:pPr marL="171450" indent="-171450">
              <a:buFont typeface="Systemfont normal"/>
              <a:buChar char="-"/>
            </a:pPr>
            <a:endParaRPr lang="en-GB" sz="1013" dirty="0"/>
          </a:p>
          <a:p>
            <a:pPr marL="171450" indent="-171450">
              <a:buFont typeface="Systemfont normal"/>
              <a:buChar char="-"/>
            </a:pPr>
            <a:r>
              <a:rPr lang="en-GB" sz="1013" dirty="0"/>
              <a:t>Task conflicts </a:t>
            </a:r>
          </a:p>
          <a:p>
            <a:pPr marL="171450" indent="-171450">
              <a:buFont typeface="Systemfont normal"/>
              <a:buChar char="-"/>
            </a:pPr>
            <a:endParaRPr lang="en-GB" sz="1013" dirty="0"/>
          </a:p>
          <a:p>
            <a:pPr marL="171450" indent="-171450">
              <a:buFont typeface="Systemfont normal"/>
              <a:buChar char="-"/>
            </a:pPr>
            <a:r>
              <a:rPr lang="en-GB" sz="1013" dirty="0"/>
              <a:t>Problems with communication/ collaboration</a:t>
            </a:r>
          </a:p>
          <a:p>
            <a:pPr marL="171450" indent="-171450">
              <a:buFont typeface="Systemfont normal"/>
              <a:buChar char="-"/>
            </a:pPr>
            <a:endParaRPr lang="en-GB" sz="1013" dirty="0"/>
          </a:p>
          <a:p>
            <a:pPr marL="171450" indent="-171450">
              <a:buFont typeface="Systemfont normal"/>
              <a:buChar char="-"/>
            </a:pPr>
            <a:r>
              <a:rPr lang="en-GB" sz="1013" dirty="0"/>
              <a:t>Staffing and resource management</a:t>
            </a:r>
          </a:p>
          <a:p>
            <a:pPr marL="171450" indent="-171450">
              <a:buFont typeface="Systemfont normal"/>
              <a:buChar char="-"/>
            </a:pPr>
            <a:endParaRPr lang="en-GB" sz="1013" dirty="0"/>
          </a:p>
          <a:p>
            <a:pPr marL="171450" indent="-171450">
              <a:buFont typeface="Systemfont normal"/>
              <a:buChar char="-"/>
            </a:pPr>
            <a:r>
              <a:rPr lang="en-GB" sz="1013" dirty="0"/>
              <a:t>Organisation of work (e.g. workload and planning)</a:t>
            </a:r>
          </a:p>
        </p:txBody>
      </p:sp>
      <p:grpSp>
        <p:nvGrpSpPr>
          <p:cNvPr id="46" name="Gruppe 45">
            <a:extLst>
              <a:ext uri="{FF2B5EF4-FFF2-40B4-BE49-F238E27FC236}">
                <a16:creationId xmlns:a16="http://schemas.microsoft.com/office/drawing/2014/main" id="{4276C38B-D330-7FB2-6924-4F91D28EF525}"/>
              </a:ext>
            </a:extLst>
          </p:cNvPr>
          <p:cNvGrpSpPr/>
          <p:nvPr/>
        </p:nvGrpSpPr>
        <p:grpSpPr>
          <a:xfrm>
            <a:off x="299129" y="1392275"/>
            <a:ext cx="1974277" cy="652705"/>
            <a:chOff x="376538" y="1488516"/>
            <a:chExt cx="2632369" cy="870273"/>
          </a:xfrm>
        </p:grpSpPr>
        <p:sp>
          <p:nvSpPr>
            <p:cNvPr id="47" name="Avrundet rektangel 46">
              <a:extLst>
                <a:ext uri="{FF2B5EF4-FFF2-40B4-BE49-F238E27FC236}">
                  <a16:creationId xmlns:a16="http://schemas.microsoft.com/office/drawing/2014/main" id="{547E4950-2FF2-9ACC-CBF1-8CF48F2A39EF}"/>
                </a:ext>
              </a:extLst>
            </p:cNvPr>
            <p:cNvSpPr>
              <a:spLocks noChangeAspect="1"/>
            </p:cNvSpPr>
            <p:nvPr/>
          </p:nvSpPr>
          <p:spPr>
            <a:xfrm>
              <a:off x="389576" y="1528597"/>
              <a:ext cx="2619331" cy="816705"/>
            </a:xfrm>
            <a:prstGeom prst="roundRect">
              <a:avLst>
                <a:gd name="adj" fmla="val 6970"/>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a:p>
          </p:txBody>
        </p:sp>
        <p:sp>
          <p:nvSpPr>
            <p:cNvPr id="48" name="TekstSylinder 47">
              <a:extLst>
                <a:ext uri="{FF2B5EF4-FFF2-40B4-BE49-F238E27FC236}">
                  <a16:creationId xmlns:a16="http://schemas.microsoft.com/office/drawing/2014/main" id="{CEEE9E4B-58E5-0895-F6C4-CD43837BC6B2}"/>
                </a:ext>
              </a:extLst>
            </p:cNvPr>
            <p:cNvSpPr txBox="1"/>
            <p:nvPr/>
          </p:nvSpPr>
          <p:spPr>
            <a:xfrm>
              <a:off x="1254529" y="1644561"/>
              <a:ext cx="1735612" cy="615553"/>
            </a:xfrm>
            <a:prstGeom prst="rect">
              <a:avLst/>
            </a:prstGeom>
            <a:noFill/>
            <a:ln>
              <a:noFill/>
            </a:ln>
          </p:spPr>
          <p:txBody>
            <a:bodyPr wrap="square" rtlCol="0">
              <a:spAutoFit/>
            </a:bodyPr>
            <a:lstStyle/>
            <a:p>
              <a:r>
                <a:rPr lang="en-GB" sz="1200" dirty="0"/>
                <a:t>Organisational error traps</a:t>
              </a:r>
            </a:p>
          </p:txBody>
        </p:sp>
        <p:sp>
          <p:nvSpPr>
            <p:cNvPr id="49" name="Avrundet rektangel 48">
              <a:extLst>
                <a:ext uri="{FF2B5EF4-FFF2-40B4-BE49-F238E27FC236}">
                  <a16:creationId xmlns:a16="http://schemas.microsoft.com/office/drawing/2014/main" id="{5E97CF8F-926A-9D9A-3CCA-AEF31294FB45}"/>
                </a:ext>
              </a:extLst>
            </p:cNvPr>
            <p:cNvSpPr>
              <a:spLocks noChangeAspect="1"/>
            </p:cNvSpPr>
            <p:nvPr/>
          </p:nvSpPr>
          <p:spPr>
            <a:xfrm>
              <a:off x="389576" y="1530604"/>
              <a:ext cx="844199" cy="819223"/>
            </a:xfrm>
            <a:prstGeom prst="roundRect">
              <a:avLst>
                <a:gd name="adj" fmla="val 697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dirty="0"/>
            </a:p>
          </p:txBody>
        </p:sp>
        <p:pic>
          <p:nvPicPr>
            <p:cNvPr id="50" name="Grafikk 49" descr="Sykle med personer kontur">
              <a:extLst>
                <a:ext uri="{FF2B5EF4-FFF2-40B4-BE49-F238E27FC236}">
                  <a16:creationId xmlns:a16="http://schemas.microsoft.com/office/drawing/2014/main" id="{536F7B7E-5798-5900-E1A9-6E2ADBECB2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6538" y="1488516"/>
              <a:ext cx="870273" cy="870273"/>
            </a:xfrm>
            <a:prstGeom prst="rect">
              <a:avLst/>
            </a:prstGeom>
          </p:spPr>
        </p:pic>
      </p:grpSp>
      <p:grpSp>
        <p:nvGrpSpPr>
          <p:cNvPr id="51" name="Gruppe 50">
            <a:extLst>
              <a:ext uri="{FF2B5EF4-FFF2-40B4-BE49-F238E27FC236}">
                <a16:creationId xmlns:a16="http://schemas.microsoft.com/office/drawing/2014/main" id="{189CD5D2-456C-49AA-4199-85D86EC3AE52}"/>
              </a:ext>
            </a:extLst>
          </p:cNvPr>
          <p:cNvGrpSpPr/>
          <p:nvPr/>
        </p:nvGrpSpPr>
        <p:grpSpPr>
          <a:xfrm>
            <a:off x="4636137" y="1375993"/>
            <a:ext cx="2001061" cy="685800"/>
            <a:chOff x="3416970" y="1466807"/>
            <a:chExt cx="2668081" cy="914400"/>
          </a:xfrm>
        </p:grpSpPr>
        <p:sp>
          <p:nvSpPr>
            <p:cNvPr id="52" name="Avrundet rektangel 51">
              <a:extLst>
                <a:ext uri="{FF2B5EF4-FFF2-40B4-BE49-F238E27FC236}">
                  <a16:creationId xmlns:a16="http://schemas.microsoft.com/office/drawing/2014/main" id="{E59CC905-A6E7-6E9D-71B4-E9ED16314202}"/>
                </a:ext>
              </a:extLst>
            </p:cNvPr>
            <p:cNvSpPr>
              <a:spLocks noChangeAspect="1"/>
            </p:cNvSpPr>
            <p:nvPr/>
          </p:nvSpPr>
          <p:spPr>
            <a:xfrm>
              <a:off x="3465720" y="1528597"/>
              <a:ext cx="2619331" cy="815465"/>
            </a:xfrm>
            <a:prstGeom prst="roundRect">
              <a:avLst>
                <a:gd name="adj" fmla="val 6970"/>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dirty="0"/>
            </a:p>
          </p:txBody>
        </p:sp>
        <p:sp>
          <p:nvSpPr>
            <p:cNvPr id="53" name="TekstSylinder 52">
              <a:extLst>
                <a:ext uri="{FF2B5EF4-FFF2-40B4-BE49-F238E27FC236}">
                  <a16:creationId xmlns:a16="http://schemas.microsoft.com/office/drawing/2014/main" id="{6532CE6A-DD57-61F9-5E17-3E6522155C21}"/>
                </a:ext>
              </a:extLst>
            </p:cNvPr>
            <p:cNvSpPr txBox="1"/>
            <p:nvPr/>
          </p:nvSpPr>
          <p:spPr>
            <a:xfrm>
              <a:off x="4326770" y="1644562"/>
              <a:ext cx="1519284" cy="615553"/>
            </a:xfrm>
            <a:prstGeom prst="rect">
              <a:avLst/>
            </a:prstGeom>
            <a:noFill/>
            <a:ln>
              <a:noFill/>
            </a:ln>
          </p:spPr>
          <p:txBody>
            <a:bodyPr wrap="square" rtlCol="0">
              <a:spAutoFit/>
            </a:bodyPr>
            <a:lstStyle/>
            <a:p>
              <a:r>
                <a:rPr lang="en-GB" sz="1200" dirty="0"/>
                <a:t>Technical error traps</a:t>
              </a:r>
            </a:p>
          </p:txBody>
        </p:sp>
        <p:sp>
          <p:nvSpPr>
            <p:cNvPr id="54" name="Avrundet rektangel 53">
              <a:extLst>
                <a:ext uri="{FF2B5EF4-FFF2-40B4-BE49-F238E27FC236}">
                  <a16:creationId xmlns:a16="http://schemas.microsoft.com/office/drawing/2014/main" id="{A2E8FEAF-3058-875B-8EF9-1F4BC00D17F2}"/>
                </a:ext>
              </a:extLst>
            </p:cNvPr>
            <p:cNvSpPr>
              <a:spLocks noChangeAspect="1"/>
            </p:cNvSpPr>
            <p:nvPr/>
          </p:nvSpPr>
          <p:spPr>
            <a:xfrm>
              <a:off x="3465720" y="1528845"/>
              <a:ext cx="844199" cy="807445"/>
            </a:xfrm>
            <a:prstGeom prst="roundRect">
              <a:avLst>
                <a:gd name="adj" fmla="val 697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a:p>
          </p:txBody>
        </p:sp>
        <p:pic>
          <p:nvPicPr>
            <p:cNvPr id="55" name="Grafikk 54" descr="Ett tannhjul kontur">
              <a:extLst>
                <a:ext uri="{FF2B5EF4-FFF2-40B4-BE49-F238E27FC236}">
                  <a16:creationId xmlns:a16="http://schemas.microsoft.com/office/drawing/2014/main" id="{A82290E3-383E-FF82-A7D6-C8B304497D8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16970" y="1466807"/>
              <a:ext cx="914400" cy="914400"/>
            </a:xfrm>
            <a:prstGeom prst="rect">
              <a:avLst/>
            </a:prstGeom>
          </p:spPr>
        </p:pic>
      </p:grpSp>
      <p:grpSp>
        <p:nvGrpSpPr>
          <p:cNvPr id="56" name="Gruppe 55">
            <a:extLst>
              <a:ext uri="{FF2B5EF4-FFF2-40B4-BE49-F238E27FC236}">
                <a16:creationId xmlns:a16="http://schemas.microsoft.com/office/drawing/2014/main" id="{C60D723F-EFFF-26D0-1635-07BF94E5E7D2}"/>
              </a:ext>
            </a:extLst>
          </p:cNvPr>
          <p:cNvGrpSpPr/>
          <p:nvPr/>
        </p:nvGrpSpPr>
        <p:grpSpPr>
          <a:xfrm>
            <a:off x="2485129" y="1408822"/>
            <a:ext cx="2017502" cy="633150"/>
            <a:chOff x="6526187" y="1510576"/>
            <a:chExt cx="2690002" cy="844199"/>
          </a:xfrm>
        </p:grpSpPr>
        <p:sp>
          <p:nvSpPr>
            <p:cNvPr id="57" name="Avrundet rektangel 56">
              <a:extLst>
                <a:ext uri="{FF2B5EF4-FFF2-40B4-BE49-F238E27FC236}">
                  <a16:creationId xmlns:a16="http://schemas.microsoft.com/office/drawing/2014/main" id="{F5C84DBD-A1AD-D5B3-6FFB-510DE76D31B0}"/>
                </a:ext>
              </a:extLst>
            </p:cNvPr>
            <p:cNvSpPr>
              <a:spLocks noChangeAspect="1"/>
            </p:cNvSpPr>
            <p:nvPr/>
          </p:nvSpPr>
          <p:spPr>
            <a:xfrm>
              <a:off x="6526188" y="1528597"/>
              <a:ext cx="2619331" cy="816705"/>
            </a:xfrm>
            <a:prstGeom prst="roundRect">
              <a:avLst>
                <a:gd name="adj" fmla="val 6970"/>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a:p>
          </p:txBody>
        </p:sp>
        <p:sp>
          <p:nvSpPr>
            <p:cNvPr id="58" name="TekstSylinder 57">
              <a:extLst>
                <a:ext uri="{FF2B5EF4-FFF2-40B4-BE49-F238E27FC236}">
                  <a16:creationId xmlns:a16="http://schemas.microsoft.com/office/drawing/2014/main" id="{ED88FE71-9B49-5B85-9142-98FCF92A11F6}"/>
                </a:ext>
              </a:extLst>
            </p:cNvPr>
            <p:cNvSpPr txBox="1"/>
            <p:nvPr/>
          </p:nvSpPr>
          <p:spPr>
            <a:xfrm>
              <a:off x="7391141" y="1644561"/>
              <a:ext cx="1825048" cy="615553"/>
            </a:xfrm>
            <a:prstGeom prst="rect">
              <a:avLst/>
            </a:prstGeom>
            <a:noFill/>
            <a:ln>
              <a:noFill/>
            </a:ln>
          </p:spPr>
          <p:txBody>
            <a:bodyPr wrap="square" rtlCol="0">
              <a:spAutoFit/>
            </a:bodyPr>
            <a:lstStyle/>
            <a:p>
              <a:r>
                <a:rPr lang="en-GB" sz="1200" dirty="0"/>
                <a:t>Task-based </a:t>
              </a:r>
            </a:p>
            <a:p>
              <a:r>
                <a:rPr lang="en-GB" sz="1200" dirty="0"/>
                <a:t>error traps</a:t>
              </a:r>
            </a:p>
          </p:txBody>
        </p:sp>
        <p:sp>
          <p:nvSpPr>
            <p:cNvPr id="59" name="Avrundet rektangel 58">
              <a:extLst>
                <a:ext uri="{FF2B5EF4-FFF2-40B4-BE49-F238E27FC236}">
                  <a16:creationId xmlns:a16="http://schemas.microsoft.com/office/drawing/2014/main" id="{FB8D530D-C95B-B452-C4F2-A4A50A4A6BDC}"/>
                </a:ext>
              </a:extLst>
            </p:cNvPr>
            <p:cNvSpPr>
              <a:spLocks noChangeAspect="1"/>
            </p:cNvSpPr>
            <p:nvPr/>
          </p:nvSpPr>
          <p:spPr>
            <a:xfrm>
              <a:off x="6526188" y="1530604"/>
              <a:ext cx="844199" cy="819223"/>
            </a:xfrm>
            <a:prstGeom prst="roundRect">
              <a:avLst>
                <a:gd name="adj" fmla="val 697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dirty="0"/>
            </a:p>
          </p:txBody>
        </p:sp>
        <p:pic>
          <p:nvPicPr>
            <p:cNvPr id="60" name="Grafikk 59" descr="Stoppeklokke kontur">
              <a:extLst>
                <a:ext uri="{FF2B5EF4-FFF2-40B4-BE49-F238E27FC236}">
                  <a16:creationId xmlns:a16="http://schemas.microsoft.com/office/drawing/2014/main" id="{86E190F2-0886-CD29-640F-BB7FBA8C1C0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26187" y="1510576"/>
              <a:ext cx="844199" cy="844199"/>
            </a:xfrm>
            <a:prstGeom prst="rect">
              <a:avLst/>
            </a:prstGeom>
          </p:spPr>
        </p:pic>
      </p:grpSp>
      <p:grpSp>
        <p:nvGrpSpPr>
          <p:cNvPr id="61" name="Gruppe 60">
            <a:extLst>
              <a:ext uri="{FF2B5EF4-FFF2-40B4-BE49-F238E27FC236}">
                <a16:creationId xmlns:a16="http://schemas.microsoft.com/office/drawing/2014/main" id="{6583467B-747D-5D8C-EAD2-692AE1E29D2C}"/>
              </a:ext>
            </a:extLst>
          </p:cNvPr>
          <p:cNvGrpSpPr/>
          <p:nvPr/>
        </p:nvGrpSpPr>
        <p:grpSpPr>
          <a:xfrm>
            <a:off x="6866649" y="1407584"/>
            <a:ext cx="1965734" cy="634385"/>
            <a:chOff x="9166970" y="1519124"/>
            <a:chExt cx="2620978" cy="845846"/>
          </a:xfrm>
        </p:grpSpPr>
        <p:sp>
          <p:nvSpPr>
            <p:cNvPr id="62" name="Avrundet rektangel 61">
              <a:extLst>
                <a:ext uri="{FF2B5EF4-FFF2-40B4-BE49-F238E27FC236}">
                  <a16:creationId xmlns:a16="http://schemas.microsoft.com/office/drawing/2014/main" id="{94A5359B-1B79-8F78-AF6B-8DC2A721E350}"/>
                </a:ext>
              </a:extLst>
            </p:cNvPr>
            <p:cNvSpPr>
              <a:spLocks noChangeAspect="1"/>
            </p:cNvSpPr>
            <p:nvPr/>
          </p:nvSpPr>
          <p:spPr>
            <a:xfrm>
              <a:off x="9168617" y="1521664"/>
              <a:ext cx="2619331" cy="816705"/>
            </a:xfrm>
            <a:prstGeom prst="roundRect">
              <a:avLst>
                <a:gd name="adj" fmla="val 6970"/>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a:p>
          </p:txBody>
        </p:sp>
        <p:sp>
          <p:nvSpPr>
            <p:cNvPr id="63" name="TekstSylinder 62">
              <a:extLst>
                <a:ext uri="{FF2B5EF4-FFF2-40B4-BE49-F238E27FC236}">
                  <a16:creationId xmlns:a16="http://schemas.microsoft.com/office/drawing/2014/main" id="{585C7824-CEF4-0E22-3AE0-B6FD5B97CCF1}"/>
                </a:ext>
              </a:extLst>
            </p:cNvPr>
            <p:cNvSpPr txBox="1"/>
            <p:nvPr/>
          </p:nvSpPr>
          <p:spPr>
            <a:xfrm>
              <a:off x="10033570" y="1637628"/>
              <a:ext cx="1646432" cy="615553"/>
            </a:xfrm>
            <a:prstGeom prst="rect">
              <a:avLst/>
            </a:prstGeom>
            <a:noFill/>
            <a:ln>
              <a:noFill/>
            </a:ln>
          </p:spPr>
          <p:txBody>
            <a:bodyPr wrap="square" rtlCol="0">
              <a:spAutoFit/>
            </a:bodyPr>
            <a:lstStyle/>
            <a:p>
              <a:r>
                <a:rPr lang="en-GB" sz="1200" dirty="0"/>
                <a:t>Individual </a:t>
              </a:r>
            </a:p>
            <a:p>
              <a:r>
                <a:rPr lang="en-GB" sz="1200" dirty="0"/>
                <a:t>error traps</a:t>
              </a:r>
            </a:p>
          </p:txBody>
        </p:sp>
        <p:sp>
          <p:nvSpPr>
            <p:cNvPr id="64" name="Avrundet rektangel 63">
              <a:extLst>
                <a:ext uri="{FF2B5EF4-FFF2-40B4-BE49-F238E27FC236}">
                  <a16:creationId xmlns:a16="http://schemas.microsoft.com/office/drawing/2014/main" id="{837E6086-F4A2-9A70-48B0-FEE70EE5F9CF}"/>
                </a:ext>
              </a:extLst>
            </p:cNvPr>
            <p:cNvSpPr>
              <a:spLocks noChangeAspect="1"/>
            </p:cNvSpPr>
            <p:nvPr/>
          </p:nvSpPr>
          <p:spPr>
            <a:xfrm>
              <a:off x="9168617" y="1523671"/>
              <a:ext cx="844199" cy="819223"/>
            </a:xfrm>
            <a:prstGeom prst="roundRect">
              <a:avLst>
                <a:gd name="adj" fmla="val 697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dirty="0"/>
            </a:p>
          </p:txBody>
        </p:sp>
        <p:pic>
          <p:nvPicPr>
            <p:cNvPr id="65" name="Grafikk 64" descr="Bygnings arbeider hunn kontur">
              <a:extLst>
                <a:ext uri="{FF2B5EF4-FFF2-40B4-BE49-F238E27FC236}">
                  <a16:creationId xmlns:a16="http://schemas.microsoft.com/office/drawing/2014/main" id="{91A0712B-2BCC-C7DC-E891-B706061E21C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66970" y="1519124"/>
              <a:ext cx="845846" cy="845846"/>
            </a:xfrm>
            <a:prstGeom prst="rect">
              <a:avLst/>
            </a:prstGeom>
          </p:spPr>
        </p:pic>
      </p:grpSp>
      <p:sp>
        <p:nvSpPr>
          <p:cNvPr id="3" name="Plassholder for lysbildenummer 2">
            <a:extLst>
              <a:ext uri="{FF2B5EF4-FFF2-40B4-BE49-F238E27FC236}">
                <a16:creationId xmlns:a16="http://schemas.microsoft.com/office/drawing/2014/main" id="{4A23F20A-59C8-AFC2-F4A4-D4F111F18EA8}"/>
              </a:ext>
            </a:extLst>
          </p:cNvPr>
          <p:cNvSpPr>
            <a:spLocks noGrp="1"/>
          </p:cNvSpPr>
          <p:nvPr>
            <p:ph type="sldNum" sz="quarter" idx="12"/>
          </p:nvPr>
        </p:nvSpPr>
        <p:spPr/>
        <p:txBody>
          <a:bodyPr/>
          <a:lstStyle/>
          <a:p>
            <a:fld id="{0D5D190D-4096-446B-98B6-CC43B7BC0EAF}" type="slidenum">
              <a:rPr lang="en-US" smtClean="0"/>
              <a:t>14</a:t>
            </a:fld>
            <a:endParaRPr lang="en-US" dirty="0"/>
          </a:p>
        </p:txBody>
      </p:sp>
      <p:pic>
        <p:nvPicPr>
          <p:cNvPr id="5" name="Bilde 4">
            <a:extLst>
              <a:ext uri="{FF2B5EF4-FFF2-40B4-BE49-F238E27FC236}">
                <a16:creationId xmlns:a16="http://schemas.microsoft.com/office/drawing/2014/main" id="{27A4EABD-431B-192B-9428-A01F02643C6E}"/>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6971051" y="-5959"/>
            <a:ext cx="2181113" cy="822387"/>
          </a:xfrm>
          <a:prstGeom prst="rect">
            <a:avLst/>
          </a:prstGeom>
        </p:spPr>
      </p:pic>
    </p:spTree>
    <p:extLst>
      <p:ext uri="{BB962C8B-B14F-4D97-AF65-F5344CB8AC3E}">
        <p14:creationId xmlns:p14="http://schemas.microsoft.com/office/powerpoint/2010/main" val="4235643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a:extLst>
              <a:ext uri="{FF2B5EF4-FFF2-40B4-BE49-F238E27FC236}">
                <a16:creationId xmlns:a16="http://schemas.microsoft.com/office/drawing/2014/main" id="{34B2A907-EE90-174A-FE77-215F7E09C6C4}"/>
              </a:ext>
            </a:extLst>
          </p:cNvPr>
          <p:cNvSpPr txBox="1"/>
          <p:nvPr/>
        </p:nvSpPr>
        <p:spPr>
          <a:xfrm>
            <a:off x="400281" y="3745800"/>
            <a:ext cx="4171719" cy="612091"/>
          </a:xfrm>
          <a:prstGeom prst="rect">
            <a:avLst/>
          </a:prstGeom>
          <a:noFill/>
        </p:spPr>
        <p:txBody>
          <a:bodyPr wrap="square" rtlCol="0">
            <a:spAutoFit/>
          </a:bodyPr>
          <a:lstStyle/>
          <a:p>
            <a:pPr>
              <a:lnSpc>
                <a:spcPct val="150000"/>
              </a:lnSpc>
            </a:pPr>
            <a:r>
              <a:rPr lang="en-GB" sz="1200" i="1" dirty="0"/>
              <a:t>How common or uncommon is it to face challenges like these in our work? </a:t>
            </a:r>
          </a:p>
        </p:txBody>
      </p:sp>
      <p:cxnSp>
        <p:nvCxnSpPr>
          <p:cNvPr id="23" name="Rett linje 22">
            <a:extLst>
              <a:ext uri="{FF2B5EF4-FFF2-40B4-BE49-F238E27FC236}">
                <a16:creationId xmlns:a16="http://schemas.microsoft.com/office/drawing/2014/main" id="{C1E2CC20-E3D8-04FD-8DB8-0993FEF2F9BD}"/>
              </a:ext>
            </a:extLst>
          </p:cNvPr>
          <p:cNvCxnSpPr>
            <a:cxnSpLocks/>
          </p:cNvCxnSpPr>
          <p:nvPr/>
        </p:nvCxnSpPr>
        <p:spPr>
          <a:xfrm>
            <a:off x="499246" y="3504664"/>
            <a:ext cx="320264" cy="0"/>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7" name="TekstSylinder 26">
            <a:extLst>
              <a:ext uri="{FF2B5EF4-FFF2-40B4-BE49-F238E27FC236}">
                <a16:creationId xmlns:a16="http://schemas.microsoft.com/office/drawing/2014/main" id="{99A9518E-78ED-F7DA-DE5D-946E7F6C8E04}"/>
              </a:ext>
            </a:extLst>
          </p:cNvPr>
          <p:cNvSpPr txBox="1"/>
          <p:nvPr/>
        </p:nvSpPr>
        <p:spPr>
          <a:xfrm>
            <a:off x="1129763" y="517438"/>
            <a:ext cx="1565595" cy="276999"/>
          </a:xfrm>
          <a:prstGeom prst="rect">
            <a:avLst/>
          </a:prstGeom>
          <a:noFill/>
        </p:spPr>
        <p:txBody>
          <a:bodyPr wrap="square" rtlCol="0">
            <a:spAutoFit/>
          </a:bodyPr>
          <a:lstStyle/>
          <a:p>
            <a:r>
              <a:rPr lang="en-GB" sz="1200" b="1" dirty="0">
                <a:solidFill>
                  <a:schemeClr val="tx2"/>
                </a:solidFill>
                <a:latin typeface="+mj-lt"/>
              </a:rPr>
              <a:t>REFLECTION</a:t>
            </a:r>
          </a:p>
        </p:txBody>
      </p:sp>
      <p:sp>
        <p:nvSpPr>
          <p:cNvPr id="28" name="Avrundet rektangel 27">
            <a:extLst>
              <a:ext uri="{FF2B5EF4-FFF2-40B4-BE49-F238E27FC236}">
                <a16:creationId xmlns:a16="http://schemas.microsoft.com/office/drawing/2014/main" id="{BC9DF0E1-7C48-46B6-DEF1-AB1E9817EB25}"/>
              </a:ext>
            </a:extLst>
          </p:cNvPr>
          <p:cNvSpPr/>
          <p:nvPr/>
        </p:nvSpPr>
        <p:spPr>
          <a:xfrm>
            <a:off x="3374151" y="1500525"/>
            <a:ext cx="1216265" cy="485275"/>
          </a:xfrm>
          <a:prstGeom prst="roundRect">
            <a:avLst>
              <a:gd name="adj" fmla="val 677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latin typeface="+mj-lt"/>
              </a:rPr>
              <a:t>Inadequate documentation</a:t>
            </a:r>
          </a:p>
        </p:txBody>
      </p:sp>
      <p:sp>
        <p:nvSpPr>
          <p:cNvPr id="29" name="Avrundet rektangel 28">
            <a:extLst>
              <a:ext uri="{FF2B5EF4-FFF2-40B4-BE49-F238E27FC236}">
                <a16:creationId xmlns:a16="http://schemas.microsoft.com/office/drawing/2014/main" id="{8A3AB88B-D05C-A3FE-8616-21A989587136}"/>
              </a:ext>
            </a:extLst>
          </p:cNvPr>
          <p:cNvSpPr/>
          <p:nvPr/>
        </p:nvSpPr>
        <p:spPr>
          <a:xfrm>
            <a:off x="549297" y="1497806"/>
            <a:ext cx="1216265" cy="486125"/>
          </a:xfrm>
          <a:prstGeom prst="roundRect">
            <a:avLst>
              <a:gd name="adj" fmla="val 677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latin typeface="+mj-lt"/>
              </a:rPr>
              <a:t>Unclear roles / responsibilities</a:t>
            </a:r>
          </a:p>
        </p:txBody>
      </p:sp>
      <p:sp>
        <p:nvSpPr>
          <p:cNvPr id="30" name="Avrundet rektangel 29">
            <a:extLst>
              <a:ext uri="{FF2B5EF4-FFF2-40B4-BE49-F238E27FC236}">
                <a16:creationId xmlns:a16="http://schemas.microsoft.com/office/drawing/2014/main" id="{FB1427DB-17ED-B2CC-8FED-1D0AED94D6B9}"/>
              </a:ext>
            </a:extLst>
          </p:cNvPr>
          <p:cNvSpPr/>
          <p:nvPr/>
        </p:nvSpPr>
        <p:spPr>
          <a:xfrm>
            <a:off x="1961724" y="1502540"/>
            <a:ext cx="1216265" cy="485275"/>
          </a:xfrm>
          <a:prstGeom prst="roundRect">
            <a:avLst>
              <a:gd name="adj" fmla="val 677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latin typeface="+mj-lt"/>
              </a:rPr>
              <a:t>Complex task</a:t>
            </a:r>
          </a:p>
        </p:txBody>
      </p:sp>
      <p:sp>
        <p:nvSpPr>
          <p:cNvPr id="31" name="Avrundet rektangel 30">
            <a:extLst>
              <a:ext uri="{FF2B5EF4-FFF2-40B4-BE49-F238E27FC236}">
                <a16:creationId xmlns:a16="http://schemas.microsoft.com/office/drawing/2014/main" id="{7C6FD237-C255-F068-816A-A10EE24AFCD8}"/>
              </a:ext>
            </a:extLst>
          </p:cNvPr>
          <p:cNvSpPr/>
          <p:nvPr/>
        </p:nvSpPr>
        <p:spPr>
          <a:xfrm>
            <a:off x="549297" y="2177521"/>
            <a:ext cx="1216265" cy="485275"/>
          </a:xfrm>
          <a:prstGeom prst="roundRect">
            <a:avLst>
              <a:gd name="adj" fmla="val 677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latin typeface="+mj-lt"/>
              </a:rPr>
              <a:t>Inadequate early planning</a:t>
            </a:r>
          </a:p>
        </p:txBody>
      </p:sp>
      <p:sp>
        <p:nvSpPr>
          <p:cNvPr id="32" name="Avrundet rektangel 31">
            <a:extLst>
              <a:ext uri="{FF2B5EF4-FFF2-40B4-BE49-F238E27FC236}">
                <a16:creationId xmlns:a16="http://schemas.microsoft.com/office/drawing/2014/main" id="{A6712BE6-018B-EC9E-2C20-B3BD15EF1CCF}"/>
              </a:ext>
            </a:extLst>
          </p:cNvPr>
          <p:cNvSpPr/>
          <p:nvPr/>
        </p:nvSpPr>
        <p:spPr>
          <a:xfrm>
            <a:off x="3374151" y="2174813"/>
            <a:ext cx="1216265" cy="485275"/>
          </a:xfrm>
          <a:prstGeom prst="roundRect">
            <a:avLst>
              <a:gd name="adj" fmla="val 677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latin typeface="+mj-lt"/>
              </a:rPr>
              <a:t>Unsuitable tools / equipment</a:t>
            </a:r>
          </a:p>
        </p:txBody>
      </p:sp>
      <p:sp>
        <p:nvSpPr>
          <p:cNvPr id="33" name="Avrundet rektangel 32">
            <a:extLst>
              <a:ext uri="{FF2B5EF4-FFF2-40B4-BE49-F238E27FC236}">
                <a16:creationId xmlns:a16="http://schemas.microsoft.com/office/drawing/2014/main" id="{2835402E-6740-E56E-F88F-83317A1F4D3B}"/>
              </a:ext>
            </a:extLst>
          </p:cNvPr>
          <p:cNvSpPr/>
          <p:nvPr/>
        </p:nvSpPr>
        <p:spPr>
          <a:xfrm>
            <a:off x="1965453" y="2174813"/>
            <a:ext cx="1216265" cy="485275"/>
          </a:xfrm>
          <a:prstGeom prst="roundRect">
            <a:avLst>
              <a:gd name="adj" fmla="val 677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latin typeface="+mj-lt"/>
              </a:rPr>
              <a:t>Communication problems</a:t>
            </a:r>
          </a:p>
        </p:txBody>
      </p:sp>
      <p:grpSp>
        <p:nvGrpSpPr>
          <p:cNvPr id="8" name="Gruppe 7">
            <a:extLst>
              <a:ext uri="{FF2B5EF4-FFF2-40B4-BE49-F238E27FC236}">
                <a16:creationId xmlns:a16="http://schemas.microsoft.com/office/drawing/2014/main" id="{3531B135-AE3D-C925-A629-74B4E0857CAC}"/>
              </a:ext>
            </a:extLst>
          </p:cNvPr>
          <p:cNvGrpSpPr>
            <a:grpSpLocks noChangeAspect="1"/>
          </p:cNvGrpSpPr>
          <p:nvPr/>
        </p:nvGrpSpPr>
        <p:grpSpPr>
          <a:xfrm>
            <a:off x="446769" y="318522"/>
            <a:ext cx="674830" cy="674830"/>
            <a:chOff x="420669" y="281659"/>
            <a:chExt cx="674830" cy="674830"/>
          </a:xfrm>
        </p:grpSpPr>
        <p:sp>
          <p:nvSpPr>
            <p:cNvPr id="10" name="Ellipse 9">
              <a:extLst>
                <a:ext uri="{FF2B5EF4-FFF2-40B4-BE49-F238E27FC236}">
                  <a16:creationId xmlns:a16="http://schemas.microsoft.com/office/drawing/2014/main" id="{CA36A8C6-0688-CC86-2136-A9A711E93D36}"/>
                </a:ext>
              </a:extLst>
            </p:cNvPr>
            <p:cNvSpPr>
              <a:spLocks noChangeAspect="1"/>
            </p:cNvSpPr>
            <p:nvPr/>
          </p:nvSpPr>
          <p:spPr>
            <a:xfrm>
              <a:off x="420669" y="281659"/>
              <a:ext cx="674830" cy="6748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Grafikk 10">
              <a:extLst>
                <a:ext uri="{FF2B5EF4-FFF2-40B4-BE49-F238E27FC236}">
                  <a16:creationId xmlns:a16="http://schemas.microsoft.com/office/drawing/2014/main" id="{8D3F87C2-612A-5EDE-0E19-479CE5875B8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9197" y="350187"/>
              <a:ext cx="539503" cy="539503"/>
            </a:xfrm>
            <a:prstGeom prst="rect">
              <a:avLst/>
            </a:prstGeom>
          </p:spPr>
        </p:pic>
      </p:grpSp>
      <p:pic>
        <p:nvPicPr>
          <p:cNvPr id="12" name="Picture 2" descr="May be an image of 3 people, people standing and indoor">
            <a:extLst>
              <a:ext uri="{FF2B5EF4-FFF2-40B4-BE49-F238E27FC236}">
                <a16:creationId xmlns:a16="http://schemas.microsoft.com/office/drawing/2014/main" id="{B603DBBE-B67A-0B08-C453-89245FA2E71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5127812" y="699024"/>
            <a:ext cx="3872753" cy="4282683"/>
          </a:xfrm>
          <a:prstGeom prst="rect">
            <a:avLst/>
          </a:prstGeom>
          <a:noFill/>
          <a:extLst>
            <a:ext uri="{909E8E84-426E-40DD-AFC4-6F175D3DCCD1}">
              <a14:hiddenFill xmlns:a14="http://schemas.microsoft.com/office/drawing/2010/main">
                <a:solidFill>
                  <a:srgbClr val="FFFFFF"/>
                </a:solidFill>
              </a14:hiddenFill>
            </a:ext>
          </a:extLst>
        </p:spPr>
      </p:pic>
      <p:sp>
        <p:nvSpPr>
          <p:cNvPr id="13" name="Plassholder for lysbildenummer 12">
            <a:extLst>
              <a:ext uri="{FF2B5EF4-FFF2-40B4-BE49-F238E27FC236}">
                <a16:creationId xmlns:a16="http://schemas.microsoft.com/office/drawing/2014/main" id="{615F689B-3C94-4510-FEA9-42B4AAF7D5D2}"/>
              </a:ext>
            </a:extLst>
          </p:cNvPr>
          <p:cNvSpPr>
            <a:spLocks noGrp="1"/>
          </p:cNvSpPr>
          <p:nvPr>
            <p:ph type="sldNum" sz="quarter" idx="12"/>
          </p:nvPr>
        </p:nvSpPr>
        <p:spPr/>
        <p:txBody>
          <a:bodyPr/>
          <a:lstStyle/>
          <a:p>
            <a:fld id="{0D5D190D-4096-446B-98B6-CC43B7BC0EAF}" type="slidenum">
              <a:rPr lang="en-GB" smtClean="0"/>
              <a:t>15</a:t>
            </a:fld>
            <a:endParaRPr lang="en-GB" dirty="0"/>
          </a:p>
        </p:txBody>
      </p:sp>
    </p:spTree>
    <p:extLst>
      <p:ext uri="{BB962C8B-B14F-4D97-AF65-F5344CB8AC3E}">
        <p14:creationId xmlns:p14="http://schemas.microsoft.com/office/powerpoint/2010/main" val="2102209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Et bilde som inneholder himmel, utendørs, båt, skip&#10;&#10;Automatisk generert beskrivelse">
            <a:extLst>
              <a:ext uri="{FF2B5EF4-FFF2-40B4-BE49-F238E27FC236}">
                <a16:creationId xmlns:a16="http://schemas.microsoft.com/office/drawing/2014/main" id="{9408D13C-7B2D-4402-8062-C0CAAF95B70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645426" y="0"/>
            <a:ext cx="3498574" cy="5143500"/>
          </a:xfrm>
          <a:prstGeom prst="rect">
            <a:avLst/>
          </a:prstGeom>
        </p:spPr>
      </p:pic>
      <p:sp>
        <p:nvSpPr>
          <p:cNvPr id="2" name="Plassholder for lysbildenummer 1">
            <a:extLst>
              <a:ext uri="{FF2B5EF4-FFF2-40B4-BE49-F238E27FC236}">
                <a16:creationId xmlns:a16="http://schemas.microsoft.com/office/drawing/2014/main" id="{D5434609-7C89-9257-4BEA-558F80DBBF41}"/>
              </a:ext>
            </a:extLst>
          </p:cNvPr>
          <p:cNvSpPr>
            <a:spLocks noGrp="1"/>
          </p:cNvSpPr>
          <p:nvPr>
            <p:ph type="sldNum" sz="quarter" idx="12"/>
          </p:nvPr>
        </p:nvSpPr>
        <p:spPr/>
        <p:txBody>
          <a:bodyPr/>
          <a:lstStyle/>
          <a:p>
            <a:fld id="{5D1E5300-FC0F-4317-A193-EF6CE9E6F7B5}" type="slidenum">
              <a:rPr lang="en-GB" smtClean="0"/>
              <a:pPr/>
              <a:t>16</a:t>
            </a:fld>
            <a:r>
              <a:rPr lang="en-GB"/>
              <a:t>    </a:t>
            </a:r>
          </a:p>
        </p:txBody>
      </p:sp>
      <p:cxnSp>
        <p:nvCxnSpPr>
          <p:cNvPr id="19" name="Rett linje 18">
            <a:extLst>
              <a:ext uri="{FF2B5EF4-FFF2-40B4-BE49-F238E27FC236}">
                <a16:creationId xmlns:a16="http://schemas.microsoft.com/office/drawing/2014/main" id="{F556A3CD-64E1-55D1-540F-2D41C349AB62}"/>
              </a:ext>
            </a:extLst>
          </p:cNvPr>
          <p:cNvCxnSpPr>
            <a:cxnSpLocks/>
          </p:cNvCxnSpPr>
          <p:nvPr/>
        </p:nvCxnSpPr>
        <p:spPr>
          <a:xfrm>
            <a:off x="499246" y="3504664"/>
            <a:ext cx="320264" cy="0"/>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0" name="TekstSylinder 19">
            <a:extLst>
              <a:ext uri="{FF2B5EF4-FFF2-40B4-BE49-F238E27FC236}">
                <a16:creationId xmlns:a16="http://schemas.microsoft.com/office/drawing/2014/main" id="{1CEA8041-65CB-7F02-9BB9-A79BCFA32E5D}"/>
              </a:ext>
            </a:extLst>
          </p:cNvPr>
          <p:cNvSpPr txBox="1"/>
          <p:nvPr/>
        </p:nvSpPr>
        <p:spPr>
          <a:xfrm>
            <a:off x="400281" y="3589988"/>
            <a:ext cx="4190135" cy="889090"/>
          </a:xfrm>
          <a:prstGeom prst="rect">
            <a:avLst/>
          </a:prstGeom>
          <a:noFill/>
        </p:spPr>
        <p:txBody>
          <a:bodyPr wrap="square">
            <a:spAutoFit/>
          </a:bodyPr>
          <a:lstStyle/>
          <a:p>
            <a:pPr>
              <a:lnSpc>
                <a:spcPct val="150000"/>
              </a:lnSpc>
            </a:pPr>
            <a:r>
              <a:rPr lang="en-GB" sz="1200" dirty="0"/>
              <a:t>Together, these conditions led to an incident in which a person suffered a serious crushing injury during a lifting operation.</a:t>
            </a:r>
          </a:p>
        </p:txBody>
      </p:sp>
      <p:pic>
        <p:nvPicPr>
          <p:cNvPr id="17" name="Bilde 16">
            <a:extLst>
              <a:ext uri="{FF2B5EF4-FFF2-40B4-BE49-F238E27FC236}">
                <a16:creationId xmlns:a16="http://schemas.microsoft.com/office/drawing/2014/main" id="{9E71AB90-F9F7-7387-31AE-4FD9943D1D8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986222" y="6124"/>
            <a:ext cx="2147145" cy="809579"/>
          </a:xfrm>
          <a:prstGeom prst="rect">
            <a:avLst/>
          </a:prstGeom>
        </p:spPr>
      </p:pic>
      <p:sp>
        <p:nvSpPr>
          <p:cNvPr id="10" name="Avrundet rektangel 9">
            <a:extLst>
              <a:ext uri="{FF2B5EF4-FFF2-40B4-BE49-F238E27FC236}">
                <a16:creationId xmlns:a16="http://schemas.microsoft.com/office/drawing/2014/main" id="{AD7C00A9-CDA2-23E5-BC9F-75159FF1851A}"/>
              </a:ext>
            </a:extLst>
          </p:cNvPr>
          <p:cNvSpPr/>
          <p:nvPr/>
        </p:nvSpPr>
        <p:spPr>
          <a:xfrm>
            <a:off x="3374151" y="1500525"/>
            <a:ext cx="1216265" cy="485275"/>
          </a:xfrm>
          <a:prstGeom prst="roundRect">
            <a:avLst>
              <a:gd name="adj" fmla="val 677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solidFill>
                  <a:schemeClr val="bg1"/>
                </a:solidFill>
                <a:latin typeface="+mj-lt"/>
              </a:rPr>
              <a:t>Inadequate documentation</a:t>
            </a:r>
          </a:p>
        </p:txBody>
      </p:sp>
      <p:sp>
        <p:nvSpPr>
          <p:cNvPr id="18" name="Avrundet rektangel 17">
            <a:extLst>
              <a:ext uri="{FF2B5EF4-FFF2-40B4-BE49-F238E27FC236}">
                <a16:creationId xmlns:a16="http://schemas.microsoft.com/office/drawing/2014/main" id="{6ABD93D9-7E6B-8B12-0515-68756135983E}"/>
              </a:ext>
            </a:extLst>
          </p:cNvPr>
          <p:cNvSpPr/>
          <p:nvPr/>
        </p:nvSpPr>
        <p:spPr>
          <a:xfrm>
            <a:off x="549297" y="1497806"/>
            <a:ext cx="1216265" cy="486125"/>
          </a:xfrm>
          <a:prstGeom prst="roundRect">
            <a:avLst>
              <a:gd name="adj" fmla="val 677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solidFill>
                  <a:schemeClr val="bg1"/>
                </a:solidFill>
                <a:latin typeface="+mj-lt"/>
              </a:rPr>
              <a:t>Unclear roles / responsibilities</a:t>
            </a:r>
          </a:p>
        </p:txBody>
      </p:sp>
      <p:sp>
        <p:nvSpPr>
          <p:cNvPr id="21" name="Avrundet rektangel 20">
            <a:extLst>
              <a:ext uri="{FF2B5EF4-FFF2-40B4-BE49-F238E27FC236}">
                <a16:creationId xmlns:a16="http://schemas.microsoft.com/office/drawing/2014/main" id="{AC25F68F-132B-7ACD-7E3C-27C23799A24C}"/>
              </a:ext>
            </a:extLst>
          </p:cNvPr>
          <p:cNvSpPr/>
          <p:nvPr/>
        </p:nvSpPr>
        <p:spPr>
          <a:xfrm>
            <a:off x="1961724" y="1502540"/>
            <a:ext cx="1216265" cy="485275"/>
          </a:xfrm>
          <a:prstGeom prst="roundRect">
            <a:avLst>
              <a:gd name="adj" fmla="val 677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solidFill>
                  <a:schemeClr val="bg1"/>
                </a:solidFill>
                <a:latin typeface="+mj-lt"/>
              </a:rPr>
              <a:t>Complex task</a:t>
            </a:r>
          </a:p>
        </p:txBody>
      </p:sp>
      <p:sp>
        <p:nvSpPr>
          <p:cNvPr id="22" name="Avrundet rektangel 21">
            <a:extLst>
              <a:ext uri="{FF2B5EF4-FFF2-40B4-BE49-F238E27FC236}">
                <a16:creationId xmlns:a16="http://schemas.microsoft.com/office/drawing/2014/main" id="{9AA307C4-BC54-9390-46AC-9B50ADA81B44}"/>
              </a:ext>
            </a:extLst>
          </p:cNvPr>
          <p:cNvSpPr/>
          <p:nvPr/>
        </p:nvSpPr>
        <p:spPr>
          <a:xfrm>
            <a:off x="549297" y="2177521"/>
            <a:ext cx="1216265" cy="485275"/>
          </a:xfrm>
          <a:prstGeom prst="roundRect">
            <a:avLst>
              <a:gd name="adj" fmla="val 677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solidFill>
                  <a:schemeClr val="bg1"/>
                </a:solidFill>
                <a:latin typeface="+mj-lt"/>
              </a:rPr>
              <a:t>Inadequate early planning</a:t>
            </a:r>
          </a:p>
        </p:txBody>
      </p:sp>
      <p:sp>
        <p:nvSpPr>
          <p:cNvPr id="23" name="Avrundet rektangel 22">
            <a:extLst>
              <a:ext uri="{FF2B5EF4-FFF2-40B4-BE49-F238E27FC236}">
                <a16:creationId xmlns:a16="http://schemas.microsoft.com/office/drawing/2014/main" id="{EE466424-27F2-F45F-C60E-F3E6F2790731}"/>
              </a:ext>
            </a:extLst>
          </p:cNvPr>
          <p:cNvSpPr/>
          <p:nvPr/>
        </p:nvSpPr>
        <p:spPr>
          <a:xfrm>
            <a:off x="3374151" y="2174813"/>
            <a:ext cx="1216265" cy="485275"/>
          </a:xfrm>
          <a:prstGeom prst="roundRect">
            <a:avLst>
              <a:gd name="adj" fmla="val 677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solidFill>
                  <a:schemeClr val="bg1"/>
                </a:solidFill>
                <a:latin typeface="+mj-lt"/>
              </a:rPr>
              <a:t>Unsuitable tools / equipment</a:t>
            </a:r>
          </a:p>
        </p:txBody>
      </p:sp>
      <p:sp>
        <p:nvSpPr>
          <p:cNvPr id="24" name="Avrundet rektangel 23">
            <a:extLst>
              <a:ext uri="{FF2B5EF4-FFF2-40B4-BE49-F238E27FC236}">
                <a16:creationId xmlns:a16="http://schemas.microsoft.com/office/drawing/2014/main" id="{CF6BB759-AD48-B090-6B4F-91F04002884D}"/>
              </a:ext>
            </a:extLst>
          </p:cNvPr>
          <p:cNvSpPr/>
          <p:nvPr/>
        </p:nvSpPr>
        <p:spPr>
          <a:xfrm>
            <a:off x="1965453" y="2174813"/>
            <a:ext cx="1216265" cy="485275"/>
          </a:xfrm>
          <a:prstGeom prst="roundRect">
            <a:avLst>
              <a:gd name="adj" fmla="val 677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solidFill>
                  <a:schemeClr val="bg1"/>
                </a:solidFill>
                <a:latin typeface="+mj-lt"/>
              </a:rPr>
              <a:t>Communication problems</a:t>
            </a:r>
          </a:p>
        </p:txBody>
      </p:sp>
    </p:spTree>
    <p:extLst>
      <p:ext uri="{BB962C8B-B14F-4D97-AF65-F5344CB8AC3E}">
        <p14:creationId xmlns:p14="http://schemas.microsoft.com/office/powerpoint/2010/main" val="3319492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innendørs, skitten&#10;&#10;Automatisk generert beskrivelse">
            <a:extLst>
              <a:ext uri="{FF2B5EF4-FFF2-40B4-BE49-F238E27FC236}">
                <a16:creationId xmlns:a16="http://schemas.microsoft.com/office/drawing/2014/main" id="{3F3E0B20-C9FB-1074-2A20-624279DC91E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Plassholder for lysbildenummer 1">
            <a:extLst>
              <a:ext uri="{FF2B5EF4-FFF2-40B4-BE49-F238E27FC236}">
                <a16:creationId xmlns:a16="http://schemas.microsoft.com/office/drawing/2014/main" id="{C849E0A8-CA63-92B6-53AB-C45552B4B7C4}"/>
              </a:ext>
            </a:extLst>
          </p:cNvPr>
          <p:cNvSpPr>
            <a:spLocks noGrp="1"/>
          </p:cNvSpPr>
          <p:nvPr>
            <p:ph type="sldNum" sz="quarter" idx="12"/>
          </p:nvPr>
        </p:nvSpPr>
        <p:spPr/>
        <p:txBody>
          <a:bodyPr/>
          <a:lstStyle/>
          <a:p>
            <a:fld id="{5D1E5300-FC0F-4317-A193-EF6CE9E6F7B5}" type="slidenum">
              <a:rPr lang="en-GB" noProof="0" smtClean="0"/>
              <a:pPr/>
              <a:t>17</a:t>
            </a:fld>
            <a:r>
              <a:rPr lang="en-GB" noProof="0" dirty="0"/>
              <a:t> </a:t>
            </a:r>
          </a:p>
        </p:txBody>
      </p:sp>
      <p:grpSp>
        <p:nvGrpSpPr>
          <p:cNvPr id="6" name="Gruppe 5">
            <a:extLst>
              <a:ext uri="{FF2B5EF4-FFF2-40B4-BE49-F238E27FC236}">
                <a16:creationId xmlns:a16="http://schemas.microsoft.com/office/drawing/2014/main" id="{8A7E8B02-8F7D-4A5D-980D-6B3DAB7AB365}"/>
              </a:ext>
            </a:extLst>
          </p:cNvPr>
          <p:cNvGrpSpPr/>
          <p:nvPr/>
        </p:nvGrpSpPr>
        <p:grpSpPr>
          <a:xfrm>
            <a:off x="275515" y="1324554"/>
            <a:ext cx="3690118" cy="3115808"/>
            <a:chOff x="4048729" y="1924444"/>
            <a:chExt cx="3690118" cy="3115808"/>
          </a:xfrm>
        </p:grpSpPr>
        <p:cxnSp>
          <p:nvCxnSpPr>
            <p:cNvPr id="7" name="Rett linje 6">
              <a:extLst>
                <a:ext uri="{FF2B5EF4-FFF2-40B4-BE49-F238E27FC236}">
                  <a16:creationId xmlns:a16="http://schemas.microsoft.com/office/drawing/2014/main" id="{B17716BD-4C45-FEC9-6343-A1127A5B76D5}"/>
                </a:ext>
              </a:extLst>
            </p:cNvPr>
            <p:cNvCxnSpPr>
              <a:cxnSpLocks/>
            </p:cNvCxnSpPr>
            <p:nvPr/>
          </p:nvCxnSpPr>
          <p:spPr>
            <a:xfrm>
              <a:off x="4053492" y="2312303"/>
              <a:ext cx="3461404" cy="1156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1" name="Rektangel 40">
              <a:extLst>
                <a:ext uri="{FF2B5EF4-FFF2-40B4-BE49-F238E27FC236}">
                  <a16:creationId xmlns:a16="http://schemas.microsoft.com/office/drawing/2014/main" id="{085E12CF-5D1E-4DB4-AADF-BE3777D0367E}"/>
                </a:ext>
              </a:extLst>
            </p:cNvPr>
            <p:cNvSpPr/>
            <p:nvPr/>
          </p:nvSpPr>
          <p:spPr>
            <a:xfrm>
              <a:off x="4277443" y="2323868"/>
              <a:ext cx="3461404" cy="27163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a:p>
          </p:txBody>
        </p:sp>
        <p:sp>
          <p:nvSpPr>
            <p:cNvPr id="40" name="TekstSylinder 39">
              <a:extLst>
                <a:ext uri="{FF2B5EF4-FFF2-40B4-BE49-F238E27FC236}">
                  <a16:creationId xmlns:a16="http://schemas.microsoft.com/office/drawing/2014/main" id="{FEBF7484-61C0-7CAF-EF6D-CF22380F9407}"/>
                </a:ext>
              </a:extLst>
            </p:cNvPr>
            <p:cNvSpPr txBox="1"/>
            <p:nvPr/>
          </p:nvSpPr>
          <p:spPr>
            <a:xfrm>
              <a:off x="4510282" y="2750562"/>
              <a:ext cx="3004613" cy="2118465"/>
            </a:xfrm>
            <a:prstGeom prst="rect">
              <a:avLst/>
            </a:prstGeom>
            <a:noFill/>
          </p:spPr>
          <p:txBody>
            <a:bodyPr wrap="square" rtlCol="0">
              <a:spAutoFit/>
            </a:bodyPr>
            <a:lstStyle/>
            <a:p>
              <a:pPr>
                <a:lnSpc>
                  <a:spcPct val="150000"/>
                </a:lnSpc>
              </a:pPr>
              <a:r>
                <a:rPr lang="en-GB" sz="1800" dirty="0"/>
                <a:t>Many of the same conditions that become visible after an incident are also present when the job is going well.</a:t>
              </a:r>
              <a:r>
                <a:rPr lang="nb-NO" sz="1800" dirty="0"/>
                <a:t> </a:t>
              </a:r>
            </a:p>
          </p:txBody>
        </p:sp>
        <p:sp>
          <p:nvSpPr>
            <p:cNvPr id="24" name="Ellipse 23">
              <a:extLst>
                <a:ext uri="{FF2B5EF4-FFF2-40B4-BE49-F238E27FC236}">
                  <a16:creationId xmlns:a16="http://schemas.microsoft.com/office/drawing/2014/main" id="{28D2B195-D7F7-C347-7D66-946C81836966}"/>
                </a:ext>
              </a:extLst>
            </p:cNvPr>
            <p:cNvSpPr>
              <a:spLocks noChangeAspect="1"/>
            </p:cNvSpPr>
            <p:nvPr/>
          </p:nvSpPr>
          <p:spPr>
            <a:xfrm>
              <a:off x="4048729" y="1924444"/>
              <a:ext cx="923105" cy="923104"/>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a:p>
          </p:txBody>
        </p:sp>
        <p:pic>
          <p:nvPicPr>
            <p:cNvPr id="4" name="Grafikk 3" descr="Åpent anførselstegn kontur">
              <a:extLst>
                <a:ext uri="{FF2B5EF4-FFF2-40B4-BE49-F238E27FC236}">
                  <a16:creationId xmlns:a16="http://schemas.microsoft.com/office/drawing/2014/main" id="{52CCEC29-21C1-BBF1-789C-3C81810C655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167382" y="2043095"/>
              <a:ext cx="685800" cy="685800"/>
            </a:xfrm>
            <a:prstGeom prst="rect">
              <a:avLst/>
            </a:prstGeom>
          </p:spPr>
        </p:pic>
      </p:grpSp>
      <p:pic>
        <p:nvPicPr>
          <p:cNvPr id="3" name="Bilde 2">
            <a:extLst>
              <a:ext uri="{FF2B5EF4-FFF2-40B4-BE49-F238E27FC236}">
                <a16:creationId xmlns:a16="http://schemas.microsoft.com/office/drawing/2014/main" id="{BC388881-66E0-D960-A1BF-357EC04E3E0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971051" y="-5959"/>
            <a:ext cx="2181113" cy="822387"/>
          </a:xfrm>
          <a:prstGeom prst="rect">
            <a:avLst/>
          </a:prstGeom>
        </p:spPr>
      </p:pic>
    </p:spTree>
    <p:extLst>
      <p:ext uri="{BB962C8B-B14F-4D97-AF65-F5344CB8AC3E}">
        <p14:creationId xmlns:p14="http://schemas.microsoft.com/office/powerpoint/2010/main" val="705131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y be an image of 1 person, indoor and text that says 'ABB ABB'">
            <a:extLst>
              <a:ext uri="{FF2B5EF4-FFF2-40B4-BE49-F238E27FC236}">
                <a16:creationId xmlns:a16="http://schemas.microsoft.com/office/drawing/2014/main" id="{6B06AD8B-C7B6-ADC6-CC9F-7EFE3CACC770}"/>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5315681" y="923364"/>
            <a:ext cx="3702811" cy="4099813"/>
          </a:xfrm>
          <a:prstGeom prst="rect">
            <a:avLst/>
          </a:prstGeom>
          <a:noFill/>
          <a:extLst>
            <a:ext uri="{909E8E84-426E-40DD-AFC4-6F175D3DCCD1}">
              <a14:hiddenFill xmlns:a14="http://schemas.microsoft.com/office/drawing/2010/main">
                <a:solidFill>
                  <a:srgbClr val="FFFFFF"/>
                </a:solidFill>
              </a14:hiddenFill>
            </a:ext>
          </a:extLst>
        </p:spPr>
      </p:pic>
      <p:sp>
        <p:nvSpPr>
          <p:cNvPr id="2" name="Plassholder for lysbildenummer 1">
            <a:extLst>
              <a:ext uri="{FF2B5EF4-FFF2-40B4-BE49-F238E27FC236}">
                <a16:creationId xmlns:a16="http://schemas.microsoft.com/office/drawing/2014/main" id="{C849E0A8-CA63-92B6-53AB-C45552B4B7C4}"/>
              </a:ext>
            </a:extLst>
          </p:cNvPr>
          <p:cNvSpPr>
            <a:spLocks noGrp="1"/>
          </p:cNvSpPr>
          <p:nvPr>
            <p:ph type="sldNum" sz="quarter" idx="12"/>
          </p:nvPr>
        </p:nvSpPr>
        <p:spPr/>
        <p:txBody>
          <a:bodyPr/>
          <a:lstStyle/>
          <a:p>
            <a:fld id="{5D1E5300-FC0F-4317-A193-EF6CE9E6F7B5}" type="slidenum">
              <a:rPr lang="en-GB" noProof="0" smtClean="0"/>
              <a:pPr/>
              <a:t>18</a:t>
            </a:fld>
            <a:r>
              <a:rPr lang="en-GB" noProof="0" dirty="0"/>
              <a:t>    </a:t>
            </a:r>
          </a:p>
        </p:txBody>
      </p:sp>
      <p:sp>
        <p:nvSpPr>
          <p:cNvPr id="4" name="TekstSylinder 3">
            <a:extLst>
              <a:ext uri="{FF2B5EF4-FFF2-40B4-BE49-F238E27FC236}">
                <a16:creationId xmlns:a16="http://schemas.microsoft.com/office/drawing/2014/main" id="{816A9BEB-92B1-31E9-1075-88F9CE53942C}"/>
              </a:ext>
            </a:extLst>
          </p:cNvPr>
          <p:cNvSpPr txBox="1"/>
          <p:nvPr/>
        </p:nvSpPr>
        <p:spPr>
          <a:xfrm>
            <a:off x="576885" y="1529637"/>
            <a:ext cx="3702811" cy="3469219"/>
          </a:xfrm>
          <a:prstGeom prst="rect">
            <a:avLst/>
          </a:prstGeom>
          <a:noFill/>
        </p:spPr>
        <p:txBody>
          <a:bodyPr wrap="square" rtlCol="0">
            <a:spAutoFit/>
          </a:bodyPr>
          <a:lstStyle/>
          <a:p>
            <a:pPr>
              <a:lnSpc>
                <a:spcPct val="150000"/>
              </a:lnSpc>
            </a:pPr>
            <a:r>
              <a:rPr lang="en-GB" sz="3000" dirty="0">
                <a:solidFill>
                  <a:schemeClr val="accent1"/>
                </a:solidFill>
              </a:rPr>
              <a:t>We have to learn from normal work </a:t>
            </a:r>
            <a:r>
              <a:rPr lang="en-GB" sz="3000" i="1" u="sng" dirty="0">
                <a:solidFill>
                  <a:schemeClr val="accent1"/>
                </a:solidFill>
              </a:rPr>
              <a:t>before</a:t>
            </a:r>
            <a:r>
              <a:rPr lang="en-GB" sz="3000" dirty="0">
                <a:solidFill>
                  <a:schemeClr val="accent1"/>
                </a:solidFill>
              </a:rPr>
              <a:t> an incident occurs. </a:t>
            </a:r>
          </a:p>
          <a:p>
            <a:pPr>
              <a:lnSpc>
                <a:spcPct val="150000"/>
              </a:lnSpc>
            </a:pPr>
            <a:endParaRPr lang="nb-NO" sz="3000" dirty="0">
              <a:solidFill>
                <a:schemeClr val="accent1"/>
              </a:solidFill>
            </a:endParaRPr>
          </a:p>
        </p:txBody>
      </p:sp>
    </p:spTree>
    <p:extLst>
      <p:ext uri="{BB962C8B-B14F-4D97-AF65-F5344CB8AC3E}">
        <p14:creationId xmlns:p14="http://schemas.microsoft.com/office/powerpoint/2010/main" val="1153088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Et bilde som inneholder innendørs, forberedelse&#10;&#10;Automatisk generert beskrivelse">
            <a:extLst>
              <a:ext uri="{FF2B5EF4-FFF2-40B4-BE49-F238E27FC236}">
                <a16:creationId xmlns:a16="http://schemas.microsoft.com/office/drawing/2014/main" id="{D4ED85FC-6EC2-39D8-3876-9AD7FBC4AA3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 r="-65"/>
          <a:stretch/>
        </p:blipFill>
        <p:spPr>
          <a:xfrm flipH="1">
            <a:off x="0" y="-1"/>
            <a:ext cx="9144000" cy="5143499"/>
          </a:xfrm>
          <a:prstGeom prst="rect">
            <a:avLst/>
          </a:prstGeom>
          <a:ln w="15875">
            <a:noFill/>
          </a:ln>
        </p:spPr>
      </p:pic>
      <p:sp>
        <p:nvSpPr>
          <p:cNvPr id="4" name="Plassholder for lysbildenummer 3">
            <a:extLst>
              <a:ext uri="{FF2B5EF4-FFF2-40B4-BE49-F238E27FC236}">
                <a16:creationId xmlns:a16="http://schemas.microsoft.com/office/drawing/2014/main" id="{D568452B-6DA8-2D78-0BB8-275DD15BCE27}"/>
              </a:ext>
            </a:extLst>
          </p:cNvPr>
          <p:cNvSpPr>
            <a:spLocks noGrp="1"/>
          </p:cNvSpPr>
          <p:nvPr>
            <p:ph type="sldNum" sz="quarter" idx="12"/>
          </p:nvPr>
        </p:nvSpPr>
        <p:spPr/>
        <p:txBody>
          <a:bodyPr/>
          <a:lstStyle/>
          <a:p>
            <a:fld id="{5D1E5300-FC0F-4317-A193-EF6CE9E6F7B5}" type="slidenum">
              <a:rPr lang="en-GB" smtClean="0"/>
              <a:pPr/>
              <a:t>19</a:t>
            </a:fld>
            <a:endParaRPr lang="en-GB" noProof="0" dirty="0"/>
          </a:p>
        </p:txBody>
      </p:sp>
      <p:sp>
        <p:nvSpPr>
          <p:cNvPr id="12" name="TekstSylinder 11">
            <a:extLst>
              <a:ext uri="{FF2B5EF4-FFF2-40B4-BE49-F238E27FC236}">
                <a16:creationId xmlns:a16="http://schemas.microsoft.com/office/drawing/2014/main" id="{07C7F47B-C4B3-5A08-B951-765356C03E61}"/>
              </a:ext>
            </a:extLst>
          </p:cNvPr>
          <p:cNvSpPr txBox="1"/>
          <p:nvPr/>
        </p:nvSpPr>
        <p:spPr>
          <a:xfrm>
            <a:off x="521494" y="584264"/>
            <a:ext cx="4050506" cy="2711383"/>
          </a:xfrm>
          <a:prstGeom prst="rect">
            <a:avLst/>
          </a:prstGeom>
          <a:noFill/>
        </p:spPr>
        <p:txBody>
          <a:bodyPr wrap="square" rtlCol="0">
            <a:spAutoFit/>
          </a:bodyPr>
          <a:lstStyle/>
          <a:p>
            <a:pPr>
              <a:lnSpc>
                <a:spcPct val="150000"/>
              </a:lnSpc>
            </a:pPr>
            <a:r>
              <a:rPr lang="en-GB" sz="1650" dirty="0">
                <a:solidFill>
                  <a:schemeClr val="bg1"/>
                </a:solidFill>
              </a:rPr>
              <a:t>Learning from incidents is an important part of our safety work. But the majority of the jobs we do go well! </a:t>
            </a:r>
          </a:p>
          <a:p>
            <a:pPr>
              <a:lnSpc>
                <a:spcPct val="150000"/>
              </a:lnSpc>
            </a:pPr>
            <a:endParaRPr lang="en-GB" sz="1650" dirty="0">
              <a:solidFill>
                <a:schemeClr val="bg1"/>
              </a:solidFill>
            </a:endParaRPr>
          </a:p>
          <a:p>
            <a:pPr>
              <a:lnSpc>
                <a:spcPct val="150000"/>
              </a:lnSpc>
            </a:pPr>
            <a:r>
              <a:rPr lang="en-GB" sz="1650" dirty="0">
                <a:solidFill>
                  <a:schemeClr val="bg1"/>
                </a:solidFill>
              </a:rPr>
              <a:t>How can we work actively to make use of </a:t>
            </a:r>
          </a:p>
          <a:p>
            <a:pPr>
              <a:lnSpc>
                <a:spcPct val="150000"/>
              </a:lnSpc>
            </a:pPr>
            <a:r>
              <a:rPr lang="en-GB" sz="1650" dirty="0">
                <a:solidFill>
                  <a:schemeClr val="bg1"/>
                </a:solidFill>
              </a:rPr>
              <a:t>the learning potential in these jobs? </a:t>
            </a:r>
          </a:p>
          <a:p>
            <a:pPr>
              <a:lnSpc>
                <a:spcPct val="150000"/>
              </a:lnSpc>
            </a:pPr>
            <a:endParaRPr lang="nb-NO" sz="1650" dirty="0">
              <a:solidFill>
                <a:schemeClr val="bg1"/>
              </a:solidFill>
            </a:endParaRPr>
          </a:p>
        </p:txBody>
      </p:sp>
      <p:pic>
        <p:nvPicPr>
          <p:cNvPr id="5" name="Bilde 4">
            <a:extLst>
              <a:ext uri="{FF2B5EF4-FFF2-40B4-BE49-F238E27FC236}">
                <a16:creationId xmlns:a16="http://schemas.microsoft.com/office/drawing/2014/main" id="{A401DDD9-6525-FB17-B7DA-EAF5886C409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971051" y="-5959"/>
            <a:ext cx="2181113" cy="822387"/>
          </a:xfrm>
          <a:prstGeom prst="rect">
            <a:avLst/>
          </a:prstGeom>
        </p:spPr>
      </p:pic>
    </p:spTree>
    <p:extLst>
      <p:ext uri="{BB962C8B-B14F-4D97-AF65-F5344CB8AC3E}">
        <p14:creationId xmlns:p14="http://schemas.microsoft.com/office/powerpoint/2010/main" val="3164636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3EBC3B37-E399-048A-D712-B0BE9F0A1819}"/>
              </a:ext>
            </a:extLst>
          </p:cNvPr>
          <p:cNvSpPr txBox="1"/>
          <p:nvPr/>
        </p:nvSpPr>
        <p:spPr>
          <a:xfrm>
            <a:off x="583660" y="895830"/>
            <a:ext cx="1012265" cy="276999"/>
          </a:xfrm>
          <a:prstGeom prst="rect">
            <a:avLst/>
          </a:prstGeom>
          <a:noFill/>
        </p:spPr>
        <p:txBody>
          <a:bodyPr wrap="none" rtlCol="0">
            <a:spAutoFit/>
          </a:bodyPr>
          <a:lstStyle/>
          <a:p>
            <a:r>
              <a:rPr lang="nb-NO" sz="1200" b="1" dirty="0">
                <a:solidFill>
                  <a:schemeClr val="tx2"/>
                </a:solidFill>
              </a:rPr>
              <a:t>OVERVIEW</a:t>
            </a:r>
          </a:p>
        </p:txBody>
      </p:sp>
      <p:sp>
        <p:nvSpPr>
          <p:cNvPr id="5" name="TekstSylinder 4">
            <a:extLst>
              <a:ext uri="{FF2B5EF4-FFF2-40B4-BE49-F238E27FC236}">
                <a16:creationId xmlns:a16="http://schemas.microsoft.com/office/drawing/2014/main" id="{D4246BEF-CE62-E07E-1687-C6CAB3704C4E}"/>
              </a:ext>
            </a:extLst>
          </p:cNvPr>
          <p:cNvSpPr txBox="1"/>
          <p:nvPr/>
        </p:nvSpPr>
        <p:spPr>
          <a:xfrm>
            <a:off x="583660" y="1520958"/>
            <a:ext cx="3599720" cy="2533963"/>
          </a:xfrm>
          <a:prstGeom prst="rect">
            <a:avLst/>
          </a:prstGeom>
          <a:noFill/>
        </p:spPr>
        <p:txBody>
          <a:bodyPr wrap="square" rtlCol="0">
            <a:spAutoFit/>
          </a:bodyPr>
          <a:lstStyle/>
          <a:p>
            <a:pPr marL="257175" indent="-257175">
              <a:lnSpc>
                <a:spcPct val="150000"/>
              </a:lnSpc>
              <a:buFont typeface="Courier New" panose="02070309020205020404" pitchFamily="49" charset="0"/>
              <a:buChar char="o"/>
            </a:pPr>
            <a:r>
              <a:rPr lang="en-GB" sz="1800" dirty="0"/>
              <a:t>What is human organisational performance (HOP)?</a:t>
            </a:r>
          </a:p>
          <a:p>
            <a:pPr marL="257175" indent="-257175">
              <a:lnSpc>
                <a:spcPct val="150000"/>
              </a:lnSpc>
              <a:buFont typeface="Courier New" panose="02070309020205020404" pitchFamily="49" charset="0"/>
              <a:buChar char="o"/>
            </a:pPr>
            <a:endParaRPr lang="en-GB" sz="1800" dirty="0"/>
          </a:p>
          <a:p>
            <a:pPr marL="257175" indent="-257175">
              <a:lnSpc>
                <a:spcPct val="150000"/>
              </a:lnSpc>
              <a:buFont typeface="Courier New" panose="02070309020205020404" pitchFamily="49" charset="0"/>
              <a:buChar char="o"/>
            </a:pPr>
            <a:r>
              <a:rPr lang="en-GB" sz="1800" dirty="0"/>
              <a:t>Why is it important?</a:t>
            </a:r>
          </a:p>
          <a:p>
            <a:pPr marL="257175" indent="-257175">
              <a:lnSpc>
                <a:spcPct val="150000"/>
              </a:lnSpc>
              <a:buFont typeface="Courier New" panose="02070309020205020404" pitchFamily="49" charset="0"/>
              <a:buChar char="o"/>
            </a:pPr>
            <a:endParaRPr lang="en-GB" sz="1800" dirty="0"/>
          </a:p>
          <a:p>
            <a:pPr marL="257175" indent="-257175">
              <a:lnSpc>
                <a:spcPct val="150000"/>
              </a:lnSpc>
              <a:buFont typeface="Courier New" panose="02070309020205020404" pitchFamily="49" charset="0"/>
              <a:buChar char="o"/>
            </a:pPr>
            <a:r>
              <a:rPr lang="en-GB" sz="1800" dirty="0"/>
              <a:t>How do we do it in practice?</a:t>
            </a:r>
          </a:p>
        </p:txBody>
      </p:sp>
      <p:cxnSp>
        <p:nvCxnSpPr>
          <p:cNvPr id="6" name="Rett linje 5">
            <a:extLst>
              <a:ext uri="{FF2B5EF4-FFF2-40B4-BE49-F238E27FC236}">
                <a16:creationId xmlns:a16="http://schemas.microsoft.com/office/drawing/2014/main" id="{6D2F3F16-D785-D6AA-1A40-D8891C2D1992}"/>
              </a:ext>
            </a:extLst>
          </p:cNvPr>
          <p:cNvCxnSpPr>
            <a:cxnSpLocks/>
          </p:cNvCxnSpPr>
          <p:nvPr/>
        </p:nvCxnSpPr>
        <p:spPr>
          <a:xfrm>
            <a:off x="647189" y="1212335"/>
            <a:ext cx="822382"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Plassholder for lysbildenummer 14">
            <a:extLst>
              <a:ext uri="{FF2B5EF4-FFF2-40B4-BE49-F238E27FC236}">
                <a16:creationId xmlns:a16="http://schemas.microsoft.com/office/drawing/2014/main" id="{731F48FD-6260-1EF9-3F83-41CD3DE4E495}"/>
              </a:ext>
            </a:extLst>
          </p:cNvPr>
          <p:cNvSpPr>
            <a:spLocks noGrp="1"/>
          </p:cNvSpPr>
          <p:nvPr>
            <p:ph type="sldNum" sz="quarter" idx="12"/>
          </p:nvPr>
        </p:nvSpPr>
        <p:spPr/>
        <p:txBody>
          <a:bodyPr/>
          <a:lstStyle/>
          <a:p>
            <a:fld id="{0D5D190D-4096-446B-98B6-CC43B7BC0EAF}" type="slidenum">
              <a:rPr lang="en-US" smtClean="0"/>
              <a:t>2</a:t>
            </a:fld>
            <a:endParaRPr lang="en-US"/>
          </a:p>
        </p:txBody>
      </p:sp>
      <p:pic>
        <p:nvPicPr>
          <p:cNvPr id="3" name="Picture 2" descr="A picture containing text, ground, outdoor, person&#10;&#10;Description automatically generated">
            <a:extLst>
              <a:ext uri="{FF2B5EF4-FFF2-40B4-BE49-F238E27FC236}">
                <a16:creationId xmlns:a16="http://schemas.microsoft.com/office/drawing/2014/main" id="{B89CF402-D04C-1AC3-E648-323A446F421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671557" y="2879188"/>
            <a:ext cx="4274038" cy="1821399"/>
          </a:xfrm>
          <a:prstGeom prst="rect">
            <a:avLst/>
          </a:prstGeom>
          <a:ln>
            <a:solidFill>
              <a:schemeClr val="bg1"/>
            </a:solidFill>
          </a:ln>
        </p:spPr>
      </p:pic>
      <p:pic>
        <p:nvPicPr>
          <p:cNvPr id="8" name="Picture 7">
            <a:extLst>
              <a:ext uri="{FF2B5EF4-FFF2-40B4-BE49-F238E27FC236}">
                <a16:creationId xmlns:a16="http://schemas.microsoft.com/office/drawing/2014/main" id="{62C6353A-F81E-CF31-2F58-BDF6B7730DBD}"/>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6898376" y="1212335"/>
            <a:ext cx="2047219" cy="1618971"/>
          </a:xfrm>
          <a:prstGeom prst="rect">
            <a:avLst/>
          </a:prstGeom>
        </p:spPr>
      </p:pic>
      <p:pic>
        <p:nvPicPr>
          <p:cNvPr id="10" name="Picture 2" descr="May be an image of 1 person, indoor and text that says 'ABB ABB'">
            <a:extLst>
              <a:ext uri="{FF2B5EF4-FFF2-40B4-BE49-F238E27FC236}">
                <a16:creationId xmlns:a16="http://schemas.microsoft.com/office/drawing/2014/main" id="{853C3512-A9BD-E8C7-B5E6-A2D8E68F2930}"/>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4671556" y="1212335"/>
            <a:ext cx="2176919" cy="1618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3460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o photo description available.">
            <a:extLst>
              <a:ext uri="{FF2B5EF4-FFF2-40B4-BE49-F238E27FC236}">
                <a16:creationId xmlns:a16="http://schemas.microsoft.com/office/drawing/2014/main" id="{C59CEC5B-EA92-2A4B-2FFD-E6E0D55891FB}"/>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b="-68"/>
          <a:stretch/>
        </p:blipFill>
        <p:spPr bwMode="auto">
          <a:xfrm>
            <a:off x="3460376" y="1282883"/>
            <a:ext cx="5544713" cy="3724970"/>
          </a:xfrm>
          <a:prstGeom prst="rect">
            <a:avLst/>
          </a:prstGeom>
          <a:solidFill>
            <a:srgbClr val="FFFFFF"/>
          </a:solidFill>
        </p:spPr>
      </p:pic>
      <p:sp>
        <p:nvSpPr>
          <p:cNvPr id="4" name="Rektangel 3">
            <a:extLst>
              <a:ext uri="{FF2B5EF4-FFF2-40B4-BE49-F238E27FC236}">
                <a16:creationId xmlns:a16="http://schemas.microsoft.com/office/drawing/2014/main" id="{65897F5F-40F9-7682-1304-095F2A02887D}"/>
              </a:ext>
            </a:extLst>
          </p:cNvPr>
          <p:cNvSpPr/>
          <p:nvPr/>
        </p:nvSpPr>
        <p:spPr>
          <a:xfrm>
            <a:off x="298978" y="2084752"/>
            <a:ext cx="3915670" cy="21037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Plassholder for lysbildenummer 1">
            <a:extLst>
              <a:ext uri="{FF2B5EF4-FFF2-40B4-BE49-F238E27FC236}">
                <a16:creationId xmlns:a16="http://schemas.microsoft.com/office/drawing/2014/main" id="{C849E0A8-CA63-92B6-53AB-C45552B4B7C4}"/>
              </a:ext>
            </a:extLst>
          </p:cNvPr>
          <p:cNvSpPr>
            <a:spLocks noGrp="1"/>
          </p:cNvSpPr>
          <p:nvPr>
            <p:ph type="sldNum" sz="quarter" idx="12"/>
          </p:nvPr>
        </p:nvSpPr>
        <p:spPr/>
        <p:txBody>
          <a:bodyPr/>
          <a:lstStyle/>
          <a:p>
            <a:fld id="{5D1E5300-FC0F-4317-A193-EF6CE9E6F7B5}" type="slidenum">
              <a:rPr lang="en-GB" noProof="0" smtClean="0"/>
              <a:pPr/>
              <a:t>20</a:t>
            </a:fld>
            <a:r>
              <a:rPr lang="en-GB" noProof="0" dirty="0"/>
              <a:t> </a:t>
            </a:r>
          </a:p>
        </p:txBody>
      </p:sp>
      <p:sp>
        <p:nvSpPr>
          <p:cNvPr id="10" name="TekstSylinder 9">
            <a:extLst>
              <a:ext uri="{FF2B5EF4-FFF2-40B4-BE49-F238E27FC236}">
                <a16:creationId xmlns:a16="http://schemas.microsoft.com/office/drawing/2014/main" id="{AEC69CEC-09E1-4825-16BC-C4173C73CF94}"/>
              </a:ext>
            </a:extLst>
          </p:cNvPr>
          <p:cNvSpPr txBox="1"/>
          <p:nvPr/>
        </p:nvSpPr>
        <p:spPr>
          <a:xfrm>
            <a:off x="298978" y="1169673"/>
            <a:ext cx="3161398" cy="707886"/>
          </a:xfrm>
          <a:prstGeom prst="rect">
            <a:avLst/>
          </a:prstGeom>
          <a:noFill/>
        </p:spPr>
        <p:txBody>
          <a:bodyPr wrap="square">
            <a:spAutoFit/>
          </a:bodyPr>
          <a:lstStyle/>
          <a:p>
            <a:r>
              <a:rPr lang="en-GB" sz="2000" b="1" dirty="0">
                <a:solidFill>
                  <a:schemeClr val="accent1"/>
                </a:solidFill>
                <a:latin typeface="+mj-lt"/>
              </a:rPr>
              <a:t>Working safely</a:t>
            </a:r>
          </a:p>
          <a:p>
            <a:r>
              <a:rPr lang="en-GB" sz="2000" b="1" dirty="0">
                <a:solidFill>
                  <a:schemeClr val="accent1"/>
                </a:solidFill>
                <a:latin typeface="+mj-lt"/>
              </a:rPr>
              <a:t>should be easy</a:t>
            </a:r>
          </a:p>
        </p:txBody>
      </p:sp>
      <p:sp>
        <p:nvSpPr>
          <p:cNvPr id="21" name="TekstSylinder 20">
            <a:extLst>
              <a:ext uri="{FF2B5EF4-FFF2-40B4-BE49-F238E27FC236}">
                <a16:creationId xmlns:a16="http://schemas.microsoft.com/office/drawing/2014/main" id="{27C21001-9F04-E187-E33F-885CAF7AC58D}"/>
              </a:ext>
            </a:extLst>
          </p:cNvPr>
          <p:cNvSpPr txBox="1"/>
          <p:nvPr/>
        </p:nvSpPr>
        <p:spPr>
          <a:xfrm>
            <a:off x="298979" y="2238890"/>
            <a:ext cx="3842097" cy="1949636"/>
          </a:xfrm>
          <a:prstGeom prst="rect">
            <a:avLst/>
          </a:prstGeom>
          <a:noFill/>
        </p:spPr>
        <p:txBody>
          <a:bodyPr wrap="square" rtlCol="0">
            <a:spAutoFit/>
          </a:bodyPr>
          <a:lstStyle/>
          <a:p>
            <a:pPr>
              <a:lnSpc>
                <a:spcPct val="150000"/>
              </a:lnSpc>
            </a:pPr>
            <a:r>
              <a:rPr lang="en-GB" sz="1650" dirty="0"/>
              <a:t>By learning from normal work we can improve work conditions and strengthen our barriers, reducing the occurrence and potential consequence of errors.</a:t>
            </a:r>
          </a:p>
        </p:txBody>
      </p:sp>
    </p:spTree>
    <p:extLst>
      <p:ext uri="{BB962C8B-B14F-4D97-AF65-F5344CB8AC3E}">
        <p14:creationId xmlns:p14="http://schemas.microsoft.com/office/powerpoint/2010/main" val="1276035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tekst, bakke, utendørs, himmel&#10;&#10;Automatisk generert beskrivelse">
            <a:extLst>
              <a:ext uri="{FF2B5EF4-FFF2-40B4-BE49-F238E27FC236}">
                <a16:creationId xmlns:a16="http://schemas.microsoft.com/office/drawing/2014/main" id="{11AE2873-A8D4-DCAD-781B-251C91E6534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567081" y="0"/>
            <a:ext cx="3576919" cy="5143500"/>
          </a:xfrm>
          <a:prstGeom prst="rect">
            <a:avLst/>
          </a:prstGeom>
        </p:spPr>
      </p:pic>
      <p:sp>
        <p:nvSpPr>
          <p:cNvPr id="2" name="Plassholder for lysbildenummer 1">
            <a:extLst>
              <a:ext uri="{FF2B5EF4-FFF2-40B4-BE49-F238E27FC236}">
                <a16:creationId xmlns:a16="http://schemas.microsoft.com/office/drawing/2014/main" id="{BBEB8CCD-D57F-C5EC-F1B4-1B32D8AF1573}"/>
              </a:ext>
            </a:extLst>
          </p:cNvPr>
          <p:cNvSpPr>
            <a:spLocks noGrp="1"/>
          </p:cNvSpPr>
          <p:nvPr>
            <p:ph type="sldNum" sz="quarter" idx="12"/>
          </p:nvPr>
        </p:nvSpPr>
        <p:spPr/>
        <p:txBody>
          <a:bodyPr/>
          <a:lstStyle/>
          <a:p>
            <a:fld id="{5D1E5300-FC0F-4317-A193-EF6CE9E6F7B5}" type="slidenum">
              <a:rPr lang="en-GB" noProof="0" smtClean="0"/>
              <a:pPr/>
              <a:t>21</a:t>
            </a:fld>
            <a:r>
              <a:rPr lang="en-GB" noProof="0" dirty="0"/>
              <a:t>   </a:t>
            </a:r>
          </a:p>
        </p:txBody>
      </p:sp>
      <p:sp>
        <p:nvSpPr>
          <p:cNvPr id="3" name="TekstSylinder 2">
            <a:extLst>
              <a:ext uri="{FF2B5EF4-FFF2-40B4-BE49-F238E27FC236}">
                <a16:creationId xmlns:a16="http://schemas.microsoft.com/office/drawing/2014/main" id="{B25D85C1-3518-2D2E-EE9D-8926955D16D7}"/>
              </a:ext>
            </a:extLst>
          </p:cNvPr>
          <p:cNvSpPr txBox="1"/>
          <p:nvPr/>
        </p:nvSpPr>
        <p:spPr>
          <a:xfrm>
            <a:off x="226304" y="490651"/>
            <a:ext cx="5332613" cy="584775"/>
          </a:xfrm>
          <a:prstGeom prst="rect">
            <a:avLst/>
          </a:prstGeom>
          <a:noFill/>
        </p:spPr>
        <p:txBody>
          <a:bodyPr wrap="square" rtlCol="0">
            <a:spAutoFit/>
          </a:bodyPr>
          <a:lstStyle/>
          <a:p>
            <a:r>
              <a:rPr lang="en-GB" sz="1200" dirty="0">
                <a:solidFill>
                  <a:schemeClr val="accent1"/>
                </a:solidFill>
                <a:latin typeface="+mj-lt"/>
              </a:rPr>
              <a:t>HOW TO LEARN FROM NORMAL WORK:</a:t>
            </a:r>
            <a:endParaRPr lang="nb-NO" sz="1200" dirty="0">
              <a:solidFill>
                <a:schemeClr val="accent1"/>
              </a:solidFill>
              <a:latin typeface="+mj-lt"/>
            </a:endParaRPr>
          </a:p>
          <a:p>
            <a:r>
              <a:rPr lang="en-GB" sz="2000" b="1" dirty="0">
                <a:solidFill>
                  <a:schemeClr val="accent1"/>
                </a:solidFill>
              </a:rPr>
              <a:t>Identifying and understanding error traps</a:t>
            </a:r>
            <a:endParaRPr lang="nb-NO" sz="2000" b="1" dirty="0">
              <a:solidFill>
                <a:schemeClr val="accent1"/>
              </a:solidFill>
            </a:endParaRPr>
          </a:p>
        </p:txBody>
      </p:sp>
      <p:sp>
        <p:nvSpPr>
          <p:cNvPr id="16" name="TekstSylinder 15">
            <a:extLst>
              <a:ext uri="{FF2B5EF4-FFF2-40B4-BE49-F238E27FC236}">
                <a16:creationId xmlns:a16="http://schemas.microsoft.com/office/drawing/2014/main" id="{5E2B4F62-4048-937A-9847-F8B66B6D1667}"/>
              </a:ext>
            </a:extLst>
          </p:cNvPr>
          <p:cNvSpPr txBox="1"/>
          <p:nvPr/>
        </p:nvSpPr>
        <p:spPr>
          <a:xfrm>
            <a:off x="226305" y="1440874"/>
            <a:ext cx="5186616" cy="807016"/>
          </a:xfrm>
          <a:prstGeom prst="rect">
            <a:avLst/>
          </a:prstGeom>
          <a:noFill/>
        </p:spPr>
        <p:txBody>
          <a:bodyPr wrap="square">
            <a:spAutoFit/>
          </a:bodyPr>
          <a:lstStyle/>
          <a:p>
            <a:pPr>
              <a:lnSpc>
                <a:spcPct val="150000"/>
              </a:lnSpc>
            </a:pPr>
            <a:r>
              <a:rPr lang="en-GB" sz="1650" dirty="0"/>
              <a:t>To identify error traps we have to understand how the job is actually done and what can make it difficult. </a:t>
            </a:r>
          </a:p>
        </p:txBody>
      </p:sp>
      <p:sp>
        <p:nvSpPr>
          <p:cNvPr id="9" name="TekstSylinder 8">
            <a:extLst>
              <a:ext uri="{FF2B5EF4-FFF2-40B4-BE49-F238E27FC236}">
                <a16:creationId xmlns:a16="http://schemas.microsoft.com/office/drawing/2014/main" id="{945D3804-260E-BD7F-64E1-ECDDA5769DC3}"/>
              </a:ext>
            </a:extLst>
          </p:cNvPr>
          <p:cNvSpPr txBox="1"/>
          <p:nvPr/>
        </p:nvSpPr>
        <p:spPr>
          <a:xfrm>
            <a:off x="407807" y="2528699"/>
            <a:ext cx="4697730" cy="1720086"/>
          </a:xfrm>
          <a:prstGeom prst="rect">
            <a:avLst/>
          </a:prstGeom>
          <a:noFill/>
        </p:spPr>
        <p:txBody>
          <a:bodyPr wrap="square">
            <a:spAutoFit/>
          </a:bodyPr>
          <a:lstStyle/>
          <a:p>
            <a:pPr marL="214313" indent="-214313">
              <a:lnSpc>
                <a:spcPct val="150000"/>
              </a:lnSpc>
              <a:buFont typeface="Courier New" panose="02070309020205020404" pitchFamily="49" charset="0"/>
              <a:buChar char="o"/>
            </a:pPr>
            <a:r>
              <a:rPr lang="en-GB" sz="1200" dirty="0"/>
              <a:t>Be present where the job is planned, carried out and evaluated </a:t>
            </a:r>
          </a:p>
          <a:p>
            <a:pPr marL="214313" indent="-214313">
              <a:lnSpc>
                <a:spcPct val="150000"/>
              </a:lnSpc>
              <a:buFont typeface="Courier New" panose="02070309020205020404" pitchFamily="49" charset="0"/>
              <a:buChar char="o"/>
            </a:pPr>
            <a:r>
              <a:rPr lang="en-GB" sz="1200" dirty="0"/>
              <a:t>Focus on dialogue and learning, rather than blame </a:t>
            </a:r>
          </a:p>
          <a:p>
            <a:pPr marL="214313" indent="-214313">
              <a:lnSpc>
                <a:spcPct val="150000"/>
              </a:lnSpc>
              <a:buFont typeface="Courier New" panose="02070309020205020404" pitchFamily="49" charset="0"/>
              <a:buChar char="o"/>
            </a:pPr>
            <a:r>
              <a:rPr lang="en-GB" sz="1200" dirty="0"/>
              <a:t>Be curious</a:t>
            </a:r>
          </a:p>
          <a:p>
            <a:pPr marL="214313" indent="-214313">
              <a:lnSpc>
                <a:spcPct val="150000"/>
              </a:lnSpc>
              <a:buFont typeface="Courier New" panose="02070309020205020404" pitchFamily="49" charset="0"/>
              <a:buChar char="o"/>
            </a:pPr>
            <a:r>
              <a:rPr lang="en-GB" sz="1200" dirty="0"/>
              <a:t>Ask open questions and listen actively </a:t>
            </a:r>
          </a:p>
          <a:p>
            <a:pPr marL="214313" indent="-214313">
              <a:lnSpc>
                <a:spcPct val="150000"/>
              </a:lnSpc>
              <a:buFont typeface="Courier New" panose="02070309020205020404" pitchFamily="49" charset="0"/>
              <a:buChar char="o"/>
            </a:pPr>
            <a:r>
              <a:rPr lang="en-GB" sz="1200" dirty="0"/>
              <a:t>Respond constructively to deviations and undesirable conditions</a:t>
            </a:r>
          </a:p>
        </p:txBody>
      </p:sp>
      <p:pic>
        <p:nvPicPr>
          <p:cNvPr id="7" name="Bilde 6">
            <a:extLst>
              <a:ext uri="{FF2B5EF4-FFF2-40B4-BE49-F238E27FC236}">
                <a16:creationId xmlns:a16="http://schemas.microsoft.com/office/drawing/2014/main" id="{EFAB4D0A-6633-5E08-20FD-15517A63193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971051" y="-5959"/>
            <a:ext cx="2181113" cy="822387"/>
          </a:xfrm>
          <a:prstGeom prst="rect">
            <a:avLst/>
          </a:prstGeom>
        </p:spPr>
      </p:pic>
    </p:spTree>
    <p:extLst>
      <p:ext uri="{BB962C8B-B14F-4D97-AF65-F5344CB8AC3E}">
        <p14:creationId xmlns:p14="http://schemas.microsoft.com/office/powerpoint/2010/main" val="3293982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2EEA5FC8-C032-7E8E-C08A-493518C3B83C}"/>
              </a:ext>
            </a:extLst>
          </p:cNvPr>
          <p:cNvSpPr/>
          <p:nvPr/>
        </p:nvSpPr>
        <p:spPr>
          <a:xfrm>
            <a:off x="3995257" y="2141487"/>
            <a:ext cx="5148743" cy="2367732"/>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4" name="Plassholder for lysbildenummer 3">
            <a:extLst>
              <a:ext uri="{FF2B5EF4-FFF2-40B4-BE49-F238E27FC236}">
                <a16:creationId xmlns:a16="http://schemas.microsoft.com/office/drawing/2014/main" id="{CC859B2F-F898-4F13-5164-8C6FFB0CA509}"/>
              </a:ext>
            </a:extLst>
          </p:cNvPr>
          <p:cNvSpPr>
            <a:spLocks noGrp="1"/>
          </p:cNvSpPr>
          <p:nvPr>
            <p:ph type="sldNum" sz="quarter" idx="12"/>
          </p:nvPr>
        </p:nvSpPr>
        <p:spPr/>
        <p:txBody>
          <a:bodyPr/>
          <a:lstStyle/>
          <a:p>
            <a:fld id="{696A8482-FC4F-4E87-9EB3-84040495807D}" type="slidenum">
              <a:rPr lang="en-GB" smtClean="0"/>
              <a:t>22</a:t>
            </a:fld>
            <a:endParaRPr lang="en-GB"/>
          </a:p>
        </p:txBody>
      </p:sp>
      <p:sp>
        <p:nvSpPr>
          <p:cNvPr id="9" name="TekstSylinder 8">
            <a:extLst>
              <a:ext uri="{FF2B5EF4-FFF2-40B4-BE49-F238E27FC236}">
                <a16:creationId xmlns:a16="http://schemas.microsoft.com/office/drawing/2014/main" id="{AFC06125-F557-3DBA-681F-F25833FEAC54}"/>
              </a:ext>
            </a:extLst>
          </p:cNvPr>
          <p:cNvSpPr txBox="1"/>
          <p:nvPr/>
        </p:nvSpPr>
        <p:spPr>
          <a:xfrm>
            <a:off x="4678961" y="2446877"/>
            <a:ext cx="4168071" cy="2001382"/>
          </a:xfrm>
          <a:prstGeom prst="rect">
            <a:avLst/>
          </a:prstGeom>
          <a:noFill/>
        </p:spPr>
        <p:txBody>
          <a:bodyPr wrap="square" rtlCol="0">
            <a:spAutoFit/>
          </a:bodyPr>
          <a:lstStyle/>
          <a:p>
            <a:pPr marL="214313" indent="-214313">
              <a:lnSpc>
                <a:spcPct val="150000"/>
              </a:lnSpc>
              <a:buFont typeface="Arial" panose="020B0604020202020204" pitchFamily="34" charset="0"/>
              <a:buChar char="•"/>
            </a:pPr>
            <a:r>
              <a:rPr lang="en-GB" sz="1050" i="1">
                <a:solidFill>
                  <a:schemeClr val="bg1"/>
                </a:solidFill>
              </a:rPr>
              <a:t>What conditions contributed to this happening? </a:t>
            </a:r>
          </a:p>
          <a:p>
            <a:pPr marL="214313" indent="-214313">
              <a:lnSpc>
                <a:spcPct val="150000"/>
              </a:lnSpc>
              <a:buFont typeface="Arial" panose="020B0604020202020204" pitchFamily="34" charset="0"/>
              <a:buChar char="•"/>
            </a:pPr>
            <a:r>
              <a:rPr lang="en-GB" sz="1050" i="1">
                <a:solidFill>
                  <a:schemeClr val="bg1"/>
                </a:solidFill>
              </a:rPr>
              <a:t>Leaders need to understand what gets in the way of working safely.</a:t>
            </a:r>
          </a:p>
          <a:p>
            <a:pPr marL="214313" indent="-214313">
              <a:lnSpc>
                <a:spcPct val="150000"/>
              </a:lnSpc>
              <a:buFont typeface="Arial" panose="020B0604020202020204" pitchFamily="34" charset="0"/>
              <a:buChar char="•"/>
            </a:pPr>
            <a:r>
              <a:rPr lang="en-GB" sz="1050" i="1">
                <a:solidFill>
                  <a:schemeClr val="bg1"/>
                </a:solidFill>
              </a:rPr>
              <a:t>If it is difficult to follow the rules, we have to talk about why.</a:t>
            </a:r>
          </a:p>
          <a:p>
            <a:pPr marL="214313" indent="-214313">
              <a:lnSpc>
                <a:spcPct val="150000"/>
              </a:lnSpc>
              <a:buFont typeface="Arial" panose="020B0604020202020204" pitchFamily="34" charset="0"/>
              <a:buChar char="•"/>
            </a:pPr>
            <a:r>
              <a:rPr lang="en-GB" sz="1050" i="1">
                <a:solidFill>
                  <a:schemeClr val="bg1"/>
                </a:solidFill>
              </a:rPr>
              <a:t>What are the risks, and what makes this task difficult? </a:t>
            </a:r>
          </a:p>
          <a:p>
            <a:pPr marL="214313" indent="-214313">
              <a:lnSpc>
                <a:spcPct val="150000"/>
              </a:lnSpc>
              <a:buFont typeface="Arial" panose="020B0604020202020204" pitchFamily="34" charset="0"/>
              <a:buChar char="•"/>
            </a:pPr>
            <a:r>
              <a:rPr lang="en-GB" sz="1050" i="1">
                <a:solidFill>
                  <a:schemeClr val="bg1"/>
                </a:solidFill>
              </a:rPr>
              <a:t>Can you explain this job to me?</a:t>
            </a:r>
          </a:p>
          <a:p>
            <a:pPr marL="214313" indent="-214313">
              <a:lnSpc>
                <a:spcPct val="150000"/>
              </a:lnSpc>
              <a:buFont typeface="Arial" panose="020B0604020202020204" pitchFamily="34" charset="0"/>
              <a:buChar char="•"/>
            </a:pPr>
            <a:r>
              <a:rPr lang="en-GB" sz="1050" i="1">
                <a:solidFill>
                  <a:schemeClr val="bg1"/>
                </a:solidFill>
              </a:rPr>
              <a:t>What makes this job difficult?</a:t>
            </a:r>
          </a:p>
          <a:p>
            <a:pPr marL="214313" indent="-214313">
              <a:lnSpc>
                <a:spcPct val="150000"/>
              </a:lnSpc>
              <a:buFont typeface="Arial" panose="020B0604020202020204" pitchFamily="34" charset="0"/>
              <a:buChar char="•"/>
            </a:pPr>
            <a:r>
              <a:rPr lang="en-GB" sz="1050" i="1">
                <a:solidFill>
                  <a:schemeClr val="bg1"/>
                </a:solidFill>
              </a:rPr>
              <a:t>What would help you do this job?</a:t>
            </a:r>
          </a:p>
        </p:txBody>
      </p:sp>
      <p:sp>
        <p:nvSpPr>
          <p:cNvPr id="11" name="TekstSylinder 10">
            <a:extLst>
              <a:ext uri="{FF2B5EF4-FFF2-40B4-BE49-F238E27FC236}">
                <a16:creationId xmlns:a16="http://schemas.microsoft.com/office/drawing/2014/main" id="{B32B4B3F-B265-34A2-9B47-C95B5C89636F}"/>
              </a:ext>
            </a:extLst>
          </p:cNvPr>
          <p:cNvSpPr txBox="1"/>
          <p:nvPr/>
        </p:nvSpPr>
        <p:spPr>
          <a:xfrm>
            <a:off x="362537" y="491246"/>
            <a:ext cx="6783056" cy="400110"/>
          </a:xfrm>
          <a:prstGeom prst="rect">
            <a:avLst/>
          </a:prstGeom>
          <a:noFill/>
        </p:spPr>
        <p:txBody>
          <a:bodyPr wrap="square" rtlCol="0">
            <a:spAutoFit/>
          </a:bodyPr>
          <a:lstStyle/>
          <a:p>
            <a:r>
              <a:rPr lang="en-GB" sz="2000" b="1" dirty="0">
                <a:solidFill>
                  <a:schemeClr val="accent1"/>
                </a:solidFill>
                <a:latin typeface="+mj-lt"/>
              </a:rPr>
              <a:t>A new way of thinking; a new way of speaking</a:t>
            </a:r>
          </a:p>
        </p:txBody>
      </p:sp>
      <p:sp>
        <p:nvSpPr>
          <p:cNvPr id="14" name="TekstSylinder 13">
            <a:extLst>
              <a:ext uri="{FF2B5EF4-FFF2-40B4-BE49-F238E27FC236}">
                <a16:creationId xmlns:a16="http://schemas.microsoft.com/office/drawing/2014/main" id="{15C4FA1A-6906-5EFC-B9A3-338F12498EC5}"/>
              </a:ext>
            </a:extLst>
          </p:cNvPr>
          <p:cNvSpPr txBox="1"/>
          <p:nvPr/>
        </p:nvSpPr>
        <p:spPr>
          <a:xfrm>
            <a:off x="362538" y="1173122"/>
            <a:ext cx="8527696" cy="741998"/>
          </a:xfrm>
          <a:prstGeom prst="rect">
            <a:avLst/>
          </a:prstGeom>
          <a:noFill/>
        </p:spPr>
        <p:txBody>
          <a:bodyPr wrap="square">
            <a:spAutoFit/>
          </a:bodyPr>
          <a:lstStyle/>
          <a:p>
            <a:pPr defTabSz="967533" fontAlgn="base">
              <a:lnSpc>
                <a:spcPct val="150000"/>
              </a:lnSpc>
              <a:spcBef>
                <a:spcPct val="0"/>
              </a:spcBef>
              <a:spcAft>
                <a:spcPct val="0"/>
              </a:spcAft>
              <a:defRPr/>
            </a:pPr>
            <a:r>
              <a:rPr lang="en-GB" sz="1500">
                <a:cs typeface="Arial"/>
              </a:rPr>
              <a:t>By adjusting the way we speak, others will feel safer and the dialogue will become more open. </a:t>
            </a:r>
          </a:p>
          <a:p>
            <a:pPr defTabSz="967533" fontAlgn="base">
              <a:lnSpc>
                <a:spcPct val="150000"/>
              </a:lnSpc>
              <a:spcBef>
                <a:spcPct val="0"/>
              </a:spcBef>
              <a:spcAft>
                <a:spcPct val="0"/>
              </a:spcAft>
              <a:defRPr/>
            </a:pPr>
            <a:r>
              <a:rPr lang="en-GB" sz="1500">
                <a:cs typeface="Arial"/>
              </a:rPr>
              <a:t>This will give you better insights into the conditions behind what people do.</a:t>
            </a:r>
          </a:p>
        </p:txBody>
      </p:sp>
      <p:sp>
        <p:nvSpPr>
          <p:cNvPr id="16" name="Femkant 15">
            <a:extLst>
              <a:ext uri="{FF2B5EF4-FFF2-40B4-BE49-F238E27FC236}">
                <a16:creationId xmlns:a16="http://schemas.microsoft.com/office/drawing/2014/main" id="{0C47AEDE-50AB-ACD2-33AD-50D84664ED2F}"/>
              </a:ext>
            </a:extLst>
          </p:cNvPr>
          <p:cNvSpPr/>
          <p:nvPr/>
        </p:nvSpPr>
        <p:spPr>
          <a:xfrm>
            <a:off x="3693253" y="2142417"/>
            <a:ext cx="771788" cy="2366762"/>
          </a:xfrm>
          <a:prstGeom prst="homePlate">
            <a:avLst/>
          </a:prstGeom>
          <a:solidFill>
            <a:schemeClr val="accent5"/>
          </a:solidFill>
          <a:ln>
            <a:solidFill>
              <a:srgbClr val="0070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1" name="TekstSylinder 20">
            <a:extLst>
              <a:ext uri="{FF2B5EF4-FFF2-40B4-BE49-F238E27FC236}">
                <a16:creationId xmlns:a16="http://schemas.microsoft.com/office/drawing/2014/main" id="{56943DC2-44F7-6725-2F4B-8C5B9818741C}"/>
              </a:ext>
            </a:extLst>
          </p:cNvPr>
          <p:cNvSpPr txBox="1"/>
          <p:nvPr/>
        </p:nvSpPr>
        <p:spPr>
          <a:xfrm>
            <a:off x="4680006" y="2221584"/>
            <a:ext cx="402674" cy="248209"/>
          </a:xfrm>
          <a:prstGeom prst="rect">
            <a:avLst/>
          </a:prstGeom>
          <a:noFill/>
        </p:spPr>
        <p:txBody>
          <a:bodyPr wrap="none" rtlCol="0">
            <a:spAutoFit/>
          </a:bodyPr>
          <a:lstStyle/>
          <a:p>
            <a:r>
              <a:rPr lang="en-GB" sz="1013">
                <a:solidFill>
                  <a:schemeClr val="bg1"/>
                </a:solidFill>
              </a:rPr>
              <a:t>TO:</a:t>
            </a:r>
          </a:p>
        </p:txBody>
      </p:sp>
      <p:sp>
        <p:nvSpPr>
          <p:cNvPr id="15" name="Rektangel 14">
            <a:extLst>
              <a:ext uri="{FF2B5EF4-FFF2-40B4-BE49-F238E27FC236}">
                <a16:creationId xmlns:a16="http://schemas.microsoft.com/office/drawing/2014/main" id="{27B1871B-3028-E227-D2F5-3A5CBEFB4802}"/>
              </a:ext>
            </a:extLst>
          </p:cNvPr>
          <p:cNvSpPr/>
          <p:nvPr/>
        </p:nvSpPr>
        <p:spPr>
          <a:xfrm>
            <a:off x="0" y="2142417"/>
            <a:ext cx="4070074" cy="2366762"/>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chemeClr val="bg1"/>
              </a:solidFill>
            </a:endParaRPr>
          </a:p>
        </p:txBody>
      </p:sp>
      <p:sp>
        <p:nvSpPr>
          <p:cNvPr id="8" name="TekstSylinder 7">
            <a:extLst>
              <a:ext uri="{FF2B5EF4-FFF2-40B4-BE49-F238E27FC236}">
                <a16:creationId xmlns:a16="http://schemas.microsoft.com/office/drawing/2014/main" id="{1093AB87-E998-11E7-513A-4A19ED1B6673}"/>
              </a:ext>
            </a:extLst>
          </p:cNvPr>
          <p:cNvSpPr txBox="1"/>
          <p:nvPr/>
        </p:nvSpPr>
        <p:spPr>
          <a:xfrm>
            <a:off x="521493" y="2446266"/>
            <a:ext cx="3357329" cy="1759008"/>
          </a:xfrm>
          <a:prstGeom prst="rect">
            <a:avLst/>
          </a:prstGeom>
          <a:noFill/>
        </p:spPr>
        <p:txBody>
          <a:bodyPr wrap="none" rtlCol="0">
            <a:spAutoFit/>
          </a:bodyPr>
          <a:lstStyle/>
          <a:p>
            <a:pPr marL="214313" indent="-214313">
              <a:lnSpc>
                <a:spcPct val="150000"/>
              </a:lnSpc>
              <a:buFont typeface="Arial" panose="020B0604020202020204" pitchFamily="34" charset="0"/>
              <a:buChar char="•"/>
            </a:pPr>
            <a:r>
              <a:rPr lang="en-GB" sz="1050" i="1">
                <a:solidFill>
                  <a:schemeClr val="bg1"/>
                </a:solidFill>
              </a:rPr>
              <a:t>Who was responsible for what happened? </a:t>
            </a:r>
          </a:p>
          <a:p>
            <a:pPr marL="214313" indent="-214313">
              <a:lnSpc>
                <a:spcPct val="150000"/>
              </a:lnSpc>
              <a:buFont typeface="Arial" panose="020B0604020202020204" pitchFamily="34" charset="0"/>
              <a:buChar char="•"/>
            </a:pPr>
            <a:r>
              <a:rPr lang="en-GB" sz="1050" i="1">
                <a:solidFill>
                  <a:schemeClr val="bg1"/>
                </a:solidFill>
              </a:rPr>
              <a:t>The people doing the job have to be fully present.</a:t>
            </a:r>
          </a:p>
          <a:p>
            <a:pPr marL="214313" indent="-214313">
              <a:lnSpc>
                <a:spcPct val="150000"/>
              </a:lnSpc>
              <a:buFont typeface="Arial" panose="020B0604020202020204" pitchFamily="34" charset="0"/>
              <a:buChar char="•"/>
            </a:pPr>
            <a:r>
              <a:rPr lang="en-GB" sz="1050" i="1">
                <a:solidFill>
                  <a:schemeClr val="bg1"/>
                </a:solidFill>
              </a:rPr>
              <a:t>It’s about following the rules.</a:t>
            </a:r>
          </a:p>
          <a:p>
            <a:pPr marL="214313" indent="-214313">
              <a:lnSpc>
                <a:spcPct val="150000"/>
              </a:lnSpc>
              <a:buFont typeface="Arial" panose="020B0604020202020204" pitchFamily="34" charset="0"/>
              <a:buChar char="•"/>
            </a:pPr>
            <a:r>
              <a:rPr lang="en-GB" sz="1050" i="1">
                <a:solidFill>
                  <a:schemeClr val="bg1"/>
                </a:solidFill>
              </a:rPr>
              <a:t>What are the risks?</a:t>
            </a:r>
          </a:p>
          <a:p>
            <a:pPr marL="214313" indent="-214313">
              <a:lnSpc>
                <a:spcPct val="150000"/>
              </a:lnSpc>
              <a:buFont typeface="Arial" panose="020B0604020202020204" pitchFamily="34" charset="0"/>
              <a:buChar char="•"/>
            </a:pPr>
            <a:r>
              <a:rPr lang="en-GB" sz="1050" i="1">
                <a:solidFill>
                  <a:schemeClr val="bg1"/>
                </a:solidFill>
              </a:rPr>
              <a:t>I can see that you’re using the wrong equipment. </a:t>
            </a:r>
          </a:p>
          <a:p>
            <a:pPr marL="214313" indent="-214313">
              <a:lnSpc>
                <a:spcPct val="150000"/>
              </a:lnSpc>
              <a:buFont typeface="Arial" panose="020B0604020202020204" pitchFamily="34" charset="0"/>
              <a:buChar char="•"/>
            </a:pPr>
            <a:r>
              <a:rPr lang="en-GB" sz="1050" i="1">
                <a:solidFill>
                  <a:schemeClr val="bg1"/>
                </a:solidFill>
              </a:rPr>
              <a:t>Are you following the work process? </a:t>
            </a:r>
          </a:p>
          <a:p>
            <a:pPr marL="214313" indent="-214313">
              <a:lnSpc>
                <a:spcPct val="150000"/>
              </a:lnSpc>
              <a:buFont typeface="Arial" panose="020B0604020202020204" pitchFamily="34" charset="0"/>
              <a:buChar char="•"/>
            </a:pPr>
            <a:r>
              <a:rPr lang="en-GB" sz="1050" i="1">
                <a:solidFill>
                  <a:schemeClr val="bg1"/>
                </a:solidFill>
              </a:rPr>
              <a:t>Shouldn’t you rather have done it like this? </a:t>
            </a:r>
          </a:p>
        </p:txBody>
      </p:sp>
      <p:sp>
        <p:nvSpPr>
          <p:cNvPr id="20" name="TekstSylinder 19">
            <a:extLst>
              <a:ext uri="{FF2B5EF4-FFF2-40B4-BE49-F238E27FC236}">
                <a16:creationId xmlns:a16="http://schemas.microsoft.com/office/drawing/2014/main" id="{B346580F-9F56-A57B-5B5A-246A981B719A}"/>
              </a:ext>
            </a:extLst>
          </p:cNvPr>
          <p:cNvSpPr txBox="1"/>
          <p:nvPr/>
        </p:nvSpPr>
        <p:spPr>
          <a:xfrm>
            <a:off x="521493" y="2221584"/>
            <a:ext cx="606256" cy="248209"/>
          </a:xfrm>
          <a:prstGeom prst="rect">
            <a:avLst/>
          </a:prstGeom>
          <a:noFill/>
        </p:spPr>
        <p:txBody>
          <a:bodyPr wrap="none" rtlCol="0">
            <a:spAutoFit/>
          </a:bodyPr>
          <a:lstStyle/>
          <a:p>
            <a:r>
              <a:rPr lang="en-GB" sz="1013">
                <a:solidFill>
                  <a:schemeClr val="bg1"/>
                </a:solidFill>
              </a:rPr>
              <a:t>FROM:</a:t>
            </a:r>
          </a:p>
        </p:txBody>
      </p:sp>
    </p:spTree>
    <p:extLst>
      <p:ext uri="{BB962C8B-B14F-4D97-AF65-F5344CB8AC3E}">
        <p14:creationId xmlns:p14="http://schemas.microsoft.com/office/powerpoint/2010/main" val="3838987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A few men wearing hardhats&#10;&#10;Description automatically generated with low confidence">
            <a:extLst>
              <a:ext uri="{FF2B5EF4-FFF2-40B4-BE49-F238E27FC236}">
                <a16:creationId xmlns:a16="http://schemas.microsoft.com/office/drawing/2014/main" id="{986EC19F-D7F6-50CA-90FB-9634C3E2128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681994" y="1521402"/>
            <a:ext cx="4297259" cy="3453327"/>
          </a:xfrm>
          <a:prstGeom prst="rect">
            <a:avLst/>
          </a:prstGeom>
          <a:ln w="15875">
            <a:noFill/>
          </a:ln>
        </p:spPr>
      </p:pic>
      <p:sp>
        <p:nvSpPr>
          <p:cNvPr id="2" name="Plassholder for lysbildenummer 1">
            <a:extLst>
              <a:ext uri="{FF2B5EF4-FFF2-40B4-BE49-F238E27FC236}">
                <a16:creationId xmlns:a16="http://schemas.microsoft.com/office/drawing/2014/main" id="{D5434609-7C89-9257-4BEA-558F80DBBF41}"/>
              </a:ext>
            </a:extLst>
          </p:cNvPr>
          <p:cNvSpPr>
            <a:spLocks noGrp="1"/>
          </p:cNvSpPr>
          <p:nvPr>
            <p:ph type="sldNum" sz="quarter" idx="12"/>
          </p:nvPr>
        </p:nvSpPr>
        <p:spPr/>
        <p:txBody>
          <a:bodyPr/>
          <a:lstStyle/>
          <a:p>
            <a:fld id="{5D1E5300-FC0F-4317-A193-EF6CE9E6F7B5}" type="slidenum">
              <a:rPr lang="en-GB" noProof="0" smtClean="0"/>
              <a:pPr/>
              <a:t>23</a:t>
            </a:fld>
            <a:endParaRPr lang="en-GB" noProof="0" dirty="0"/>
          </a:p>
        </p:txBody>
      </p:sp>
      <p:grpSp>
        <p:nvGrpSpPr>
          <p:cNvPr id="24" name="Gruppe 23">
            <a:extLst>
              <a:ext uri="{FF2B5EF4-FFF2-40B4-BE49-F238E27FC236}">
                <a16:creationId xmlns:a16="http://schemas.microsoft.com/office/drawing/2014/main" id="{07D3A4D8-5849-172D-D034-77E0F99E7683}"/>
              </a:ext>
            </a:extLst>
          </p:cNvPr>
          <p:cNvGrpSpPr/>
          <p:nvPr/>
        </p:nvGrpSpPr>
        <p:grpSpPr>
          <a:xfrm>
            <a:off x="409102" y="1388179"/>
            <a:ext cx="4667546" cy="3264669"/>
            <a:chOff x="301308" y="3015476"/>
            <a:chExt cx="6223394" cy="4036087"/>
          </a:xfrm>
          <a:solidFill>
            <a:schemeClr val="accent1"/>
          </a:solidFill>
        </p:grpSpPr>
        <p:sp>
          <p:nvSpPr>
            <p:cNvPr id="25" name="Rektangel 24">
              <a:extLst>
                <a:ext uri="{FF2B5EF4-FFF2-40B4-BE49-F238E27FC236}">
                  <a16:creationId xmlns:a16="http://schemas.microsoft.com/office/drawing/2014/main" id="{1C88B14A-38D6-F024-DA3E-3C5E7C1F32A9}"/>
                </a:ext>
              </a:extLst>
            </p:cNvPr>
            <p:cNvSpPr/>
            <p:nvPr/>
          </p:nvSpPr>
          <p:spPr>
            <a:xfrm>
              <a:off x="301308" y="3015476"/>
              <a:ext cx="6223394" cy="4036087"/>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b-NO" sz="1013" dirty="0"/>
            </a:p>
          </p:txBody>
        </p:sp>
        <p:sp>
          <p:nvSpPr>
            <p:cNvPr id="26" name="TekstSylinder 25">
              <a:extLst>
                <a:ext uri="{FF2B5EF4-FFF2-40B4-BE49-F238E27FC236}">
                  <a16:creationId xmlns:a16="http://schemas.microsoft.com/office/drawing/2014/main" id="{F15B13F6-1D2B-7CCD-C85B-8D0145383025}"/>
                </a:ext>
              </a:extLst>
            </p:cNvPr>
            <p:cNvSpPr txBox="1"/>
            <p:nvPr/>
          </p:nvSpPr>
          <p:spPr>
            <a:xfrm>
              <a:off x="449259" y="3116105"/>
              <a:ext cx="6075443" cy="3108542"/>
            </a:xfrm>
            <a:prstGeom prst="rect">
              <a:avLst/>
            </a:prstGeom>
            <a:grpFill/>
          </p:spPr>
          <p:txBody>
            <a:bodyPr wrap="square">
              <a:spAutoFit/>
            </a:bodyPr>
            <a:lstStyle/>
            <a:p>
              <a:pPr>
                <a:lnSpc>
                  <a:spcPct val="200000"/>
                </a:lnSpc>
              </a:pPr>
              <a:r>
                <a:rPr lang="en-GB" sz="1100" b="1" dirty="0">
                  <a:solidFill>
                    <a:schemeClr val="bg1"/>
                  </a:solidFill>
                </a:rPr>
                <a:t>Examples of questions to ask:</a:t>
              </a:r>
              <a:endParaRPr lang="nb-NO" sz="1100" b="1" dirty="0">
                <a:solidFill>
                  <a:schemeClr val="bg1"/>
                </a:solidFill>
              </a:endParaRPr>
            </a:p>
            <a:p>
              <a:pPr marL="128588" indent="-128588">
                <a:lnSpc>
                  <a:spcPct val="150000"/>
                </a:lnSpc>
                <a:buFont typeface="Courier New" panose="02070309020205020404" pitchFamily="49" charset="0"/>
                <a:buChar char="o"/>
              </a:pPr>
              <a:r>
                <a:rPr lang="en-GB" sz="1100" dirty="0">
                  <a:solidFill>
                    <a:schemeClr val="bg1"/>
                  </a:solidFill>
                </a:rPr>
                <a:t>What experiences do we already have with this type of job? </a:t>
              </a:r>
            </a:p>
            <a:p>
              <a:pPr marL="128588" indent="-128588">
                <a:lnSpc>
                  <a:spcPct val="150000"/>
                </a:lnSpc>
                <a:buFont typeface="Courier New" panose="02070309020205020404" pitchFamily="49" charset="0"/>
                <a:buChar char="o"/>
              </a:pPr>
              <a:r>
                <a:rPr lang="en-GB" sz="1100" dirty="0">
                  <a:solidFill>
                    <a:schemeClr val="bg1"/>
                  </a:solidFill>
                </a:rPr>
                <a:t>What are common challenges in this type of job? </a:t>
              </a:r>
            </a:p>
            <a:p>
              <a:pPr marL="128588" indent="-128588">
                <a:lnSpc>
                  <a:spcPct val="150000"/>
                </a:lnSpc>
                <a:buFont typeface="Courier New" panose="02070309020205020404" pitchFamily="49" charset="0"/>
                <a:buChar char="o"/>
              </a:pPr>
              <a:r>
                <a:rPr lang="en-GB" sz="1100" dirty="0">
                  <a:solidFill>
                    <a:schemeClr val="bg1"/>
                  </a:solidFill>
                </a:rPr>
                <a:t>Are the requirements for this job easy to comply with? (If not: Why not?)</a:t>
              </a:r>
            </a:p>
            <a:p>
              <a:pPr marL="128588" indent="-128588">
                <a:lnSpc>
                  <a:spcPct val="150000"/>
                </a:lnSpc>
                <a:buFont typeface="Courier New" panose="02070309020205020404" pitchFamily="49" charset="0"/>
                <a:buChar char="o"/>
              </a:pPr>
              <a:r>
                <a:rPr lang="en-GB" sz="1100" dirty="0">
                  <a:solidFill>
                    <a:schemeClr val="bg1"/>
                  </a:solidFill>
                </a:rPr>
                <a:t>Is there anything about the job that is new, unknown or unpredictable? </a:t>
              </a:r>
            </a:p>
            <a:p>
              <a:pPr marL="128588" indent="-128588">
                <a:lnSpc>
                  <a:spcPct val="150000"/>
                </a:lnSpc>
                <a:buFont typeface="Courier New" panose="02070309020205020404" pitchFamily="49" charset="0"/>
                <a:buChar char="o"/>
              </a:pPr>
              <a:r>
                <a:rPr lang="en-GB" sz="1100" dirty="0">
                  <a:solidFill>
                    <a:schemeClr val="bg1"/>
                  </a:solidFill>
                </a:rPr>
                <a:t>Is there a specific part of the job where errors can easily occur? </a:t>
              </a:r>
            </a:p>
            <a:p>
              <a:endParaRPr lang="nb-NO" sz="800" dirty="0">
                <a:solidFill>
                  <a:schemeClr val="bg1"/>
                </a:solidFill>
              </a:endParaRPr>
            </a:p>
          </p:txBody>
        </p:sp>
      </p:grpSp>
      <p:sp>
        <p:nvSpPr>
          <p:cNvPr id="13" name="TekstSylinder 12">
            <a:extLst>
              <a:ext uri="{FF2B5EF4-FFF2-40B4-BE49-F238E27FC236}">
                <a16:creationId xmlns:a16="http://schemas.microsoft.com/office/drawing/2014/main" id="{49FF8635-EEDA-41CA-17E7-95CD4A9784B2}"/>
              </a:ext>
            </a:extLst>
          </p:cNvPr>
          <p:cNvSpPr txBox="1"/>
          <p:nvPr/>
        </p:nvSpPr>
        <p:spPr>
          <a:xfrm>
            <a:off x="226304" y="490651"/>
            <a:ext cx="4667547" cy="584775"/>
          </a:xfrm>
          <a:prstGeom prst="rect">
            <a:avLst/>
          </a:prstGeom>
          <a:noFill/>
        </p:spPr>
        <p:txBody>
          <a:bodyPr wrap="square" rtlCol="0">
            <a:spAutoFit/>
          </a:bodyPr>
          <a:lstStyle/>
          <a:p>
            <a:r>
              <a:rPr lang="en-GB" sz="1200" dirty="0">
                <a:solidFill>
                  <a:schemeClr val="tx2"/>
                </a:solidFill>
                <a:latin typeface="+mj-lt"/>
              </a:rPr>
              <a:t>HOW TO LEARN FROM NORMAL WORK:</a:t>
            </a:r>
            <a:endParaRPr lang="nb-NO" sz="1200" b="1" dirty="0">
              <a:solidFill>
                <a:schemeClr val="tx2"/>
              </a:solidFill>
              <a:latin typeface="+mj-lt"/>
            </a:endParaRPr>
          </a:p>
          <a:p>
            <a:r>
              <a:rPr lang="nb-NO" sz="2000" b="1" dirty="0" err="1">
                <a:solidFill>
                  <a:schemeClr val="tx2"/>
                </a:solidFill>
              </a:rPr>
              <a:t>Use</a:t>
            </a:r>
            <a:r>
              <a:rPr lang="nb-NO" sz="2000" b="1" dirty="0">
                <a:solidFill>
                  <a:schemeClr val="tx2"/>
                </a:solidFill>
              </a:rPr>
              <a:t> </a:t>
            </a:r>
            <a:r>
              <a:rPr lang="nb-NO" sz="2000" b="1" dirty="0" err="1">
                <a:solidFill>
                  <a:schemeClr val="tx2"/>
                </a:solidFill>
              </a:rPr>
              <a:t>dialogue</a:t>
            </a:r>
            <a:endParaRPr lang="nb-NO" sz="2000" b="1" dirty="0">
              <a:solidFill>
                <a:schemeClr val="tx2"/>
              </a:solidFill>
            </a:endParaRPr>
          </a:p>
        </p:txBody>
      </p:sp>
      <p:sp>
        <p:nvSpPr>
          <p:cNvPr id="3" name="TekstSylinder 2">
            <a:extLst>
              <a:ext uri="{FF2B5EF4-FFF2-40B4-BE49-F238E27FC236}">
                <a16:creationId xmlns:a16="http://schemas.microsoft.com/office/drawing/2014/main" id="{6B866D3B-A589-7FAC-551D-94760CB0800F}"/>
              </a:ext>
            </a:extLst>
          </p:cNvPr>
          <p:cNvSpPr txBox="1"/>
          <p:nvPr/>
        </p:nvSpPr>
        <p:spPr>
          <a:xfrm>
            <a:off x="521493" y="3860517"/>
            <a:ext cx="4442764" cy="568810"/>
          </a:xfrm>
          <a:prstGeom prst="rect">
            <a:avLst/>
          </a:prstGeom>
          <a:noFill/>
        </p:spPr>
        <p:txBody>
          <a:bodyPr wrap="square" rtlCol="0">
            <a:spAutoFit/>
          </a:bodyPr>
          <a:lstStyle/>
          <a:p>
            <a:pPr>
              <a:lnSpc>
                <a:spcPct val="150000"/>
              </a:lnSpc>
            </a:pPr>
            <a:r>
              <a:rPr lang="en-GB" sz="1100" dirty="0">
                <a:solidFill>
                  <a:schemeClr val="bg1"/>
                </a:solidFill>
              </a:rPr>
              <a:t>Include the questions in established tools and conversations such as safe job analysis (SJA) and pre-job conversations.</a:t>
            </a:r>
          </a:p>
        </p:txBody>
      </p:sp>
    </p:spTree>
    <p:extLst>
      <p:ext uri="{BB962C8B-B14F-4D97-AF65-F5344CB8AC3E}">
        <p14:creationId xmlns:p14="http://schemas.microsoft.com/office/powerpoint/2010/main" val="2520412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Diagram 45">
            <a:extLst>
              <a:ext uri="{FF2B5EF4-FFF2-40B4-BE49-F238E27FC236}">
                <a16:creationId xmlns:a16="http://schemas.microsoft.com/office/drawing/2014/main" id="{1E5802B7-4292-7D4C-7D81-5137D169EF0B}"/>
              </a:ext>
            </a:extLst>
          </p:cNvPr>
          <p:cNvGraphicFramePr/>
          <p:nvPr/>
        </p:nvGraphicFramePr>
        <p:xfrm>
          <a:off x="4588300" y="1260976"/>
          <a:ext cx="3959549" cy="34510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3" name="Avrundet rektangel 52">
            <a:extLst>
              <a:ext uri="{FF2B5EF4-FFF2-40B4-BE49-F238E27FC236}">
                <a16:creationId xmlns:a16="http://schemas.microsoft.com/office/drawing/2014/main" id="{0CED536D-DE02-7A72-DD98-2B148E91CB5E}"/>
              </a:ext>
            </a:extLst>
          </p:cNvPr>
          <p:cNvSpPr/>
          <p:nvPr/>
        </p:nvSpPr>
        <p:spPr>
          <a:xfrm>
            <a:off x="4392235" y="2147174"/>
            <a:ext cx="1241131" cy="2563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a:p>
        </p:txBody>
      </p:sp>
      <p:sp>
        <p:nvSpPr>
          <p:cNvPr id="54" name="Avrundet rektangel 53">
            <a:extLst>
              <a:ext uri="{FF2B5EF4-FFF2-40B4-BE49-F238E27FC236}">
                <a16:creationId xmlns:a16="http://schemas.microsoft.com/office/drawing/2014/main" id="{07E8470F-A583-BDF1-DF7E-BE02E95FBA0B}"/>
              </a:ext>
            </a:extLst>
          </p:cNvPr>
          <p:cNvSpPr/>
          <p:nvPr/>
        </p:nvSpPr>
        <p:spPr>
          <a:xfrm>
            <a:off x="4197129" y="2841466"/>
            <a:ext cx="1819081" cy="2563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a:p>
        </p:txBody>
      </p:sp>
      <p:sp>
        <p:nvSpPr>
          <p:cNvPr id="55" name="Avrundet rektangel 54">
            <a:extLst>
              <a:ext uri="{FF2B5EF4-FFF2-40B4-BE49-F238E27FC236}">
                <a16:creationId xmlns:a16="http://schemas.microsoft.com/office/drawing/2014/main" id="{98ECFAD6-92ED-6843-23BE-AEA257AF2C90}"/>
              </a:ext>
            </a:extLst>
          </p:cNvPr>
          <p:cNvSpPr/>
          <p:nvPr/>
        </p:nvSpPr>
        <p:spPr>
          <a:xfrm>
            <a:off x="4197129" y="3555567"/>
            <a:ext cx="2181033" cy="25391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a:p>
        </p:txBody>
      </p:sp>
      <p:sp>
        <p:nvSpPr>
          <p:cNvPr id="56" name="Avrundet rektangel 55">
            <a:extLst>
              <a:ext uri="{FF2B5EF4-FFF2-40B4-BE49-F238E27FC236}">
                <a16:creationId xmlns:a16="http://schemas.microsoft.com/office/drawing/2014/main" id="{3E2A1B1B-D880-E5C4-EF23-8B57603C1C47}"/>
              </a:ext>
            </a:extLst>
          </p:cNvPr>
          <p:cNvSpPr/>
          <p:nvPr/>
        </p:nvSpPr>
        <p:spPr>
          <a:xfrm>
            <a:off x="5633366" y="4161304"/>
            <a:ext cx="957467" cy="2563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a:p>
        </p:txBody>
      </p:sp>
      <p:sp>
        <p:nvSpPr>
          <p:cNvPr id="52" name="Avrundet rektangel 51">
            <a:extLst>
              <a:ext uri="{FF2B5EF4-FFF2-40B4-BE49-F238E27FC236}">
                <a16:creationId xmlns:a16="http://schemas.microsoft.com/office/drawing/2014/main" id="{4CF91EE4-5519-0E3F-870F-09CD243E4127}"/>
              </a:ext>
            </a:extLst>
          </p:cNvPr>
          <p:cNvSpPr/>
          <p:nvPr/>
        </p:nvSpPr>
        <p:spPr>
          <a:xfrm>
            <a:off x="4197129" y="1461684"/>
            <a:ext cx="1080868" cy="2563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a:p>
        </p:txBody>
      </p:sp>
      <p:sp>
        <p:nvSpPr>
          <p:cNvPr id="30" name="TekstSylinder 29">
            <a:extLst>
              <a:ext uri="{FF2B5EF4-FFF2-40B4-BE49-F238E27FC236}">
                <a16:creationId xmlns:a16="http://schemas.microsoft.com/office/drawing/2014/main" id="{F4DA6496-D0B2-D504-F471-B0A4261BA89D}"/>
              </a:ext>
            </a:extLst>
          </p:cNvPr>
          <p:cNvSpPr txBox="1"/>
          <p:nvPr/>
        </p:nvSpPr>
        <p:spPr>
          <a:xfrm>
            <a:off x="226304" y="1781640"/>
            <a:ext cx="3001299" cy="2920415"/>
          </a:xfrm>
          <a:prstGeom prst="rect">
            <a:avLst/>
          </a:prstGeom>
          <a:noFill/>
        </p:spPr>
        <p:txBody>
          <a:bodyPr wrap="square">
            <a:spAutoFit/>
          </a:bodyPr>
          <a:lstStyle/>
          <a:p>
            <a:pPr>
              <a:lnSpc>
                <a:spcPct val="150000"/>
              </a:lnSpc>
            </a:pPr>
            <a:r>
              <a:rPr lang="en-GB" sz="1200" dirty="0"/>
              <a:t>First, try to remove the error trap. </a:t>
            </a:r>
          </a:p>
          <a:p>
            <a:endParaRPr lang="en-GB" sz="1200" i="1" dirty="0"/>
          </a:p>
          <a:p>
            <a:pPr>
              <a:lnSpc>
                <a:spcPct val="150000"/>
              </a:lnSpc>
            </a:pPr>
            <a:r>
              <a:rPr lang="en-GB" sz="1200" dirty="0"/>
              <a:t>If that is not possible: </a:t>
            </a:r>
          </a:p>
          <a:p>
            <a:pPr marL="285750" indent="-285750">
              <a:lnSpc>
                <a:spcPct val="150000"/>
              </a:lnSpc>
              <a:buFontTx/>
              <a:buChar char="-"/>
            </a:pPr>
            <a:r>
              <a:rPr lang="en-GB" sz="1200" dirty="0"/>
              <a:t>Can we replace the existing solution? </a:t>
            </a:r>
          </a:p>
          <a:p>
            <a:pPr marL="285750" indent="-285750">
              <a:lnSpc>
                <a:spcPct val="150000"/>
              </a:lnSpc>
              <a:buFontTx/>
              <a:buChar char="-"/>
            </a:pPr>
            <a:r>
              <a:rPr lang="en-GB" sz="1200" dirty="0"/>
              <a:t>Can we find a better technical solution? </a:t>
            </a:r>
          </a:p>
          <a:p>
            <a:pPr marL="285750" indent="-285750">
              <a:lnSpc>
                <a:spcPct val="150000"/>
              </a:lnSpc>
              <a:buFontTx/>
              <a:buChar char="-"/>
            </a:pPr>
            <a:r>
              <a:rPr lang="en-GB" sz="1200" dirty="0"/>
              <a:t>Can we organise the work differently? </a:t>
            </a:r>
          </a:p>
          <a:p>
            <a:endParaRPr lang="en-GB" sz="1200" i="1" dirty="0"/>
          </a:p>
          <a:p>
            <a:pPr>
              <a:lnSpc>
                <a:spcPct val="150000"/>
              </a:lnSpc>
            </a:pPr>
            <a:r>
              <a:rPr lang="en-GB" sz="1200" i="1" dirty="0"/>
              <a:t>Measures at the individual level are most vulnerable to mistakes and errors.</a:t>
            </a:r>
          </a:p>
        </p:txBody>
      </p:sp>
      <p:sp>
        <p:nvSpPr>
          <p:cNvPr id="29" name="TekstSylinder 28">
            <a:extLst>
              <a:ext uri="{FF2B5EF4-FFF2-40B4-BE49-F238E27FC236}">
                <a16:creationId xmlns:a16="http://schemas.microsoft.com/office/drawing/2014/main" id="{B275606C-5DFA-078B-C6A4-9C558F1970F5}"/>
              </a:ext>
            </a:extLst>
          </p:cNvPr>
          <p:cNvSpPr txBox="1"/>
          <p:nvPr/>
        </p:nvSpPr>
        <p:spPr>
          <a:xfrm>
            <a:off x="226304" y="490651"/>
            <a:ext cx="7504532" cy="892552"/>
          </a:xfrm>
          <a:prstGeom prst="rect">
            <a:avLst/>
          </a:prstGeom>
          <a:noFill/>
        </p:spPr>
        <p:txBody>
          <a:bodyPr wrap="square" rtlCol="0">
            <a:spAutoFit/>
          </a:bodyPr>
          <a:lstStyle/>
          <a:p>
            <a:r>
              <a:rPr lang="en-GB" sz="1200" dirty="0">
                <a:solidFill>
                  <a:schemeClr val="tx2"/>
                </a:solidFill>
                <a:latin typeface="+mj-lt"/>
              </a:rPr>
              <a:t>HOW TO LEARN FROM NORMAL WORK:</a:t>
            </a:r>
            <a:endParaRPr lang="nb-NO" sz="1200" b="1" dirty="0">
              <a:solidFill>
                <a:schemeClr val="tx2"/>
              </a:solidFill>
              <a:latin typeface="+mj-lt"/>
            </a:endParaRPr>
          </a:p>
          <a:p>
            <a:r>
              <a:rPr lang="en-GB" sz="2000" b="1" dirty="0">
                <a:solidFill>
                  <a:schemeClr val="tx2"/>
                </a:solidFill>
                <a:latin typeface="+mj-lt"/>
              </a:rPr>
              <a:t>Use the hierarchy of </a:t>
            </a:r>
          </a:p>
          <a:p>
            <a:r>
              <a:rPr lang="en-GB" sz="2000" b="1" dirty="0">
                <a:solidFill>
                  <a:schemeClr val="tx2"/>
                </a:solidFill>
                <a:latin typeface="+mj-lt"/>
              </a:rPr>
              <a:t>controls actively</a:t>
            </a:r>
          </a:p>
        </p:txBody>
      </p:sp>
      <p:cxnSp>
        <p:nvCxnSpPr>
          <p:cNvPr id="12" name="Rett pil 11">
            <a:extLst>
              <a:ext uri="{FF2B5EF4-FFF2-40B4-BE49-F238E27FC236}">
                <a16:creationId xmlns:a16="http://schemas.microsoft.com/office/drawing/2014/main" id="{22711C0B-BF90-ED5A-EDED-07C60A328816}"/>
              </a:ext>
            </a:extLst>
          </p:cNvPr>
          <p:cNvCxnSpPr>
            <a:cxnSpLocks/>
          </p:cNvCxnSpPr>
          <p:nvPr/>
        </p:nvCxnSpPr>
        <p:spPr>
          <a:xfrm flipV="1">
            <a:off x="8647719" y="1251052"/>
            <a:ext cx="24652" cy="3451003"/>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4F0522C7-5D97-EB1A-99D8-381255D7ECD6}"/>
              </a:ext>
            </a:extLst>
          </p:cNvPr>
          <p:cNvSpPr txBox="1"/>
          <p:nvPr/>
        </p:nvSpPr>
        <p:spPr>
          <a:xfrm>
            <a:off x="8371748" y="2882700"/>
            <a:ext cx="519694" cy="248209"/>
          </a:xfrm>
          <a:prstGeom prst="rect">
            <a:avLst/>
          </a:prstGeom>
          <a:solidFill>
            <a:schemeClr val="bg1"/>
          </a:solidFill>
        </p:spPr>
        <p:txBody>
          <a:bodyPr wrap="none" rtlCol="0">
            <a:spAutoFit/>
          </a:bodyPr>
          <a:lstStyle/>
          <a:p>
            <a:r>
              <a:rPr lang="nb-NO" sz="1013" dirty="0" err="1"/>
              <a:t>Effect</a:t>
            </a:r>
            <a:endParaRPr lang="nb-NO" sz="1013" dirty="0"/>
          </a:p>
        </p:txBody>
      </p:sp>
      <p:sp>
        <p:nvSpPr>
          <p:cNvPr id="18" name="TekstSylinder 17">
            <a:extLst>
              <a:ext uri="{FF2B5EF4-FFF2-40B4-BE49-F238E27FC236}">
                <a16:creationId xmlns:a16="http://schemas.microsoft.com/office/drawing/2014/main" id="{07433C40-952C-C9DF-2CAC-FB6275C5B779}"/>
              </a:ext>
            </a:extLst>
          </p:cNvPr>
          <p:cNvSpPr txBox="1"/>
          <p:nvPr/>
        </p:nvSpPr>
        <p:spPr>
          <a:xfrm rot="5400000">
            <a:off x="8568448" y="4411616"/>
            <a:ext cx="433132" cy="253916"/>
          </a:xfrm>
          <a:prstGeom prst="rect">
            <a:avLst/>
          </a:prstGeom>
          <a:noFill/>
        </p:spPr>
        <p:txBody>
          <a:bodyPr wrap="none" rtlCol="0">
            <a:spAutoFit/>
          </a:bodyPr>
          <a:lstStyle/>
          <a:p>
            <a:r>
              <a:rPr lang="nb-NO" sz="1050" dirty="0" err="1"/>
              <a:t>Low</a:t>
            </a:r>
            <a:endParaRPr lang="nb-NO" sz="1050" dirty="0"/>
          </a:p>
        </p:txBody>
      </p:sp>
      <p:sp>
        <p:nvSpPr>
          <p:cNvPr id="19" name="TekstSylinder 18">
            <a:extLst>
              <a:ext uri="{FF2B5EF4-FFF2-40B4-BE49-F238E27FC236}">
                <a16:creationId xmlns:a16="http://schemas.microsoft.com/office/drawing/2014/main" id="{F7178035-0EBC-1262-8FA6-C5AFAD4D1972}"/>
              </a:ext>
            </a:extLst>
          </p:cNvPr>
          <p:cNvSpPr txBox="1"/>
          <p:nvPr/>
        </p:nvSpPr>
        <p:spPr>
          <a:xfrm rot="5400000">
            <a:off x="8600291" y="1307558"/>
            <a:ext cx="463588" cy="253916"/>
          </a:xfrm>
          <a:prstGeom prst="rect">
            <a:avLst/>
          </a:prstGeom>
          <a:noFill/>
        </p:spPr>
        <p:txBody>
          <a:bodyPr wrap="none" rtlCol="0">
            <a:spAutoFit/>
          </a:bodyPr>
          <a:lstStyle/>
          <a:p>
            <a:r>
              <a:rPr lang="nb-NO" sz="1050" dirty="0"/>
              <a:t>High</a:t>
            </a:r>
          </a:p>
        </p:txBody>
      </p:sp>
      <p:sp>
        <p:nvSpPr>
          <p:cNvPr id="47" name="TekstSylinder 46">
            <a:extLst>
              <a:ext uri="{FF2B5EF4-FFF2-40B4-BE49-F238E27FC236}">
                <a16:creationId xmlns:a16="http://schemas.microsoft.com/office/drawing/2014/main" id="{9041CA3B-6075-8D6E-B014-E55966DF09F3}"/>
              </a:ext>
            </a:extLst>
          </p:cNvPr>
          <p:cNvSpPr txBox="1"/>
          <p:nvPr/>
        </p:nvSpPr>
        <p:spPr>
          <a:xfrm>
            <a:off x="4197129" y="1479590"/>
            <a:ext cx="1079863" cy="253916"/>
          </a:xfrm>
          <a:prstGeom prst="rect">
            <a:avLst/>
          </a:prstGeom>
          <a:noFill/>
        </p:spPr>
        <p:txBody>
          <a:bodyPr wrap="square" rtlCol="0">
            <a:spAutoFit/>
          </a:bodyPr>
          <a:lstStyle/>
          <a:p>
            <a:pPr algn="r"/>
            <a:r>
              <a:rPr lang="nb-NO" sz="1050" dirty="0">
                <a:solidFill>
                  <a:schemeClr val="bg1"/>
                </a:solidFill>
                <a:latin typeface="+mj-lt"/>
              </a:rPr>
              <a:t>ELIMINATION</a:t>
            </a:r>
          </a:p>
        </p:txBody>
      </p:sp>
      <p:sp>
        <p:nvSpPr>
          <p:cNvPr id="48" name="TekstSylinder 47">
            <a:extLst>
              <a:ext uri="{FF2B5EF4-FFF2-40B4-BE49-F238E27FC236}">
                <a16:creationId xmlns:a16="http://schemas.microsoft.com/office/drawing/2014/main" id="{E3854E9A-1C55-B0FB-6200-FB53610FA775}"/>
              </a:ext>
            </a:extLst>
          </p:cNvPr>
          <p:cNvSpPr txBox="1"/>
          <p:nvPr/>
        </p:nvSpPr>
        <p:spPr>
          <a:xfrm>
            <a:off x="4392237" y="2155772"/>
            <a:ext cx="1241130" cy="253916"/>
          </a:xfrm>
          <a:prstGeom prst="rect">
            <a:avLst/>
          </a:prstGeom>
          <a:noFill/>
        </p:spPr>
        <p:txBody>
          <a:bodyPr wrap="square" rtlCol="0">
            <a:spAutoFit/>
          </a:bodyPr>
          <a:lstStyle/>
          <a:p>
            <a:pPr algn="r"/>
            <a:r>
              <a:rPr lang="nb-NO" sz="1050" dirty="0">
                <a:solidFill>
                  <a:schemeClr val="bg1"/>
                </a:solidFill>
                <a:latin typeface="+mj-lt"/>
              </a:rPr>
              <a:t>SUBSTITUTION</a:t>
            </a:r>
          </a:p>
        </p:txBody>
      </p:sp>
      <p:sp>
        <p:nvSpPr>
          <p:cNvPr id="49" name="TekstSylinder 48">
            <a:extLst>
              <a:ext uri="{FF2B5EF4-FFF2-40B4-BE49-F238E27FC236}">
                <a16:creationId xmlns:a16="http://schemas.microsoft.com/office/drawing/2014/main" id="{C08C9E92-44A6-B5F8-CBF0-D6B3E18DB45D}"/>
              </a:ext>
            </a:extLst>
          </p:cNvPr>
          <p:cNvSpPr txBox="1"/>
          <p:nvPr/>
        </p:nvSpPr>
        <p:spPr>
          <a:xfrm>
            <a:off x="4144486" y="2850951"/>
            <a:ext cx="1819079" cy="253916"/>
          </a:xfrm>
          <a:prstGeom prst="rect">
            <a:avLst/>
          </a:prstGeom>
          <a:noFill/>
        </p:spPr>
        <p:txBody>
          <a:bodyPr wrap="square" rtlCol="0">
            <a:spAutoFit/>
          </a:bodyPr>
          <a:lstStyle/>
          <a:p>
            <a:pPr algn="r"/>
            <a:r>
              <a:rPr lang="nb-NO" sz="1050" dirty="0">
                <a:solidFill>
                  <a:schemeClr val="bg1"/>
                </a:solidFill>
                <a:latin typeface="+mj-lt"/>
              </a:rPr>
              <a:t>TECHNICAL MEASURES</a:t>
            </a:r>
          </a:p>
        </p:txBody>
      </p:sp>
      <p:sp>
        <p:nvSpPr>
          <p:cNvPr id="50" name="TekstSylinder 49">
            <a:extLst>
              <a:ext uri="{FF2B5EF4-FFF2-40B4-BE49-F238E27FC236}">
                <a16:creationId xmlns:a16="http://schemas.microsoft.com/office/drawing/2014/main" id="{37C1C632-189A-B746-2F2D-CCED9F5E649F}"/>
              </a:ext>
            </a:extLst>
          </p:cNvPr>
          <p:cNvSpPr txBox="1"/>
          <p:nvPr/>
        </p:nvSpPr>
        <p:spPr>
          <a:xfrm>
            <a:off x="4197129" y="3568622"/>
            <a:ext cx="2181033" cy="253916"/>
          </a:xfrm>
          <a:prstGeom prst="rect">
            <a:avLst/>
          </a:prstGeom>
          <a:noFill/>
        </p:spPr>
        <p:txBody>
          <a:bodyPr wrap="square" rtlCol="0">
            <a:spAutoFit/>
          </a:bodyPr>
          <a:lstStyle/>
          <a:p>
            <a:pPr algn="r"/>
            <a:r>
              <a:rPr lang="nb-NO" sz="1050" dirty="0">
                <a:solidFill>
                  <a:schemeClr val="bg1"/>
                </a:solidFill>
                <a:latin typeface="+mj-lt"/>
              </a:rPr>
              <a:t>ORGANISATIONAL MEASURES</a:t>
            </a:r>
          </a:p>
        </p:txBody>
      </p:sp>
      <p:sp>
        <p:nvSpPr>
          <p:cNvPr id="51" name="TekstSylinder 50">
            <a:extLst>
              <a:ext uri="{FF2B5EF4-FFF2-40B4-BE49-F238E27FC236}">
                <a16:creationId xmlns:a16="http://schemas.microsoft.com/office/drawing/2014/main" id="{A281B20B-C471-078E-9A0F-DA9DB2E8BC4E}"/>
              </a:ext>
            </a:extLst>
          </p:cNvPr>
          <p:cNvSpPr txBox="1"/>
          <p:nvPr/>
        </p:nvSpPr>
        <p:spPr>
          <a:xfrm>
            <a:off x="5543551" y="4179210"/>
            <a:ext cx="1047282" cy="253916"/>
          </a:xfrm>
          <a:prstGeom prst="rect">
            <a:avLst/>
          </a:prstGeom>
          <a:noFill/>
        </p:spPr>
        <p:txBody>
          <a:bodyPr wrap="square" rtlCol="0">
            <a:spAutoFit/>
          </a:bodyPr>
          <a:lstStyle/>
          <a:p>
            <a:pPr algn="r"/>
            <a:r>
              <a:rPr lang="nb-NO" sz="1050" dirty="0">
                <a:solidFill>
                  <a:schemeClr val="bg1"/>
                </a:solidFill>
                <a:latin typeface="+mj-lt"/>
              </a:rPr>
              <a:t>PERSONAL</a:t>
            </a:r>
          </a:p>
        </p:txBody>
      </p:sp>
      <p:sp>
        <p:nvSpPr>
          <p:cNvPr id="3" name="Plassholder for lysbildenummer 2">
            <a:extLst>
              <a:ext uri="{FF2B5EF4-FFF2-40B4-BE49-F238E27FC236}">
                <a16:creationId xmlns:a16="http://schemas.microsoft.com/office/drawing/2014/main" id="{8A54671B-10E5-549A-E17F-B092B017A6C4}"/>
              </a:ext>
            </a:extLst>
          </p:cNvPr>
          <p:cNvSpPr>
            <a:spLocks noGrp="1"/>
          </p:cNvSpPr>
          <p:nvPr>
            <p:ph type="sldNum" sz="quarter" idx="12"/>
          </p:nvPr>
        </p:nvSpPr>
        <p:spPr/>
        <p:txBody>
          <a:bodyPr/>
          <a:lstStyle/>
          <a:p>
            <a:fld id="{0D5D190D-4096-446B-98B6-CC43B7BC0EAF}" type="slidenum">
              <a:rPr lang="en-US" smtClean="0"/>
              <a:t>24</a:t>
            </a:fld>
            <a:endParaRPr lang="en-US"/>
          </a:p>
        </p:txBody>
      </p:sp>
    </p:spTree>
    <p:extLst>
      <p:ext uri="{BB962C8B-B14F-4D97-AF65-F5344CB8AC3E}">
        <p14:creationId xmlns:p14="http://schemas.microsoft.com/office/powerpoint/2010/main" val="3314073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79C2FF99-F4B6-1519-AE54-10F561630EDB}"/>
              </a:ext>
            </a:extLst>
          </p:cNvPr>
          <p:cNvSpPr>
            <a:spLocks noGrp="1"/>
          </p:cNvSpPr>
          <p:nvPr>
            <p:ph type="sldNum" sz="quarter" idx="12"/>
          </p:nvPr>
        </p:nvSpPr>
        <p:spPr>
          <a:xfrm>
            <a:off x="741888" y="5869955"/>
            <a:ext cx="183945" cy="163219"/>
          </a:xfrm>
        </p:spPr>
        <p:txBody>
          <a:bodyPr/>
          <a:lstStyle/>
          <a:p>
            <a:fld id="{5D1E5300-FC0F-4317-A193-EF6CE9E6F7B5}" type="slidenum">
              <a:rPr lang="en-GB" smtClean="0"/>
              <a:pPr/>
              <a:t>25</a:t>
            </a:fld>
            <a:r>
              <a:rPr lang="en-GB"/>
              <a:t>  |  </a:t>
            </a:r>
          </a:p>
        </p:txBody>
      </p:sp>
      <p:sp>
        <p:nvSpPr>
          <p:cNvPr id="54" name="TekstSylinder 53">
            <a:extLst>
              <a:ext uri="{FF2B5EF4-FFF2-40B4-BE49-F238E27FC236}">
                <a16:creationId xmlns:a16="http://schemas.microsoft.com/office/drawing/2014/main" id="{EC097EC0-1A7D-2416-E95E-66C8C15AD4FF}"/>
              </a:ext>
            </a:extLst>
          </p:cNvPr>
          <p:cNvSpPr txBox="1"/>
          <p:nvPr/>
        </p:nvSpPr>
        <p:spPr>
          <a:xfrm>
            <a:off x="226304" y="476936"/>
            <a:ext cx="5827529" cy="276999"/>
          </a:xfrm>
          <a:prstGeom prst="rect">
            <a:avLst/>
          </a:prstGeom>
          <a:noFill/>
        </p:spPr>
        <p:txBody>
          <a:bodyPr wrap="square">
            <a:spAutoFit/>
          </a:bodyPr>
          <a:lstStyle/>
          <a:p>
            <a:r>
              <a:rPr lang="en-GB" sz="1200" b="1">
                <a:solidFill>
                  <a:schemeClr val="tx2"/>
                </a:solidFill>
                <a:latin typeface="+mj-lt"/>
              </a:rPr>
              <a:t>SUMMARY</a:t>
            </a:r>
          </a:p>
        </p:txBody>
      </p:sp>
      <p:sp>
        <p:nvSpPr>
          <p:cNvPr id="3" name="TekstSylinder 2">
            <a:extLst>
              <a:ext uri="{FF2B5EF4-FFF2-40B4-BE49-F238E27FC236}">
                <a16:creationId xmlns:a16="http://schemas.microsoft.com/office/drawing/2014/main" id="{27341037-436E-00E5-B010-A4A88FF6B7ED}"/>
              </a:ext>
            </a:extLst>
          </p:cNvPr>
          <p:cNvSpPr txBox="1"/>
          <p:nvPr/>
        </p:nvSpPr>
        <p:spPr>
          <a:xfrm>
            <a:off x="684841" y="1457465"/>
            <a:ext cx="2096459" cy="507831"/>
          </a:xfrm>
          <a:prstGeom prst="rect">
            <a:avLst/>
          </a:prstGeom>
          <a:noFill/>
        </p:spPr>
        <p:txBody>
          <a:bodyPr wrap="square" rtlCol="0">
            <a:spAutoFit/>
          </a:bodyPr>
          <a:lstStyle/>
          <a:p>
            <a:r>
              <a:rPr lang="en-GB" sz="900"/>
              <a:t>Safety in the industry has improved over time, but the improvement has slowed and the curve is flattening.</a:t>
            </a:r>
          </a:p>
        </p:txBody>
      </p:sp>
      <p:sp>
        <p:nvSpPr>
          <p:cNvPr id="5" name="TekstSylinder 4">
            <a:extLst>
              <a:ext uri="{FF2B5EF4-FFF2-40B4-BE49-F238E27FC236}">
                <a16:creationId xmlns:a16="http://schemas.microsoft.com/office/drawing/2014/main" id="{19BE4BD9-E051-3E0A-7C19-B21D773F6C82}"/>
              </a:ext>
            </a:extLst>
          </p:cNvPr>
          <p:cNvSpPr txBox="1"/>
          <p:nvPr/>
        </p:nvSpPr>
        <p:spPr>
          <a:xfrm>
            <a:off x="3442536" y="1457466"/>
            <a:ext cx="2241985" cy="646331"/>
          </a:xfrm>
          <a:prstGeom prst="rect">
            <a:avLst/>
          </a:prstGeom>
          <a:noFill/>
        </p:spPr>
        <p:txBody>
          <a:bodyPr wrap="square">
            <a:spAutoFit/>
          </a:bodyPr>
          <a:lstStyle/>
          <a:p>
            <a:r>
              <a:rPr lang="en-GB" sz="900"/>
              <a:t>All people make mistakes. Our choices and actions are influenced by the conditions around us. We need to focus on the systems around the people. </a:t>
            </a:r>
          </a:p>
        </p:txBody>
      </p:sp>
      <p:sp>
        <p:nvSpPr>
          <p:cNvPr id="6" name="TekstSylinder 5">
            <a:extLst>
              <a:ext uri="{FF2B5EF4-FFF2-40B4-BE49-F238E27FC236}">
                <a16:creationId xmlns:a16="http://schemas.microsoft.com/office/drawing/2014/main" id="{CB0D7C50-D068-F5C1-137A-FC3CD2944C22}"/>
              </a:ext>
            </a:extLst>
          </p:cNvPr>
          <p:cNvSpPr txBox="1"/>
          <p:nvPr/>
        </p:nvSpPr>
        <p:spPr>
          <a:xfrm>
            <a:off x="6220542" y="2740856"/>
            <a:ext cx="2072094" cy="784830"/>
          </a:xfrm>
          <a:prstGeom prst="rect">
            <a:avLst/>
          </a:prstGeom>
          <a:noFill/>
        </p:spPr>
        <p:txBody>
          <a:bodyPr wrap="square" rtlCol="0">
            <a:spAutoFit/>
          </a:bodyPr>
          <a:lstStyle/>
          <a:p>
            <a:r>
              <a:rPr lang="en-GB" sz="900"/>
              <a:t>Work is carried out under varying conditions, we make adjustments to solve the job. The </a:t>
            </a:r>
            <a:r>
              <a:rPr lang="en-GB" sz="900">
                <a:sym typeface="Wingdings" pitchFamily="2" charset="2"/>
              </a:rPr>
              <a:t>gap between procedures and practice increases the risk of incidents.</a:t>
            </a:r>
            <a:endParaRPr lang="en-GB" sz="900"/>
          </a:p>
        </p:txBody>
      </p:sp>
      <p:sp>
        <p:nvSpPr>
          <p:cNvPr id="7" name="TekstSylinder 6">
            <a:extLst>
              <a:ext uri="{FF2B5EF4-FFF2-40B4-BE49-F238E27FC236}">
                <a16:creationId xmlns:a16="http://schemas.microsoft.com/office/drawing/2014/main" id="{D313EBD0-C4B9-75C7-320E-34BA6B8CC73E}"/>
              </a:ext>
            </a:extLst>
          </p:cNvPr>
          <p:cNvSpPr txBox="1"/>
          <p:nvPr/>
        </p:nvSpPr>
        <p:spPr>
          <a:xfrm>
            <a:off x="3438217" y="2731164"/>
            <a:ext cx="2246303" cy="784830"/>
          </a:xfrm>
          <a:prstGeom prst="rect">
            <a:avLst/>
          </a:prstGeom>
          <a:noFill/>
        </p:spPr>
        <p:txBody>
          <a:bodyPr wrap="square" rtlCol="0">
            <a:spAutoFit/>
          </a:bodyPr>
          <a:lstStyle/>
          <a:p>
            <a:r>
              <a:rPr lang="en-GB" sz="900"/>
              <a:t>Error traps are conditions that make it harder for us to follow requirements and procedures and work safely. We need to understand how the job is done and what can make it difficult.</a:t>
            </a:r>
          </a:p>
        </p:txBody>
      </p:sp>
      <p:sp>
        <p:nvSpPr>
          <p:cNvPr id="9" name="TekstSylinder 8">
            <a:extLst>
              <a:ext uri="{FF2B5EF4-FFF2-40B4-BE49-F238E27FC236}">
                <a16:creationId xmlns:a16="http://schemas.microsoft.com/office/drawing/2014/main" id="{8A84BBA6-1B1E-AAEC-376E-D9D7BCEA584C}"/>
              </a:ext>
            </a:extLst>
          </p:cNvPr>
          <p:cNvSpPr txBox="1"/>
          <p:nvPr/>
        </p:nvSpPr>
        <p:spPr>
          <a:xfrm>
            <a:off x="681902" y="2739357"/>
            <a:ext cx="2390006" cy="646331"/>
          </a:xfrm>
          <a:prstGeom prst="rect">
            <a:avLst/>
          </a:prstGeom>
          <a:noFill/>
        </p:spPr>
        <p:txBody>
          <a:bodyPr wrap="square" rtlCol="0">
            <a:spAutoFit/>
          </a:bodyPr>
          <a:lstStyle/>
          <a:p>
            <a:r>
              <a:rPr lang="en-GB" sz="900"/>
              <a:t>Many of the error traps that become visible after an incident are also present when the job is going well.. We must learn from normal work before an incident occurs. </a:t>
            </a:r>
          </a:p>
        </p:txBody>
      </p:sp>
      <p:sp>
        <p:nvSpPr>
          <p:cNvPr id="11" name="TekstSylinder 10">
            <a:extLst>
              <a:ext uri="{FF2B5EF4-FFF2-40B4-BE49-F238E27FC236}">
                <a16:creationId xmlns:a16="http://schemas.microsoft.com/office/drawing/2014/main" id="{0EC39DEB-61AA-55E1-7018-991A6935A9C2}"/>
              </a:ext>
            </a:extLst>
          </p:cNvPr>
          <p:cNvSpPr txBox="1"/>
          <p:nvPr/>
        </p:nvSpPr>
        <p:spPr>
          <a:xfrm>
            <a:off x="3438217" y="4011033"/>
            <a:ext cx="2314795" cy="923330"/>
          </a:xfrm>
          <a:prstGeom prst="rect">
            <a:avLst/>
          </a:prstGeom>
          <a:noFill/>
        </p:spPr>
        <p:txBody>
          <a:bodyPr wrap="square" rtlCol="0">
            <a:spAutoFit/>
          </a:bodyPr>
          <a:lstStyle/>
          <a:p>
            <a:r>
              <a:rPr lang="en-GB" sz="900"/>
              <a:t>View learning and improvement from a systems perspective and use the hierarchy of controls actively in managing error traps. Measures at the individual level are most vulnerable to mistakes and errors.</a:t>
            </a:r>
          </a:p>
        </p:txBody>
      </p:sp>
      <p:sp>
        <p:nvSpPr>
          <p:cNvPr id="21" name="Avrundet rektangel 11">
            <a:extLst>
              <a:ext uri="{FF2B5EF4-FFF2-40B4-BE49-F238E27FC236}">
                <a16:creationId xmlns:a16="http://schemas.microsoft.com/office/drawing/2014/main" id="{DB1C9681-A269-9AC8-6CAA-F3CDED11A539}"/>
              </a:ext>
            </a:extLst>
          </p:cNvPr>
          <p:cNvSpPr/>
          <p:nvPr/>
        </p:nvSpPr>
        <p:spPr>
          <a:xfrm>
            <a:off x="684841" y="998225"/>
            <a:ext cx="1871505" cy="395831"/>
          </a:xfrm>
          <a:prstGeom prst="roundRect">
            <a:avLst>
              <a:gd name="adj" fmla="val 67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solidFill>
                  <a:schemeClr val="bg1"/>
                </a:solidFill>
                <a:latin typeface="+mj-lt"/>
              </a:rPr>
              <a:t>1. Rules and requirements </a:t>
            </a:r>
          </a:p>
          <a:p>
            <a:pPr algn="ctr"/>
            <a:r>
              <a:rPr lang="en-GB" sz="1050">
                <a:solidFill>
                  <a:schemeClr val="bg1"/>
                </a:solidFill>
                <a:latin typeface="+mj-lt"/>
              </a:rPr>
              <a:t>are not enough</a:t>
            </a:r>
          </a:p>
        </p:txBody>
      </p:sp>
      <p:sp>
        <p:nvSpPr>
          <p:cNvPr id="22" name="Avrundet rektangel 11">
            <a:extLst>
              <a:ext uri="{FF2B5EF4-FFF2-40B4-BE49-F238E27FC236}">
                <a16:creationId xmlns:a16="http://schemas.microsoft.com/office/drawing/2014/main" id="{F1FC0CB4-743C-40A4-A97D-FF738CBB00D7}"/>
              </a:ext>
            </a:extLst>
          </p:cNvPr>
          <p:cNvSpPr/>
          <p:nvPr/>
        </p:nvSpPr>
        <p:spPr>
          <a:xfrm>
            <a:off x="3442535" y="998225"/>
            <a:ext cx="1871505" cy="395831"/>
          </a:xfrm>
          <a:prstGeom prst="roundRect">
            <a:avLst>
              <a:gd name="adj" fmla="val 67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solidFill>
                  <a:schemeClr val="bg1"/>
                </a:solidFill>
                <a:latin typeface="+mj-lt"/>
              </a:rPr>
              <a:t>2. People make mistakes</a:t>
            </a:r>
          </a:p>
        </p:txBody>
      </p:sp>
      <p:sp>
        <p:nvSpPr>
          <p:cNvPr id="23" name="Avrundet rektangel 11">
            <a:extLst>
              <a:ext uri="{FF2B5EF4-FFF2-40B4-BE49-F238E27FC236}">
                <a16:creationId xmlns:a16="http://schemas.microsoft.com/office/drawing/2014/main" id="{443A254A-A3C1-1BFF-AEC7-BF0506B9A1B5}"/>
              </a:ext>
            </a:extLst>
          </p:cNvPr>
          <p:cNvSpPr/>
          <p:nvPr/>
        </p:nvSpPr>
        <p:spPr>
          <a:xfrm>
            <a:off x="6218078" y="2281617"/>
            <a:ext cx="1867188" cy="395831"/>
          </a:xfrm>
          <a:prstGeom prst="roundRect">
            <a:avLst>
              <a:gd name="adj" fmla="val 67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solidFill>
                  <a:schemeClr val="bg1"/>
                </a:solidFill>
                <a:latin typeface="+mj-lt"/>
              </a:rPr>
              <a:t>4. Variation in work is natural</a:t>
            </a:r>
          </a:p>
        </p:txBody>
      </p:sp>
      <p:sp>
        <p:nvSpPr>
          <p:cNvPr id="24" name="Avrundet rektangel 11">
            <a:extLst>
              <a:ext uri="{FF2B5EF4-FFF2-40B4-BE49-F238E27FC236}">
                <a16:creationId xmlns:a16="http://schemas.microsoft.com/office/drawing/2014/main" id="{9672BAA2-A74E-9F1C-B59E-299EEB7C08E4}"/>
              </a:ext>
            </a:extLst>
          </p:cNvPr>
          <p:cNvSpPr/>
          <p:nvPr/>
        </p:nvSpPr>
        <p:spPr>
          <a:xfrm>
            <a:off x="3442535" y="2283324"/>
            <a:ext cx="1867188" cy="395831"/>
          </a:xfrm>
          <a:prstGeom prst="roundRect">
            <a:avLst>
              <a:gd name="adj" fmla="val 67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solidFill>
                  <a:schemeClr val="bg1"/>
                </a:solidFill>
                <a:latin typeface="+mj-lt"/>
              </a:rPr>
              <a:t>5. Identify the error traps</a:t>
            </a:r>
          </a:p>
        </p:txBody>
      </p:sp>
      <p:sp>
        <p:nvSpPr>
          <p:cNvPr id="25" name="Avrundet rektangel 11">
            <a:extLst>
              <a:ext uri="{FF2B5EF4-FFF2-40B4-BE49-F238E27FC236}">
                <a16:creationId xmlns:a16="http://schemas.microsoft.com/office/drawing/2014/main" id="{6034CBC7-494C-C1D9-2F41-A803FE76816B}"/>
              </a:ext>
            </a:extLst>
          </p:cNvPr>
          <p:cNvSpPr/>
          <p:nvPr/>
        </p:nvSpPr>
        <p:spPr>
          <a:xfrm>
            <a:off x="680137" y="2281617"/>
            <a:ext cx="1867188" cy="395831"/>
          </a:xfrm>
          <a:prstGeom prst="roundRect">
            <a:avLst>
              <a:gd name="adj" fmla="val 67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solidFill>
                  <a:schemeClr val="bg1"/>
                </a:solidFill>
                <a:latin typeface="+mj-lt"/>
              </a:rPr>
              <a:t>6. Learn from normal work</a:t>
            </a:r>
          </a:p>
        </p:txBody>
      </p:sp>
      <p:sp>
        <p:nvSpPr>
          <p:cNvPr id="26" name="Avrundet rektangel 11">
            <a:extLst>
              <a:ext uri="{FF2B5EF4-FFF2-40B4-BE49-F238E27FC236}">
                <a16:creationId xmlns:a16="http://schemas.microsoft.com/office/drawing/2014/main" id="{D5002586-BA7D-D8B3-C23E-DC29FFDF5D6B}"/>
              </a:ext>
            </a:extLst>
          </p:cNvPr>
          <p:cNvSpPr/>
          <p:nvPr/>
        </p:nvSpPr>
        <p:spPr>
          <a:xfrm>
            <a:off x="680137" y="3561523"/>
            <a:ext cx="1871505" cy="395831"/>
          </a:xfrm>
          <a:prstGeom prst="roundRect">
            <a:avLst>
              <a:gd name="adj" fmla="val 67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solidFill>
                  <a:schemeClr val="bg1"/>
                </a:solidFill>
                <a:latin typeface="+mj-lt"/>
              </a:rPr>
              <a:t>7. Use open dialogue</a:t>
            </a:r>
          </a:p>
        </p:txBody>
      </p:sp>
      <p:sp>
        <p:nvSpPr>
          <p:cNvPr id="27" name="Avrundet rektangel 11">
            <a:extLst>
              <a:ext uri="{FF2B5EF4-FFF2-40B4-BE49-F238E27FC236}">
                <a16:creationId xmlns:a16="http://schemas.microsoft.com/office/drawing/2014/main" id="{8FB0705E-D875-480D-DD95-8A55E6169B47}"/>
              </a:ext>
            </a:extLst>
          </p:cNvPr>
          <p:cNvSpPr/>
          <p:nvPr/>
        </p:nvSpPr>
        <p:spPr>
          <a:xfrm>
            <a:off x="3438218" y="3559665"/>
            <a:ext cx="1871505" cy="395831"/>
          </a:xfrm>
          <a:prstGeom prst="roundRect">
            <a:avLst>
              <a:gd name="adj" fmla="val 67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solidFill>
                  <a:schemeClr val="bg1"/>
                </a:solidFill>
                <a:latin typeface="+mj-lt"/>
              </a:rPr>
              <a:t>8. Use the hierarchy of controls</a:t>
            </a:r>
          </a:p>
        </p:txBody>
      </p:sp>
      <p:sp>
        <p:nvSpPr>
          <p:cNvPr id="28" name="TekstSylinder 27">
            <a:extLst>
              <a:ext uri="{FF2B5EF4-FFF2-40B4-BE49-F238E27FC236}">
                <a16:creationId xmlns:a16="http://schemas.microsoft.com/office/drawing/2014/main" id="{228F8204-C31B-75CB-BE4D-5F04E83394EE}"/>
              </a:ext>
            </a:extLst>
          </p:cNvPr>
          <p:cNvSpPr txBox="1"/>
          <p:nvPr/>
        </p:nvSpPr>
        <p:spPr>
          <a:xfrm>
            <a:off x="680137" y="4021457"/>
            <a:ext cx="2314795" cy="784830"/>
          </a:xfrm>
          <a:prstGeom prst="rect">
            <a:avLst/>
          </a:prstGeom>
          <a:noFill/>
        </p:spPr>
        <p:txBody>
          <a:bodyPr wrap="square" rtlCol="0">
            <a:spAutoFit/>
          </a:bodyPr>
          <a:lstStyle/>
          <a:p>
            <a:r>
              <a:rPr lang="en-GB" sz="900"/>
              <a:t>Use open dialogue to identify and understand error traps. Be present, ask open questions, and focus on learning. Respond constructively to deviations and unwanted situations.</a:t>
            </a:r>
          </a:p>
        </p:txBody>
      </p:sp>
      <p:cxnSp>
        <p:nvCxnSpPr>
          <p:cNvPr id="33" name="Rett linje 32">
            <a:extLst>
              <a:ext uri="{FF2B5EF4-FFF2-40B4-BE49-F238E27FC236}">
                <a16:creationId xmlns:a16="http://schemas.microsoft.com/office/drawing/2014/main" id="{E694F7CF-916D-50DF-23D9-640DF50F30E4}"/>
              </a:ext>
            </a:extLst>
          </p:cNvPr>
          <p:cNvCxnSpPr>
            <a:cxnSpLocks/>
            <a:stCxn id="21" idx="3"/>
            <a:endCxn id="22" idx="1"/>
          </p:cNvCxnSpPr>
          <p:nvPr/>
        </p:nvCxnSpPr>
        <p:spPr>
          <a:xfrm>
            <a:off x="2556346" y="1196141"/>
            <a:ext cx="88619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7D29252F-2A84-B410-BC79-D62991DB7118}"/>
              </a:ext>
            </a:extLst>
          </p:cNvPr>
          <p:cNvCxnSpPr>
            <a:cxnSpLocks/>
            <a:stCxn id="22" idx="3"/>
          </p:cNvCxnSpPr>
          <p:nvPr/>
        </p:nvCxnSpPr>
        <p:spPr>
          <a:xfrm flipV="1">
            <a:off x="5314040" y="1195702"/>
            <a:ext cx="3409898" cy="43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Rett linje 39">
            <a:extLst>
              <a:ext uri="{FF2B5EF4-FFF2-40B4-BE49-F238E27FC236}">
                <a16:creationId xmlns:a16="http://schemas.microsoft.com/office/drawing/2014/main" id="{646AC320-52C9-4F6B-9339-7DF167382B2B}"/>
              </a:ext>
            </a:extLst>
          </p:cNvPr>
          <p:cNvCxnSpPr>
            <a:cxnSpLocks/>
            <a:stCxn id="24" idx="3"/>
            <a:endCxn id="23" idx="1"/>
          </p:cNvCxnSpPr>
          <p:nvPr/>
        </p:nvCxnSpPr>
        <p:spPr>
          <a:xfrm flipV="1">
            <a:off x="5309723" y="2479532"/>
            <a:ext cx="908355" cy="170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5" name="Høyre hakeparentes 44">
            <a:extLst>
              <a:ext uri="{FF2B5EF4-FFF2-40B4-BE49-F238E27FC236}">
                <a16:creationId xmlns:a16="http://schemas.microsoft.com/office/drawing/2014/main" id="{F7E37BA2-CFE6-0901-0333-F01AC972F53F}"/>
              </a:ext>
            </a:extLst>
          </p:cNvPr>
          <p:cNvSpPr/>
          <p:nvPr/>
        </p:nvSpPr>
        <p:spPr>
          <a:xfrm>
            <a:off x="8723938" y="1195702"/>
            <a:ext cx="84782" cy="1282007"/>
          </a:xfrm>
          <a:prstGeom prst="rightBracket">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13"/>
          </a:p>
        </p:txBody>
      </p:sp>
      <p:cxnSp>
        <p:nvCxnSpPr>
          <p:cNvPr id="49" name="Rett linje 48">
            <a:extLst>
              <a:ext uri="{FF2B5EF4-FFF2-40B4-BE49-F238E27FC236}">
                <a16:creationId xmlns:a16="http://schemas.microsoft.com/office/drawing/2014/main" id="{7F831452-D7F8-BC55-4A49-CFD0ADE185C8}"/>
              </a:ext>
            </a:extLst>
          </p:cNvPr>
          <p:cNvCxnSpPr>
            <a:cxnSpLocks/>
            <a:stCxn id="23" idx="3"/>
            <a:endCxn id="45" idx="1"/>
          </p:cNvCxnSpPr>
          <p:nvPr/>
        </p:nvCxnSpPr>
        <p:spPr>
          <a:xfrm flipV="1">
            <a:off x="8085266" y="2477710"/>
            <a:ext cx="638672" cy="182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2" name="Venstre hakeparentes 51">
            <a:extLst>
              <a:ext uri="{FF2B5EF4-FFF2-40B4-BE49-F238E27FC236}">
                <a16:creationId xmlns:a16="http://schemas.microsoft.com/office/drawing/2014/main" id="{386E3FDF-1CF2-191E-D66C-2AAA38A2AFAA}"/>
              </a:ext>
            </a:extLst>
          </p:cNvPr>
          <p:cNvSpPr/>
          <p:nvPr/>
        </p:nvSpPr>
        <p:spPr>
          <a:xfrm>
            <a:off x="304455" y="2477710"/>
            <a:ext cx="161411" cy="1281728"/>
          </a:xfrm>
          <a:prstGeom prst="leftBracket">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13"/>
          </a:p>
        </p:txBody>
      </p:sp>
      <p:cxnSp>
        <p:nvCxnSpPr>
          <p:cNvPr id="57" name="Rett linje 56">
            <a:extLst>
              <a:ext uri="{FF2B5EF4-FFF2-40B4-BE49-F238E27FC236}">
                <a16:creationId xmlns:a16="http://schemas.microsoft.com/office/drawing/2014/main" id="{C90A9221-9341-D13A-9459-8F94404433E1}"/>
              </a:ext>
            </a:extLst>
          </p:cNvPr>
          <p:cNvCxnSpPr>
            <a:cxnSpLocks/>
            <a:stCxn id="25" idx="3"/>
            <a:endCxn id="24" idx="1"/>
          </p:cNvCxnSpPr>
          <p:nvPr/>
        </p:nvCxnSpPr>
        <p:spPr>
          <a:xfrm>
            <a:off x="2547325" y="2479532"/>
            <a:ext cx="895211" cy="170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2" name="Rett pil 61">
            <a:extLst>
              <a:ext uri="{FF2B5EF4-FFF2-40B4-BE49-F238E27FC236}">
                <a16:creationId xmlns:a16="http://schemas.microsoft.com/office/drawing/2014/main" id="{FEF56004-3486-427E-91B5-E1D0923FF945}"/>
              </a:ext>
            </a:extLst>
          </p:cNvPr>
          <p:cNvCxnSpPr>
            <a:cxnSpLocks/>
            <a:stCxn id="16" idx="3"/>
            <a:endCxn id="45" idx="0"/>
          </p:cNvCxnSpPr>
          <p:nvPr/>
        </p:nvCxnSpPr>
        <p:spPr>
          <a:xfrm flipV="1">
            <a:off x="8089583" y="1195702"/>
            <a:ext cx="634355" cy="439"/>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Rett pil 65">
            <a:extLst>
              <a:ext uri="{FF2B5EF4-FFF2-40B4-BE49-F238E27FC236}">
                <a16:creationId xmlns:a16="http://schemas.microsoft.com/office/drawing/2014/main" id="{3D42D28C-646E-F212-B1D1-7EE2B836B7DC}"/>
              </a:ext>
            </a:extLst>
          </p:cNvPr>
          <p:cNvCxnSpPr>
            <a:cxnSpLocks/>
            <a:stCxn id="45" idx="1"/>
          </p:cNvCxnSpPr>
          <p:nvPr/>
        </p:nvCxnSpPr>
        <p:spPr>
          <a:xfrm flipH="1">
            <a:off x="8460948" y="2477709"/>
            <a:ext cx="262990" cy="58"/>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Rett pil 68">
            <a:extLst>
              <a:ext uri="{FF2B5EF4-FFF2-40B4-BE49-F238E27FC236}">
                <a16:creationId xmlns:a16="http://schemas.microsoft.com/office/drawing/2014/main" id="{BD4256BD-B36B-2051-6BD4-7E5C1C2CF944}"/>
              </a:ext>
            </a:extLst>
          </p:cNvPr>
          <p:cNvCxnSpPr>
            <a:cxnSpLocks/>
            <a:stCxn id="25" idx="1"/>
            <a:endCxn id="52" idx="0"/>
          </p:cNvCxnSpPr>
          <p:nvPr/>
        </p:nvCxnSpPr>
        <p:spPr>
          <a:xfrm flipH="1" flipV="1">
            <a:off x="465866" y="2477711"/>
            <a:ext cx="214271" cy="1822"/>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6" name="Avrundet rektangel 11">
            <a:extLst>
              <a:ext uri="{FF2B5EF4-FFF2-40B4-BE49-F238E27FC236}">
                <a16:creationId xmlns:a16="http://schemas.microsoft.com/office/drawing/2014/main" id="{A878FCFD-C25D-6CD6-6FB4-E4628A1F0A79}"/>
              </a:ext>
            </a:extLst>
          </p:cNvPr>
          <p:cNvSpPr/>
          <p:nvPr/>
        </p:nvSpPr>
        <p:spPr>
          <a:xfrm>
            <a:off x="6218078" y="998225"/>
            <a:ext cx="1871505" cy="395831"/>
          </a:xfrm>
          <a:prstGeom prst="roundRect">
            <a:avLst>
              <a:gd name="adj" fmla="val 67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a:solidFill>
                  <a:schemeClr val="bg1"/>
                </a:solidFill>
                <a:latin typeface="+mj-lt"/>
              </a:rPr>
              <a:t>3. Focus on blame prevents learning</a:t>
            </a:r>
          </a:p>
        </p:txBody>
      </p:sp>
      <p:sp>
        <p:nvSpPr>
          <p:cNvPr id="17" name="TekstSylinder 16">
            <a:extLst>
              <a:ext uri="{FF2B5EF4-FFF2-40B4-BE49-F238E27FC236}">
                <a16:creationId xmlns:a16="http://schemas.microsoft.com/office/drawing/2014/main" id="{70CFE29F-EB04-F602-E97E-B3EE80071BB9}"/>
              </a:ext>
            </a:extLst>
          </p:cNvPr>
          <p:cNvSpPr txBox="1"/>
          <p:nvPr/>
        </p:nvSpPr>
        <p:spPr>
          <a:xfrm>
            <a:off x="6218078" y="1457465"/>
            <a:ext cx="2331563" cy="784830"/>
          </a:xfrm>
          <a:prstGeom prst="rect">
            <a:avLst/>
          </a:prstGeom>
          <a:noFill/>
        </p:spPr>
        <p:txBody>
          <a:bodyPr wrap="square">
            <a:spAutoFit/>
          </a:bodyPr>
          <a:lstStyle/>
          <a:p>
            <a:r>
              <a:rPr lang="en-GB" sz="900"/>
              <a:t>Focusing on blame reduces trust and increases fear of consequences. People avoid speaking up, and we become less familiar with conditions that require improvement.</a:t>
            </a:r>
          </a:p>
        </p:txBody>
      </p:sp>
      <p:cxnSp>
        <p:nvCxnSpPr>
          <p:cNvPr id="92" name="Rett linje 91">
            <a:extLst>
              <a:ext uri="{FF2B5EF4-FFF2-40B4-BE49-F238E27FC236}">
                <a16:creationId xmlns:a16="http://schemas.microsoft.com/office/drawing/2014/main" id="{7A228CC2-EBF6-6C61-62D5-8D3FEB02A400}"/>
              </a:ext>
            </a:extLst>
          </p:cNvPr>
          <p:cNvCxnSpPr>
            <a:cxnSpLocks/>
            <a:endCxn id="25" idx="1"/>
          </p:cNvCxnSpPr>
          <p:nvPr/>
        </p:nvCxnSpPr>
        <p:spPr>
          <a:xfrm>
            <a:off x="465866" y="2479532"/>
            <a:ext cx="21427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0" name="Rett pil 99">
            <a:extLst>
              <a:ext uri="{FF2B5EF4-FFF2-40B4-BE49-F238E27FC236}">
                <a16:creationId xmlns:a16="http://schemas.microsoft.com/office/drawing/2014/main" id="{A91504E0-9FA4-0DCF-41BE-7D54E2F909C3}"/>
              </a:ext>
            </a:extLst>
          </p:cNvPr>
          <p:cNvCxnSpPr>
            <a:cxnSpLocks/>
            <a:stCxn id="52" idx="2"/>
          </p:cNvCxnSpPr>
          <p:nvPr/>
        </p:nvCxnSpPr>
        <p:spPr>
          <a:xfrm>
            <a:off x="465866" y="3759438"/>
            <a:ext cx="122359" cy="0"/>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DEC00AD0-C4DD-0416-D720-E6A3A06E705E}"/>
              </a:ext>
            </a:extLst>
          </p:cNvPr>
          <p:cNvCxnSpPr>
            <a:cxnSpLocks/>
            <a:stCxn id="52" idx="2"/>
            <a:endCxn id="26" idx="1"/>
          </p:cNvCxnSpPr>
          <p:nvPr/>
        </p:nvCxnSpPr>
        <p:spPr>
          <a:xfrm>
            <a:off x="465866" y="3759438"/>
            <a:ext cx="21427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D7D87DC3-3677-D08A-9943-A4D141AA41E1}"/>
              </a:ext>
            </a:extLst>
          </p:cNvPr>
          <p:cNvCxnSpPr>
            <a:cxnSpLocks/>
            <a:stCxn id="26" idx="3"/>
            <a:endCxn id="27" idx="1"/>
          </p:cNvCxnSpPr>
          <p:nvPr/>
        </p:nvCxnSpPr>
        <p:spPr>
          <a:xfrm flipV="1">
            <a:off x="2551642" y="3757581"/>
            <a:ext cx="886577" cy="185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Plassholder for lysbildenummer 5">
            <a:extLst>
              <a:ext uri="{FF2B5EF4-FFF2-40B4-BE49-F238E27FC236}">
                <a16:creationId xmlns:a16="http://schemas.microsoft.com/office/drawing/2014/main" id="{E32DFE49-C280-97D8-00AE-915A3AF45E3E}"/>
              </a:ext>
            </a:extLst>
          </p:cNvPr>
          <p:cNvSpPr txBox="1">
            <a:spLocks/>
          </p:cNvSpPr>
          <p:nvPr/>
        </p:nvSpPr>
        <p:spPr>
          <a:xfrm>
            <a:off x="6457951" y="4767264"/>
            <a:ext cx="2057400" cy="273844"/>
          </a:xfrm>
          <a:prstGeom prst="rect">
            <a:avLst/>
          </a:prstGeom>
        </p:spPr>
        <p:txBody>
          <a:bodyPr vert="horz" lIns="0" tIns="0" rIns="0" bIns="0" rtlCol="0" anchor="ctr"/>
          <a:lstStyle>
            <a:defPPr>
              <a:defRPr lang="en-US"/>
            </a:defPPr>
            <a:lvl1pPr marL="0" algn="r" defTabSz="685618" rtl="0" eaLnBrk="1" latinLnBrk="0" hangingPunct="1">
              <a:defRPr sz="900" kern="1200">
                <a:solidFill>
                  <a:schemeClr val="tx1">
                    <a:tint val="75000"/>
                  </a:schemeClr>
                </a:solidFill>
                <a:latin typeface="+mn-lt"/>
                <a:ea typeface="+mn-ea"/>
                <a:cs typeface="+mn-cs"/>
              </a:defRPr>
            </a:lvl1pPr>
            <a:lvl2pPr marL="342809" algn="l" defTabSz="685618" rtl="0" eaLnBrk="1" latinLnBrk="0" hangingPunct="1">
              <a:defRPr sz="1350" kern="1200">
                <a:solidFill>
                  <a:schemeClr val="tx1"/>
                </a:solidFill>
                <a:latin typeface="+mn-lt"/>
                <a:ea typeface="+mn-ea"/>
                <a:cs typeface="+mn-cs"/>
              </a:defRPr>
            </a:lvl2pPr>
            <a:lvl3pPr marL="685618" algn="l" defTabSz="685618" rtl="0" eaLnBrk="1" latinLnBrk="0" hangingPunct="1">
              <a:defRPr sz="1350" kern="1200">
                <a:solidFill>
                  <a:schemeClr val="tx1"/>
                </a:solidFill>
                <a:latin typeface="+mn-lt"/>
                <a:ea typeface="+mn-ea"/>
                <a:cs typeface="+mn-cs"/>
              </a:defRPr>
            </a:lvl3pPr>
            <a:lvl4pPr marL="1028426" algn="l" defTabSz="685618" rtl="0" eaLnBrk="1" latinLnBrk="0" hangingPunct="1">
              <a:defRPr sz="1350" kern="1200">
                <a:solidFill>
                  <a:schemeClr val="tx1"/>
                </a:solidFill>
                <a:latin typeface="+mn-lt"/>
                <a:ea typeface="+mn-ea"/>
                <a:cs typeface="+mn-cs"/>
              </a:defRPr>
            </a:lvl4pPr>
            <a:lvl5pPr marL="1371235" algn="l" defTabSz="685618" rtl="0" eaLnBrk="1" latinLnBrk="0" hangingPunct="1">
              <a:defRPr sz="1350" kern="1200">
                <a:solidFill>
                  <a:schemeClr val="tx1"/>
                </a:solidFill>
                <a:latin typeface="+mn-lt"/>
                <a:ea typeface="+mn-ea"/>
                <a:cs typeface="+mn-cs"/>
              </a:defRPr>
            </a:lvl5pPr>
            <a:lvl6pPr marL="1714043" algn="l" defTabSz="685618" rtl="0" eaLnBrk="1" latinLnBrk="0" hangingPunct="1">
              <a:defRPr sz="1350" kern="1200">
                <a:solidFill>
                  <a:schemeClr val="tx1"/>
                </a:solidFill>
                <a:latin typeface="+mn-lt"/>
                <a:ea typeface="+mn-ea"/>
                <a:cs typeface="+mn-cs"/>
              </a:defRPr>
            </a:lvl6pPr>
            <a:lvl7pPr marL="2056851" algn="l" defTabSz="685618" rtl="0" eaLnBrk="1" latinLnBrk="0" hangingPunct="1">
              <a:defRPr sz="1350" kern="1200">
                <a:solidFill>
                  <a:schemeClr val="tx1"/>
                </a:solidFill>
                <a:latin typeface="+mn-lt"/>
                <a:ea typeface="+mn-ea"/>
                <a:cs typeface="+mn-cs"/>
              </a:defRPr>
            </a:lvl7pPr>
            <a:lvl8pPr marL="2399660" algn="l" defTabSz="685618" rtl="0" eaLnBrk="1" latinLnBrk="0" hangingPunct="1">
              <a:defRPr sz="1350" kern="1200">
                <a:solidFill>
                  <a:schemeClr val="tx1"/>
                </a:solidFill>
                <a:latin typeface="+mn-lt"/>
                <a:ea typeface="+mn-ea"/>
                <a:cs typeface="+mn-cs"/>
              </a:defRPr>
            </a:lvl8pPr>
            <a:lvl9pPr marL="2742468" algn="l" defTabSz="685618" rtl="0" eaLnBrk="1" latinLnBrk="0" hangingPunct="1">
              <a:defRPr sz="1350" kern="1200">
                <a:solidFill>
                  <a:schemeClr val="tx1"/>
                </a:solidFill>
                <a:latin typeface="+mn-lt"/>
                <a:ea typeface="+mn-ea"/>
                <a:cs typeface="+mn-cs"/>
              </a:defRPr>
            </a:lvl9pPr>
          </a:lstStyle>
          <a:p>
            <a:fld id="{0D5D190D-4096-446B-98B6-CC43B7BC0EAF}" type="slidenum">
              <a:rPr lang="en-GB" smtClean="0"/>
              <a:pPr/>
              <a:t>25</a:t>
            </a:fld>
            <a:endParaRPr lang="en-GB"/>
          </a:p>
        </p:txBody>
      </p:sp>
    </p:spTree>
    <p:extLst>
      <p:ext uri="{BB962C8B-B14F-4D97-AF65-F5344CB8AC3E}">
        <p14:creationId xmlns:p14="http://schemas.microsoft.com/office/powerpoint/2010/main" val="19497699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9135320B-A235-84E5-8B36-601F8ED52BC9}"/>
              </a:ext>
            </a:extLst>
          </p:cNvPr>
          <p:cNvSpPr txBox="1"/>
          <p:nvPr/>
        </p:nvSpPr>
        <p:spPr>
          <a:xfrm>
            <a:off x="4572000" y="885645"/>
            <a:ext cx="4177664" cy="612091"/>
          </a:xfrm>
          <a:prstGeom prst="rect">
            <a:avLst/>
          </a:prstGeom>
          <a:noFill/>
        </p:spPr>
        <p:txBody>
          <a:bodyPr wrap="square" rtlCol="0">
            <a:spAutoFit/>
          </a:bodyPr>
          <a:lstStyle/>
          <a:p>
            <a:pPr>
              <a:lnSpc>
                <a:spcPct val="150000"/>
              </a:lnSpc>
            </a:pPr>
            <a:r>
              <a:rPr lang="en-GB" sz="1200" dirty="0">
                <a:sym typeface="Arial"/>
              </a:rPr>
              <a:t>Get to know the variation in work, so you can identify error traps and reduce the gap from procedure to practice. </a:t>
            </a:r>
          </a:p>
        </p:txBody>
      </p:sp>
      <p:grpSp>
        <p:nvGrpSpPr>
          <p:cNvPr id="20" name="Gruppe 19">
            <a:extLst>
              <a:ext uri="{FF2B5EF4-FFF2-40B4-BE49-F238E27FC236}">
                <a16:creationId xmlns:a16="http://schemas.microsoft.com/office/drawing/2014/main" id="{B416EEAB-E890-C7C1-2B5F-6A2E19BDDBAA}"/>
              </a:ext>
            </a:extLst>
          </p:cNvPr>
          <p:cNvGrpSpPr/>
          <p:nvPr/>
        </p:nvGrpSpPr>
        <p:grpSpPr>
          <a:xfrm>
            <a:off x="258479" y="1015691"/>
            <a:ext cx="4177664" cy="3112118"/>
            <a:chOff x="344638" y="1354255"/>
            <a:chExt cx="5570219" cy="4149490"/>
          </a:xfrm>
        </p:grpSpPr>
        <p:sp>
          <p:nvSpPr>
            <p:cNvPr id="19" name="Rektangel 18">
              <a:extLst>
                <a:ext uri="{FF2B5EF4-FFF2-40B4-BE49-F238E27FC236}">
                  <a16:creationId xmlns:a16="http://schemas.microsoft.com/office/drawing/2014/main" id="{C9DC0427-8CAD-E435-5828-41D171C8F429}"/>
                </a:ext>
              </a:extLst>
            </p:cNvPr>
            <p:cNvSpPr/>
            <p:nvPr/>
          </p:nvSpPr>
          <p:spPr>
            <a:xfrm>
              <a:off x="344638" y="1354255"/>
              <a:ext cx="5570219" cy="4149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a:p>
          </p:txBody>
        </p:sp>
        <p:pic>
          <p:nvPicPr>
            <p:cNvPr id="3" name="Bilde 2" descr="Et bilde som inneholder lampe, lys&#10;&#10;Automatisk generert beskrivelse">
              <a:extLst>
                <a:ext uri="{FF2B5EF4-FFF2-40B4-BE49-F238E27FC236}">
                  <a16:creationId xmlns:a16="http://schemas.microsoft.com/office/drawing/2014/main" id="{5CBECDE0-BEB6-7294-607F-FEC2E3C957D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01366" y="1522266"/>
              <a:ext cx="3757088" cy="3108218"/>
            </a:xfrm>
            <a:prstGeom prst="rect">
              <a:avLst/>
            </a:prstGeom>
          </p:spPr>
        </p:pic>
        <p:cxnSp>
          <p:nvCxnSpPr>
            <p:cNvPr id="5" name="Rett pil 4">
              <a:extLst>
                <a:ext uri="{FF2B5EF4-FFF2-40B4-BE49-F238E27FC236}">
                  <a16:creationId xmlns:a16="http://schemas.microsoft.com/office/drawing/2014/main" id="{8956BF63-84F8-08B4-8E25-9DCCC3384EF4}"/>
                </a:ext>
              </a:extLst>
            </p:cNvPr>
            <p:cNvCxnSpPr>
              <a:cxnSpLocks/>
            </p:cNvCxnSpPr>
            <p:nvPr/>
          </p:nvCxnSpPr>
          <p:spPr>
            <a:xfrm flipV="1">
              <a:off x="4646773" y="2861947"/>
              <a:ext cx="0" cy="1479076"/>
            </a:xfrm>
            <a:prstGeom prst="straightConnector1">
              <a:avLst/>
            </a:prstGeom>
            <a:ln w="1905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 name="Friform 7">
              <a:extLst>
                <a:ext uri="{FF2B5EF4-FFF2-40B4-BE49-F238E27FC236}">
                  <a16:creationId xmlns:a16="http://schemas.microsoft.com/office/drawing/2014/main" id="{AFCBD417-B409-A66F-096F-B0D30126B502}"/>
                </a:ext>
              </a:extLst>
            </p:cNvPr>
            <p:cNvSpPr/>
            <p:nvPr/>
          </p:nvSpPr>
          <p:spPr>
            <a:xfrm>
              <a:off x="901366" y="3822408"/>
              <a:ext cx="4874082" cy="1282585"/>
            </a:xfrm>
            <a:custGeom>
              <a:avLst/>
              <a:gdLst>
                <a:gd name="connsiteX0" fmla="*/ 0 w 3827417"/>
                <a:gd name="connsiteY0" fmla="*/ 950675 h 1501538"/>
                <a:gd name="connsiteX1" fmla="*/ 679269 w 3827417"/>
                <a:gd name="connsiteY1" fmla="*/ 10149 h 1501538"/>
                <a:gd name="connsiteX2" fmla="*/ 1371600 w 3827417"/>
                <a:gd name="connsiteY2" fmla="*/ 1486252 h 1501538"/>
                <a:gd name="connsiteX3" fmla="*/ 1946366 w 3827417"/>
                <a:gd name="connsiteY3" fmla="*/ 219155 h 1501538"/>
                <a:gd name="connsiteX4" fmla="*/ 2429692 w 3827417"/>
                <a:gd name="connsiteY4" fmla="*/ 1499315 h 1501538"/>
                <a:gd name="connsiteX5" fmla="*/ 3095897 w 3827417"/>
                <a:gd name="connsiteY5" fmla="*/ 545726 h 1501538"/>
                <a:gd name="connsiteX6" fmla="*/ 3474720 w 3827417"/>
                <a:gd name="connsiteY6" fmla="*/ 1224995 h 1501538"/>
                <a:gd name="connsiteX7" fmla="*/ 3827417 w 3827417"/>
                <a:gd name="connsiteY7" fmla="*/ 989864 h 150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7417" h="1501538">
                  <a:moveTo>
                    <a:pt x="0" y="950675"/>
                  </a:moveTo>
                  <a:cubicBezTo>
                    <a:pt x="225334" y="435780"/>
                    <a:pt x="450669" y="-79114"/>
                    <a:pt x="679269" y="10149"/>
                  </a:cubicBezTo>
                  <a:cubicBezTo>
                    <a:pt x="907869" y="99412"/>
                    <a:pt x="1160417" y="1451418"/>
                    <a:pt x="1371600" y="1486252"/>
                  </a:cubicBezTo>
                  <a:cubicBezTo>
                    <a:pt x="1582783" y="1521086"/>
                    <a:pt x="1770017" y="216978"/>
                    <a:pt x="1946366" y="219155"/>
                  </a:cubicBezTo>
                  <a:cubicBezTo>
                    <a:pt x="2122715" y="221332"/>
                    <a:pt x="2238104" y="1444887"/>
                    <a:pt x="2429692" y="1499315"/>
                  </a:cubicBezTo>
                  <a:cubicBezTo>
                    <a:pt x="2621280" y="1553743"/>
                    <a:pt x="2921726" y="591446"/>
                    <a:pt x="3095897" y="545726"/>
                  </a:cubicBezTo>
                  <a:cubicBezTo>
                    <a:pt x="3270068" y="500006"/>
                    <a:pt x="3352800" y="1150972"/>
                    <a:pt x="3474720" y="1224995"/>
                  </a:cubicBezTo>
                  <a:cubicBezTo>
                    <a:pt x="3596640" y="1299018"/>
                    <a:pt x="3757748" y="1039938"/>
                    <a:pt x="3827417" y="989864"/>
                  </a:cubicBezTo>
                </a:path>
              </a:pathLst>
            </a:custGeom>
            <a:noFill/>
            <a:ln w="1905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dirty="0"/>
            </a:p>
          </p:txBody>
        </p:sp>
        <p:sp>
          <p:nvSpPr>
            <p:cNvPr id="9" name="Trekant 8">
              <a:extLst>
                <a:ext uri="{FF2B5EF4-FFF2-40B4-BE49-F238E27FC236}">
                  <a16:creationId xmlns:a16="http://schemas.microsoft.com/office/drawing/2014/main" id="{723A119D-09C8-CD2D-3135-64D05C481EA3}"/>
                </a:ext>
              </a:extLst>
            </p:cNvPr>
            <p:cNvSpPr>
              <a:spLocks noChangeAspect="1"/>
            </p:cNvSpPr>
            <p:nvPr/>
          </p:nvSpPr>
          <p:spPr>
            <a:xfrm>
              <a:off x="4253275" y="4207197"/>
              <a:ext cx="938340" cy="80891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a:p>
          </p:txBody>
        </p:sp>
        <p:pic>
          <p:nvPicPr>
            <p:cNvPr id="10" name="Grafikk 9" descr="Advarsel kontur">
              <a:extLst>
                <a:ext uri="{FF2B5EF4-FFF2-40B4-BE49-F238E27FC236}">
                  <a16:creationId xmlns:a16="http://schemas.microsoft.com/office/drawing/2014/main" id="{796417E7-182A-2184-9A37-2702D392FF5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53275" y="4081456"/>
              <a:ext cx="938340" cy="1024305"/>
            </a:xfrm>
            <a:prstGeom prst="rect">
              <a:avLst/>
            </a:prstGeom>
          </p:spPr>
        </p:pic>
        <p:sp>
          <p:nvSpPr>
            <p:cNvPr id="11" name="Rektangel 10">
              <a:extLst>
                <a:ext uri="{FF2B5EF4-FFF2-40B4-BE49-F238E27FC236}">
                  <a16:creationId xmlns:a16="http://schemas.microsoft.com/office/drawing/2014/main" id="{25703D19-92B4-658B-8845-200FB7B276A2}"/>
                </a:ext>
              </a:extLst>
            </p:cNvPr>
            <p:cNvSpPr/>
            <p:nvPr/>
          </p:nvSpPr>
          <p:spPr>
            <a:xfrm rot="3734451">
              <a:off x="4753154" y="3997383"/>
              <a:ext cx="1126358" cy="759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a:p>
          </p:txBody>
        </p:sp>
      </p:grpSp>
      <p:sp>
        <p:nvSpPr>
          <p:cNvPr id="16" name="TekstSylinder 15">
            <a:extLst>
              <a:ext uri="{FF2B5EF4-FFF2-40B4-BE49-F238E27FC236}">
                <a16:creationId xmlns:a16="http://schemas.microsoft.com/office/drawing/2014/main" id="{2A1AA32D-F9D9-EA90-F2D0-6CCEDBE67DBE}"/>
              </a:ext>
            </a:extLst>
          </p:cNvPr>
          <p:cNvSpPr txBox="1"/>
          <p:nvPr/>
        </p:nvSpPr>
        <p:spPr>
          <a:xfrm>
            <a:off x="4626710" y="1895474"/>
            <a:ext cx="4277012" cy="2828082"/>
          </a:xfrm>
          <a:prstGeom prst="rect">
            <a:avLst/>
          </a:prstGeom>
          <a:noFill/>
        </p:spPr>
        <p:txBody>
          <a:bodyPr wrap="square">
            <a:spAutoFit/>
          </a:bodyPr>
          <a:lstStyle/>
          <a:p>
            <a:pPr marL="128588" indent="-128588" fontAlgn="base">
              <a:lnSpc>
                <a:spcPct val="150000"/>
              </a:lnSpc>
              <a:buFont typeface="Arial" panose="020B0604020202020204" pitchFamily="34" charset="0"/>
              <a:buChar char="•"/>
            </a:pPr>
            <a:r>
              <a:rPr lang="en-GB" sz="1200" dirty="0">
                <a:solidFill>
                  <a:srgbClr val="333333"/>
                </a:solidFill>
              </a:rPr>
              <a:t>Be present and be curious</a:t>
            </a:r>
          </a:p>
          <a:p>
            <a:pPr marL="128588" indent="-128588" fontAlgn="base">
              <a:lnSpc>
                <a:spcPct val="150000"/>
              </a:lnSpc>
              <a:buFont typeface="Arial" panose="020B0604020202020204" pitchFamily="34" charset="0"/>
              <a:buChar char="•"/>
            </a:pPr>
            <a:r>
              <a:rPr lang="en-GB" sz="1200" dirty="0">
                <a:solidFill>
                  <a:srgbClr val="333333"/>
                </a:solidFill>
              </a:rPr>
              <a:t>Build trust</a:t>
            </a:r>
          </a:p>
          <a:p>
            <a:pPr marL="128588" indent="-128588" fontAlgn="base">
              <a:lnSpc>
                <a:spcPct val="150000"/>
              </a:lnSpc>
              <a:buFont typeface="Arial" panose="020B0604020202020204" pitchFamily="34" charset="0"/>
              <a:buChar char="•"/>
            </a:pPr>
            <a:r>
              <a:rPr lang="en-GB" sz="1200" dirty="0">
                <a:solidFill>
                  <a:srgbClr val="333333"/>
                </a:solidFill>
              </a:rPr>
              <a:t>Ask open questions</a:t>
            </a:r>
          </a:p>
          <a:p>
            <a:pPr marL="128588" indent="-128588" fontAlgn="base">
              <a:lnSpc>
                <a:spcPct val="150000"/>
              </a:lnSpc>
              <a:buFont typeface="Arial" panose="020B0604020202020204" pitchFamily="34" charset="0"/>
              <a:buChar char="•"/>
            </a:pPr>
            <a:r>
              <a:rPr lang="en-GB" sz="1200" dirty="0">
                <a:solidFill>
                  <a:srgbClr val="333333"/>
                </a:solidFill>
              </a:rPr>
              <a:t>Invite people to join  the conversation</a:t>
            </a:r>
          </a:p>
          <a:p>
            <a:pPr marL="128588" indent="-128588" fontAlgn="base">
              <a:lnSpc>
                <a:spcPct val="150000"/>
              </a:lnSpc>
              <a:buFont typeface="Arial" panose="020B0604020202020204" pitchFamily="34" charset="0"/>
              <a:buChar char="•"/>
            </a:pPr>
            <a:r>
              <a:rPr lang="en-GB" sz="1200" dirty="0">
                <a:solidFill>
                  <a:srgbClr val="333333"/>
                </a:solidFill>
              </a:rPr>
              <a:t>Understand what is going on</a:t>
            </a:r>
          </a:p>
          <a:p>
            <a:pPr marL="128588" indent="-128588" fontAlgn="base">
              <a:lnSpc>
                <a:spcPct val="150000"/>
              </a:lnSpc>
              <a:buFont typeface="Arial" panose="020B0604020202020204" pitchFamily="34" charset="0"/>
              <a:buChar char="•"/>
            </a:pPr>
            <a:r>
              <a:rPr lang="en-GB" sz="1200" dirty="0">
                <a:solidFill>
                  <a:srgbClr val="333333"/>
                </a:solidFill>
              </a:rPr>
              <a:t>Learn to recognise signs of things that require attention</a:t>
            </a:r>
          </a:p>
          <a:p>
            <a:pPr marL="128588" indent="-128588" fontAlgn="base">
              <a:lnSpc>
                <a:spcPct val="150000"/>
              </a:lnSpc>
              <a:buFont typeface="Arial" panose="020B0604020202020204" pitchFamily="34" charset="0"/>
              <a:buChar char="•"/>
            </a:pPr>
            <a:r>
              <a:rPr lang="en-GB" sz="1200" dirty="0">
                <a:solidFill>
                  <a:srgbClr val="333333"/>
                </a:solidFill>
              </a:rPr>
              <a:t>Respond constructively to deviations and unwanted conditions</a:t>
            </a:r>
          </a:p>
          <a:p>
            <a:pPr marL="128588" indent="-128588" fontAlgn="base">
              <a:lnSpc>
                <a:spcPct val="150000"/>
              </a:lnSpc>
              <a:buFont typeface="Arial" panose="020B0604020202020204" pitchFamily="34" charset="0"/>
              <a:buChar char="•"/>
            </a:pPr>
            <a:r>
              <a:rPr lang="en-GB" sz="1200" dirty="0">
                <a:solidFill>
                  <a:srgbClr val="333333"/>
                </a:solidFill>
              </a:rPr>
              <a:t>Improve </a:t>
            </a:r>
            <a:r>
              <a:rPr lang="en-GB" sz="1200" u="sng" dirty="0">
                <a:solidFill>
                  <a:srgbClr val="333333"/>
                </a:solidFill>
              </a:rPr>
              <a:t>together</a:t>
            </a:r>
            <a:r>
              <a:rPr lang="en-GB" sz="1200" dirty="0">
                <a:solidFill>
                  <a:srgbClr val="333333"/>
                </a:solidFill>
              </a:rPr>
              <a:t>​</a:t>
            </a:r>
          </a:p>
          <a:p>
            <a:pPr marL="128588" indent="-128588" fontAlgn="base">
              <a:lnSpc>
                <a:spcPct val="150000"/>
              </a:lnSpc>
              <a:buFont typeface="Arial" panose="020B0604020202020204" pitchFamily="34" charset="0"/>
              <a:buChar char="•"/>
            </a:pPr>
            <a:r>
              <a:rPr lang="en-GB" sz="1200" dirty="0">
                <a:solidFill>
                  <a:srgbClr val="333333"/>
                </a:solidFill>
              </a:rPr>
              <a:t>Share learning</a:t>
            </a:r>
          </a:p>
        </p:txBody>
      </p:sp>
      <p:sp>
        <p:nvSpPr>
          <p:cNvPr id="21" name="TekstSylinder 20">
            <a:extLst>
              <a:ext uri="{FF2B5EF4-FFF2-40B4-BE49-F238E27FC236}">
                <a16:creationId xmlns:a16="http://schemas.microsoft.com/office/drawing/2014/main" id="{31E366E8-F5AB-D680-417F-CBE78598D01F}"/>
              </a:ext>
            </a:extLst>
          </p:cNvPr>
          <p:cNvSpPr txBox="1"/>
          <p:nvPr/>
        </p:nvSpPr>
        <p:spPr>
          <a:xfrm>
            <a:off x="226304" y="476936"/>
            <a:ext cx="5827529" cy="276999"/>
          </a:xfrm>
          <a:prstGeom prst="rect">
            <a:avLst/>
          </a:prstGeom>
          <a:noFill/>
        </p:spPr>
        <p:txBody>
          <a:bodyPr wrap="square">
            <a:spAutoFit/>
          </a:bodyPr>
          <a:lstStyle/>
          <a:p>
            <a:r>
              <a:rPr lang="nb-NO" sz="1200" b="1" dirty="0">
                <a:solidFill>
                  <a:schemeClr val="tx2"/>
                </a:solidFill>
                <a:latin typeface="+mj-lt"/>
              </a:rPr>
              <a:t>SUMMARY</a:t>
            </a:r>
          </a:p>
        </p:txBody>
      </p:sp>
      <p:sp>
        <p:nvSpPr>
          <p:cNvPr id="6" name="Plassholder for lysbildenummer 5">
            <a:extLst>
              <a:ext uri="{FF2B5EF4-FFF2-40B4-BE49-F238E27FC236}">
                <a16:creationId xmlns:a16="http://schemas.microsoft.com/office/drawing/2014/main" id="{4853D762-CEF2-4824-CE2F-C5CE0B87B3D4}"/>
              </a:ext>
            </a:extLst>
          </p:cNvPr>
          <p:cNvSpPr>
            <a:spLocks noGrp="1"/>
          </p:cNvSpPr>
          <p:nvPr>
            <p:ph type="sldNum" sz="quarter" idx="12"/>
          </p:nvPr>
        </p:nvSpPr>
        <p:spPr/>
        <p:txBody>
          <a:bodyPr/>
          <a:lstStyle/>
          <a:p>
            <a:fld id="{0D5D190D-4096-446B-98B6-CC43B7BC0EAF}" type="slidenum">
              <a:rPr lang="en-US" smtClean="0"/>
              <a:t>26</a:t>
            </a:fld>
            <a:endParaRPr lang="en-US" dirty="0"/>
          </a:p>
        </p:txBody>
      </p:sp>
    </p:spTree>
    <p:extLst>
      <p:ext uri="{BB962C8B-B14F-4D97-AF65-F5344CB8AC3E}">
        <p14:creationId xmlns:p14="http://schemas.microsoft.com/office/powerpoint/2010/main" val="712088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3">
            <a:extLst>
              <a:ext uri="{FF2B5EF4-FFF2-40B4-BE49-F238E27FC236}">
                <a16:creationId xmlns:a16="http://schemas.microsoft.com/office/drawing/2014/main" id="{AAC694FA-5703-759D-4A34-494CDAE04C16}"/>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6080701" y="45051"/>
            <a:ext cx="3019662" cy="3734469"/>
          </a:xfrm>
          <a:prstGeom prst="rect">
            <a:avLst/>
          </a:prstGeom>
          <a:ln w="15875">
            <a:solidFill>
              <a:schemeClr val="bg1"/>
            </a:solidFill>
          </a:ln>
        </p:spPr>
      </p:pic>
      <p:sp>
        <p:nvSpPr>
          <p:cNvPr id="2" name="Plassholder for lysbildenummer 1">
            <a:extLst>
              <a:ext uri="{FF2B5EF4-FFF2-40B4-BE49-F238E27FC236}">
                <a16:creationId xmlns:a16="http://schemas.microsoft.com/office/drawing/2014/main" id="{D1E8F922-FE3C-3783-3A8B-D236F4974630}"/>
              </a:ext>
            </a:extLst>
          </p:cNvPr>
          <p:cNvSpPr>
            <a:spLocks noGrp="1"/>
          </p:cNvSpPr>
          <p:nvPr>
            <p:ph type="sldNum" sz="quarter" idx="12"/>
          </p:nvPr>
        </p:nvSpPr>
        <p:spPr/>
        <p:txBody>
          <a:bodyPr/>
          <a:lstStyle/>
          <a:p>
            <a:fld id="{5D1E5300-FC0F-4317-A193-EF6CE9E6F7B5}" type="slidenum">
              <a:rPr lang="en-GB" noProof="0" smtClean="0"/>
              <a:pPr/>
              <a:t>27</a:t>
            </a:fld>
            <a:r>
              <a:rPr lang="en-GB" noProof="0" dirty="0"/>
              <a:t>  </a:t>
            </a:r>
          </a:p>
        </p:txBody>
      </p:sp>
      <p:pic>
        <p:nvPicPr>
          <p:cNvPr id="12" name="Bilde 11" descr="Et bilde som inneholder person, innendørs, vindu&#10;&#10;Automatisk generert beskrivelse">
            <a:extLst>
              <a:ext uri="{FF2B5EF4-FFF2-40B4-BE49-F238E27FC236}">
                <a16:creationId xmlns:a16="http://schemas.microsoft.com/office/drawing/2014/main" id="{EE2D6319-072E-C4F2-DD3B-E7950453269B}"/>
              </a:ext>
            </a:extLst>
          </p:cNvPr>
          <p:cNvPicPr>
            <a:picLocks noChangeAspect="1"/>
          </p:cNvPicPr>
          <p:nvPr/>
        </p:nvPicPr>
        <p:blipFill rotWithShape="1">
          <a:blip r:embed="rId5" cstate="hqprint">
            <a:grayscl/>
            <a:extLst>
              <a:ext uri="{28A0092B-C50C-407E-A947-70E740481C1C}">
                <a14:useLocalDpi xmlns:a14="http://schemas.microsoft.com/office/drawing/2010/main"/>
              </a:ext>
            </a:extLst>
          </a:blip>
          <a:srcRect/>
          <a:stretch/>
        </p:blipFill>
        <p:spPr>
          <a:xfrm>
            <a:off x="3745710" y="36195"/>
            <a:ext cx="1807776" cy="1880518"/>
          </a:xfrm>
          <a:prstGeom prst="rect">
            <a:avLst/>
          </a:prstGeom>
        </p:spPr>
      </p:pic>
      <p:sp>
        <p:nvSpPr>
          <p:cNvPr id="14" name="TekstSylinder 13">
            <a:extLst>
              <a:ext uri="{FF2B5EF4-FFF2-40B4-BE49-F238E27FC236}">
                <a16:creationId xmlns:a16="http://schemas.microsoft.com/office/drawing/2014/main" id="{8FC5A69C-F9BB-9C8F-DD7F-4487DC273818}"/>
              </a:ext>
            </a:extLst>
          </p:cNvPr>
          <p:cNvSpPr txBox="1"/>
          <p:nvPr/>
        </p:nvSpPr>
        <p:spPr>
          <a:xfrm>
            <a:off x="939019" y="3970915"/>
            <a:ext cx="3669594" cy="400110"/>
          </a:xfrm>
          <a:prstGeom prst="rect">
            <a:avLst/>
          </a:prstGeom>
          <a:noFill/>
        </p:spPr>
        <p:txBody>
          <a:bodyPr wrap="none" rtlCol="0">
            <a:spAutoFit/>
          </a:bodyPr>
          <a:lstStyle/>
          <a:p>
            <a:r>
              <a:rPr lang="en-GB" sz="2000" b="1" dirty="0">
                <a:solidFill>
                  <a:schemeClr val="tx2"/>
                </a:solidFill>
                <a:latin typeface="+mj-lt"/>
              </a:rPr>
              <a:t>Fix the work, not the worker!</a:t>
            </a:r>
          </a:p>
        </p:txBody>
      </p:sp>
      <p:cxnSp>
        <p:nvCxnSpPr>
          <p:cNvPr id="16" name="Rett linje 15">
            <a:extLst>
              <a:ext uri="{FF2B5EF4-FFF2-40B4-BE49-F238E27FC236}">
                <a16:creationId xmlns:a16="http://schemas.microsoft.com/office/drawing/2014/main" id="{8F97C7DD-DB53-3265-4FF2-F062F83FB3F1}"/>
              </a:ext>
            </a:extLst>
          </p:cNvPr>
          <p:cNvCxnSpPr>
            <a:cxnSpLocks/>
          </p:cNvCxnSpPr>
          <p:nvPr/>
        </p:nvCxnSpPr>
        <p:spPr>
          <a:xfrm>
            <a:off x="939019" y="4378569"/>
            <a:ext cx="949569"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7" name="Bilde 6" descr="Et bilde som inneholder person, innendørs, blå, fresemaskin&#10;&#10;Automatisk generert beskrivelse">
            <a:extLst>
              <a:ext uri="{FF2B5EF4-FFF2-40B4-BE49-F238E27FC236}">
                <a16:creationId xmlns:a16="http://schemas.microsoft.com/office/drawing/2014/main" id="{007C4921-C443-481C-33B9-A09B3825F94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3637" y="44676"/>
            <a:ext cx="3663180" cy="1872038"/>
          </a:xfrm>
          <a:prstGeom prst="rect">
            <a:avLst/>
          </a:prstGeom>
        </p:spPr>
      </p:pic>
      <p:pic>
        <p:nvPicPr>
          <p:cNvPr id="19" name="Bilde 18">
            <a:extLst>
              <a:ext uri="{FF2B5EF4-FFF2-40B4-BE49-F238E27FC236}">
                <a16:creationId xmlns:a16="http://schemas.microsoft.com/office/drawing/2014/main" id="{4A6EF28B-EF63-7BF5-D3FA-9A743BDAF4F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3637" y="1954710"/>
            <a:ext cx="2738257" cy="1824810"/>
          </a:xfrm>
          <a:prstGeom prst="rect">
            <a:avLst/>
          </a:prstGeom>
        </p:spPr>
      </p:pic>
      <p:pic>
        <p:nvPicPr>
          <p:cNvPr id="5" name="Picture 4" descr="Linjebygg scaffolding services">
            <a:extLst>
              <a:ext uri="{FF2B5EF4-FFF2-40B4-BE49-F238E27FC236}">
                <a16:creationId xmlns:a16="http://schemas.microsoft.com/office/drawing/2014/main" id="{99076226-A815-15FB-99F7-CFB34F55CD7F}"/>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3742564" y="44676"/>
            <a:ext cx="2305811" cy="1872037"/>
          </a:xfrm>
          <a:prstGeom prst="rect">
            <a:avLst/>
          </a:prstGeom>
          <a:noFill/>
          <a:ln w="15875">
            <a:solidFill>
              <a:schemeClr val="bg1"/>
            </a:solidFill>
          </a:ln>
          <a:extLst>
            <a:ext uri="{909E8E84-426E-40DD-AFC4-6F175D3DCCD1}">
              <a14:hiddenFill xmlns:a14="http://schemas.microsoft.com/office/drawing/2010/main">
                <a:solidFill>
                  <a:srgbClr val="FFFFFF"/>
                </a:solidFill>
              </a14:hiddenFill>
            </a:ext>
          </a:extLst>
        </p:spPr>
      </p:pic>
      <p:pic>
        <p:nvPicPr>
          <p:cNvPr id="9" name="Picture 2" descr="Kan være et bilde av 2 personer og innendørs">
            <a:extLst>
              <a:ext uri="{FF2B5EF4-FFF2-40B4-BE49-F238E27FC236}">
                <a16:creationId xmlns:a16="http://schemas.microsoft.com/office/drawing/2014/main" id="{4C20A0C8-122A-1228-9273-5E9646A69171}"/>
              </a:ext>
            </a:extLst>
          </p:cNvPr>
          <p:cNvPicPr>
            <a:picLocks noChangeAspect="1" noChangeArrowheads="1"/>
          </p:cNvPicPr>
          <p:nvPr/>
        </p:nvPicPr>
        <p:blipFill rotWithShape="1">
          <a:blip r:embed="rId9">
            <a:extLst>
              <a:ext uri="{28A0092B-C50C-407E-A947-70E740481C1C}">
                <a14:useLocalDpi xmlns:a14="http://schemas.microsoft.com/office/drawing/2010/main"/>
              </a:ext>
            </a:extLst>
          </a:blip>
          <a:srcRect/>
          <a:stretch/>
        </p:blipFill>
        <p:spPr bwMode="auto">
          <a:xfrm>
            <a:off x="2822654" y="1954709"/>
            <a:ext cx="3225722" cy="1828418"/>
          </a:xfrm>
          <a:prstGeom prst="rect">
            <a:avLst/>
          </a:prstGeom>
          <a:noFill/>
          <a:ln w="15875">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1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o photo description available.">
            <a:extLst>
              <a:ext uri="{FF2B5EF4-FFF2-40B4-BE49-F238E27FC236}">
                <a16:creationId xmlns:a16="http://schemas.microsoft.com/office/drawing/2014/main" id="{9845B0CD-5407-CE82-C66F-82B7215E1F31}"/>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5127173" y="0"/>
            <a:ext cx="4016827"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uppe 16">
            <a:extLst>
              <a:ext uri="{FF2B5EF4-FFF2-40B4-BE49-F238E27FC236}">
                <a16:creationId xmlns:a16="http://schemas.microsoft.com/office/drawing/2014/main" id="{79B08812-E2B4-5A19-569F-AF04D1918549}"/>
              </a:ext>
            </a:extLst>
          </p:cNvPr>
          <p:cNvGrpSpPr/>
          <p:nvPr/>
        </p:nvGrpSpPr>
        <p:grpSpPr>
          <a:xfrm>
            <a:off x="326846" y="2050726"/>
            <a:ext cx="4689058" cy="2381810"/>
            <a:chOff x="418862" y="2395634"/>
            <a:chExt cx="6252077" cy="3175746"/>
          </a:xfrm>
        </p:grpSpPr>
        <p:sp>
          <p:nvSpPr>
            <p:cNvPr id="5" name="TekstSylinder 4">
              <a:extLst>
                <a:ext uri="{FF2B5EF4-FFF2-40B4-BE49-F238E27FC236}">
                  <a16:creationId xmlns:a16="http://schemas.microsoft.com/office/drawing/2014/main" id="{6BF82B1A-45A3-0A95-45E3-AA2D4173653B}"/>
                </a:ext>
              </a:extLst>
            </p:cNvPr>
            <p:cNvSpPr txBox="1"/>
            <p:nvPr/>
          </p:nvSpPr>
          <p:spPr>
            <a:xfrm rot="16200000">
              <a:off x="-8990" y="3899683"/>
              <a:ext cx="1186649" cy="330945"/>
            </a:xfrm>
            <a:prstGeom prst="rect">
              <a:avLst/>
            </a:prstGeom>
            <a:noFill/>
          </p:spPr>
          <p:txBody>
            <a:bodyPr wrap="none" rtlCol="0">
              <a:spAutoFit/>
            </a:bodyPr>
            <a:lstStyle/>
            <a:p>
              <a:r>
                <a:rPr lang="nb-NO" sz="1013" dirty="0"/>
                <a:t>INCIDENTS</a:t>
              </a:r>
            </a:p>
          </p:txBody>
        </p:sp>
        <p:sp>
          <p:nvSpPr>
            <p:cNvPr id="6" name="TekstSylinder 5">
              <a:extLst>
                <a:ext uri="{FF2B5EF4-FFF2-40B4-BE49-F238E27FC236}">
                  <a16:creationId xmlns:a16="http://schemas.microsoft.com/office/drawing/2014/main" id="{3EA4A4BA-D086-BB53-BA63-9B5D5D03EDE2}"/>
                </a:ext>
              </a:extLst>
            </p:cNvPr>
            <p:cNvSpPr txBox="1"/>
            <p:nvPr/>
          </p:nvSpPr>
          <p:spPr>
            <a:xfrm>
              <a:off x="3465550" y="5240435"/>
              <a:ext cx="663003" cy="330945"/>
            </a:xfrm>
            <a:prstGeom prst="rect">
              <a:avLst/>
            </a:prstGeom>
            <a:noFill/>
          </p:spPr>
          <p:txBody>
            <a:bodyPr wrap="none" rtlCol="0">
              <a:spAutoFit/>
            </a:bodyPr>
            <a:lstStyle/>
            <a:p>
              <a:r>
                <a:rPr lang="nb-NO" sz="1013" dirty="0"/>
                <a:t>TIME</a:t>
              </a:r>
            </a:p>
          </p:txBody>
        </p:sp>
        <p:cxnSp>
          <p:nvCxnSpPr>
            <p:cNvPr id="9" name="Rett linje 8">
              <a:extLst>
                <a:ext uri="{FF2B5EF4-FFF2-40B4-BE49-F238E27FC236}">
                  <a16:creationId xmlns:a16="http://schemas.microsoft.com/office/drawing/2014/main" id="{9C36EE55-C49D-7D60-F52F-007C46830E8B}"/>
                </a:ext>
              </a:extLst>
            </p:cNvPr>
            <p:cNvCxnSpPr>
              <a:cxnSpLocks/>
            </p:cNvCxnSpPr>
            <p:nvPr/>
          </p:nvCxnSpPr>
          <p:spPr>
            <a:xfrm>
              <a:off x="821912" y="2873829"/>
              <a:ext cx="0" cy="236660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738D7A69-E1F5-CD5D-76AA-D409EC647FF6}"/>
                </a:ext>
              </a:extLst>
            </p:cNvPr>
            <p:cNvCxnSpPr>
              <a:cxnSpLocks/>
            </p:cNvCxnSpPr>
            <p:nvPr/>
          </p:nvCxnSpPr>
          <p:spPr>
            <a:xfrm flipH="1">
              <a:off x="817954" y="5240435"/>
              <a:ext cx="5757299" cy="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24" name="Diagram 23">
              <a:extLst>
                <a:ext uri="{FF2B5EF4-FFF2-40B4-BE49-F238E27FC236}">
                  <a16:creationId xmlns:a16="http://schemas.microsoft.com/office/drawing/2014/main" id="{3577AB0D-020F-2201-496D-170546D3A3E6}"/>
                </a:ext>
              </a:extLst>
            </p:cNvPr>
            <p:cNvGraphicFramePr>
              <a:graphicFrameLocks/>
            </p:cNvGraphicFramePr>
            <p:nvPr/>
          </p:nvGraphicFramePr>
          <p:xfrm>
            <a:off x="776340" y="2395634"/>
            <a:ext cx="5894599" cy="2844800"/>
          </p:xfrm>
          <a:graphic>
            <a:graphicData uri="http://schemas.openxmlformats.org/drawingml/2006/chart">
              <c:chart xmlns:c="http://schemas.openxmlformats.org/drawingml/2006/chart" xmlns:r="http://schemas.openxmlformats.org/officeDocument/2006/relationships" r:id="rId4"/>
            </a:graphicData>
          </a:graphic>
        </p:graphicFrame>
      </p:grpSp>
      <p:sp>
        <p:nvSpPr>
          <p:cNvPr id="26" name="TekstSylinder 25">
            <a:extLst>
              <a:ext uri="{FF2B5EF4-FFF2-40B4-BE49-F238E27FC236}">
                <a16:creationId xmlns:a16="http://schemas.microsoft.com/office/drawing/2014/main" id="{FF2C1838-510D-AB1A-89FC-73CB9AD64129}"/>
              </a:ext>
            </a:extLst>
          </p:cNvPr>
          <p:cNvSpPr txBox="1"/>
          <p:nvPr/>
        </p:nvSpPr>
        <p:spPr>
          <a:xfrm>
            <a:off x="384913" y="769708"/>
            <a:ext cx="4420949" cy="1782989"/>
          </a:xfrm>
          <a:prstGeom prst="rect">
            <a:avLst/>
          </a:prstGeom>
          <a:noFill/>
        </p:spPr>
        <p:txBody>
          <a:bodyPr wrap="square" rtlCol="0">
            <a:spAutoFit/>
          </a:bodyPr>
          <a:lstStyle/>
          <a:p>
            <a:pPr>
              <a:lnSpc>
                <a:spcPts val="2745"/>
              </a:lnSpc>
            </a:pPr>
            <a:r>
              <a:rPr lang="en-GB" sz="1600" dirty="0"/>
              <a:t>We have gone from being one of the most dangerous industries to being one of the safest, but the improvements have slowed down and the curve is flattening. </a:t>
            </a:r>
          </a:p>
          <a:p>
            <a:pPr>
              <a:lnSpc>
                <a:spcPts val="2745"/>
              </a:lnSpc>
            </a:pPr>
            <a:endParaRPr lang="nb-NO" sz="1575" dirty="0"/>
          </a:p>
        </p:txBody>
      </p:sp>
      <p:pic>
        <p:nvPicPr>
          <p:cNvPr id="10" name="Bilde 9">
            <a:extLst>
              <a:ext uri="{FF2B5EF4-FFF2-40B4-BE49-F238E27FC236}">
                <a16:creationId xmlns:a16="http://schemas.microsoft.com/office/drawing/2014/main" id="{FDA35FDF-B7F6-3A2A-341F-9F82D1D7255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971051" y="-5959"/>
            <a:ext cx="2181113" cy="822387"/>
          </a:xfrm>
          <a:prstGeom prst="rect">
            <a:avLst/>
          </a:prstGeom>
        </p:spPr>
      </p:pic>
      <p:sp>
        <p:nvSpPr>
          <p:cNvPr id="14" name="Plassholder for lysbildenummer 13">
            <a:extLst>
              <a:ext uri="{FF2B5EF4-FFF2-40B4-BE49-F238E27FC236}">
                <a16:creationId xmlns:a16="http://schemas.microsoft.com/office/drawing/2014/main" id="{475E5A99-3B4F-E0E5-C1D5-3B36D7E856C6}"/>
              </a:ext>
            </a:extLst>
          </p:cNvPr>
          <p:cNvSpPr>
            <a:spLocks noGrp="1"/>
          </p:cNvSpPr>
          <p:nvPr>
            <p:ph type="sldNum" sz="quarter" idx="12"/>
          </p:nvPr>
        </p:nvSpPr>
        <p:spPr/>
        <p:txBody>
          <a:bodyPr/>
          <a:lstStyle/>
          <a:p>
            <a:fld id="{0D5D190D-4096-446B-98B6-CC43B7BC0EAF}" type="slidenum">
              <a:rPr lang="en-US" smtClean="0"/>
              <a:t>3</a:t>
            </a:fld>
            <a:endParaRPr lang="en-US"/>
          </a:p>
        </p:txBody>
      </p:sp>
    </p:spTree>
    <p:extLst>
      <p:ext uri="{BB962C8B-B14F-4D97-AF65-F5344CB8AC3E}">
        <p14:creationId xmlns:p14="http://schemas.microsoft.com/office/powerpoint/2010/main" val="1182463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e 8">
            <a:extLst>
              <a:ext uri="{FF2B5EF4-FFF2-40B4-BE49-F238E27FC236}">
                <a16:creationId xmlns:a16="http://schemas.microsoft.com/office/drawing/2014/main" id="{1835BD3F-33CE-F1CA-9739-B2A835451762}"/>
              </a:ext>
            </a:extLst>
          </p:cNvPr>
          <p:cNvGrpSpPr/>
          <p:nvPr/>
        </p:nvGrpSpPr>
        <p:grpSpPr>
          <a:xfrm>
            <a:off x="420669" y="281659"/>
            <a:ext cx="674830" cy="674830"/>
            <a:chOff x="420669" y="281659"/>
            <a:chExt cx="674830" cy="674830"/>
          </a:xfrm>
        </p:grpSpPr>
        <p:sp>
          <p:nvSpPr>
            <p:cNvPr id="4" name="Ellipse 3">
              <a:extLst>
                <a:ext uri="{FF2B5EF4-FFF2-40B4-BE49-F238E27FC236}">
                  <a16:creationId xmlns:a16="http://schemas.microsoft.com/office/drawing/2014/main" id="{B993279C-ADA5-9457-7ABC-D3971DA6CBB8}"/>
                </a:ext>
              </a:extLst>
            </p:cNvPr>
            <p:cNvSpPr>
              <a:spLocks noChangeAspect="1"/>
            </p:cNvSpPr>
            <p:nvPr/>
          </p:nvSpPr>
          <p:spPr>
            <a:xfrm>
              <a:off x="420669" y="281659"/>
              <a:ext cx="674830" cy="6748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Grafikk 9">
              <a:extLst>
                <a:ext uri="{FF2B5EF4-FFF2-40B4-BE49-F238E27FC236}">
                  <a16:creationId xmlns:a16="http://schemas.microsoft.com/office/drawing/2014/main" id="{9C69F3B2-3A14-0773-C3C1-2C08573BAA4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9197" y="350187"/>
              <a:ext cx="539503" cy="539503"/>
            </a:xfrm>
            <a:prstGeom prst="rect">
              <a:avLst/>
            </a:prstGeom>
          </p:spPr>
        </p:pic>
      </p:grpSp>
      <p:sp>
        <p:nvSpPr>
          <p:cNvPr id="5" name="TekstSylinder 4">
            <a:extLst>
              <a:ext uri="{FF2B5EF4-FFF2-40B4-BE49-F238E27FC236}">
                <a16:creationId xmlns:a16="http://schemas.microsoft.com/office/drawing/2014/main" id="{5E9B77E0-AC79-9F7F-ACE8-55C5EAF20E8D}"/>
              </a:ext>
            </a:extLst>
          </p:cNvPr>
          <p:cNvSpPr txBox="1"/>
          <p:nvPr/>
        </p:nvSpPr>
        <p:spPr>
          <a:xfrm>
            <a:off x="405002" y="1825037"/>
            <a:ext cx="3494490" cy="1661993"/>
          </a:xfrm>
          <a:prstGeom prst="rect">
            <a:avLst/>
          </a:prstGeom>
          <a:noFill/>
        </p:spPr>
        <p:txBody>
          <a:bodyPr wrap="square" rtlCol="0">
            <a:spAutoFit/>
          </a:bodyPr>
          <a:lstStyle/>
          <a:p>
            <a:r>
              <a:rPr lang="en-GB" sz="2550" i="1" dirty="0"/>
              <a:t>Why aren’t rules and requirements enough to achieve good safety? </a:t>
            </a:r>
          </a:p>
        </p:txBody>
      </p:sp>
      <p:pic>
        <p:nvPicPr>
          <p:cNvPr id="6" name="Content Placeholder 11">
            <a:extLst>
              <a:ext uri="{FF2B5EF4-FFF2-40B4-BE49-F238E27FC236}">
                <a16:creationId xmlns:a16="http://schemas.microsoft.com/office/drawing/2014/main" id="{6011557C-A195-836D-AE6F-6A89704B22A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99778" y="1652147"/>
            <a:ext cx="2213256" cy="2502118"/>
          </a:xfrm>
          <a:prstGeom prst="rect">
            <a:avLst/>
          </a:prstGeom>
          <a:effectLst/>
        </p:spPr>
      </p:pic>
      <p:sp>
        <p:nvSpPr>
          <p:cNvPr id="16" name="TekstSylinder 15">
            <a:extLst>
              <a:ext uri="{FF2B5EF4-FFF2-40B4-BE49-F238E27FC236}">
                <a16:creationId xmlns:a16="http://schemas.microsoft.com/office/drawing/2014/main" id="{740D5107-3097-5E83-6DBB-2F2F4671679C}"/>
              </a:ext>
            </a:extLst>
          </p:cNvPr>
          <p:cNvSpPr txBox="1"/>
          <p:nvPr/>
        </p:nvSpPr>
        <p:spPr>
          <a:xfrm>
            <a:off x="1181840" y="480574"/>
            <a:ext cx="1565595" cy="276999"/>
          </a:xfrm>
          <a:prstGeom prst="rect">
            <a:avLst/>
          </a:prstGeom>
          <a:noFill/>
        </p:spPr>
        <p:txBody>
          <a:bodyPr wrap="square" rtlCol="0">
            <a:spAutoFit/>
          </a:bodyPr>
          <a:lstStyle/>
          <a:p>
            <a:r>
              <a:rPr lang="nb-NO" sz="1200" b="1" dirty="0">
                <a:solidFill>
                  <a:schemeClr val="tx2"/>
                </a:solidFill>
                <a:latin typeface="+mj-lt"/>
              </a:rPr>
              <a:t>REFLECTION</a:t>
            </a:r>
            <a:endParaRPr lang="en-US" sz="1200" b="1" dirty="0">
              <a:solidFill>
                <a:schemeClr val="tx2"/>
              </a:solidFill>
              <a:latin typeface="+mj-lt"/>
            </a:endParaRPr>
          </a:p>
        </p:txBody>
      </p:sp>
      <p:sp>
        <p:nvSpPr>
          <p:cNvPr id="15" name="Rektangel 14">
            <a:extLst>
              <a:ext uri="{FF2B5EF4-FFF2-40B4-BE49-F238E27FC236}">
                <a16:creationId xmlns:a16="http://schemas.microsoft.com/office/drawing/2014/main" id="{123CA0FA-94FE-F795-EB09-1798D1CB5309}"/>
              </a:ext>
            </a:extLst>
          </p:cNvPr>
          <p:cNvSpPr/>
          <p:nvPr/>
        </p:nvSpPr>
        <p:spPr>
          <a:xfrm>
            <a:off x="4438186" y="1652147"/>
            <a:ext cx="2294750" cy="249969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a:p>
        </p:txBody>
      </p:sp>
      <p:sp>
        <p:nvSpPr>
          <p:cNvPr id="17" name="Rektangel 16">
            <a:extLst>
              <a:ext uri="{FF2B5EF4-FFF2-40B4-BE49-F238E27FC236}">
                <a16:creationId xmlns:a16="http://schemas.microsoft.com/office/drawing/2014/main" id="{C3398497-E4B3-BD3A-2C86-91A3E6DF4C5F}"/>
              </a:ext>
            </a:extLst>
          </p:cNvPr>
          <p:cNvSpPr/>
          <p:nvPr/>
        </p:nvSpPr>
        <p:spPr>
          <a:xfrm>
            <a:off x="6952171" y="1652147"/>
            <a:ext cx="1842424" cy="249969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a:p>
        </p:txBody>
      </p:sp>
      <p:sp>
        <p:nvSpPr>
          <p:cNvPr id="11" name="Plassholder for lysbildenummer 10">
            <a:extLst>
              <a:ext uri="{FF2B5EF4-FFF2-40B4-BE49-F238E27FC236}">
                <a16:creationId xmlns:a16="http://schemas.microsoft.com/office/drawing/2014/main" id="{4DB3CD5C-8E6C-FA4E-F1CC-0A68EC657C3A}"/>
              </a:ext>
            </a:extLst>
          </p:cNvPr>
          <p:cNvSpPr>
            <a:spLocks noGrp="1"/>
          </p:cNvSpPr>
          <p:nvPr>
            <p:ph type="sldNum" sz="quarter" idx="12"/>
          </p:nvPr>
        </p:nvSpPr>
        <p:spPr/>
        <p:txBody>
          <a:bodyPr/>
          <a:lstStyle/>
          <a:p>
            <a:fld id="{0D5D190D-4096-446B-98B6-CC43B7BC0EAF}" type="slidenum">
              <a:rPr lang="en-US" smtClean="0"/>
              <a:t>4</a:t>
            </a:fld>
            <a:endParaRPr lang="en-US"/>
          </a:p>
        </p:txBody>
      </p:sp>
      <p:pic>
        <p:nvPicPr>
          <p:cNvPr id="2" name="Bilde 1" descr="Et bilde som inneholder tekst, forskjellig, skjermbilde&#10;&#10;Automatisk generert beskrivelse">
            <a:extLst>
              <a:ext uri="{FF2B5EF4-FFF2-40B4-BE49-F238E27FC236}">
                <a16:creationId xmlns:a16="http://schemas.microsoft.com/office/drawing/2014/main" id="{068B6BA1-C3E7-9113-1929-1A1EE54702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4686" y="1687816"/>
            <a:ext cx="1650903" cy="2455646"/>
          </a:xfrm>
          <a:prstGeom prst="rect">
            <a:avLst/>
          </a:prstGeom>
        </p:spPr>
      </p:pic>
    </p:spTree>
    <p:extLst>
      <p:ext uri="{BB962C8B-B14F-4D97-AF65-F5344CB8AC3E}">
        <p14:creationId xmlns:p14="http://schemas.microsoft.com/office/powerpoint/2010/main" val="1834441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Rope access during Wind turbine maintenance Smøla">
            <a:extLst>
              <a:ext uri="{FF2B5EF4-FFF2-40B4-BE49-F238E27FC236}">
                <a16:creationId xmlns:a16="http://schemas.microsoft.com/office/drawing/2014/main" id="{4BBB9CBB-920A-F647-677C-CDACC499EB9A}"/>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4814327" y="-1"/>
            <a:ext cx="4329673"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Plassholder for lysbildenummer 1">
            <a:extLst>
              <a:ext uri="{FF2B5EF4-FFF2-40B4-BE49-F238E27FC236}">
                <a16:creationId xmlns:a16="http://schemas.microsoft.com/office/drawing/2014/main" id="{33775FAF-ED75-1723-F9DE-58199687996A}"/>
              </a:ext>
            </a:extLst>
          </p:cNvPr>
          <p:cNvSpPr>
            <a:spLocks noGrp="1"/>
          </p:cNvSpPr>
          <p:nvPr>
            <p:ph type="sldNum" sz="quarter" idx="12"/>
          </p:nvPr>
        </p:nvSpPr>
        <p:spPr/>
        <p:txBody>
          <a:bodyPr/>
          <a:lstStyle/>
          <a:p>
            <a:fld id="{5D1E5300-FC0F-4317-A193-EF6CE9E6F7B5}" type="slidenum">
              <a:rPr lang="en-GB" noProof="0" smtClean="0"/>
              <a:pPr/>
              <a:t>5</a:t>
            </a:fld>
            <a:r>
              <a:rPr lang="en-GB" noProof="0" dirty="0"/>
              <a:t>   </a:t>
            </a:r>
          </a:p>
        </p:txBody>
      </p:sp>
      <p:sp>
        <p:nvSpPr>
          <p:cNvPr id="5" name="TekstSylinder 4">
            <a:extLst>
              <a:ext uri="{FF2B5EF4-FFF2-40B4-BE49-F238E27FC236}">
                <a16:creationId xmlns:a16="http://schemas.microsoft.com/office/drawing/2014/main" id="{33747836-DE9D-C1DF-0E82-8C55184673AC}"/>
              </a:ext>
            </a:extLst>
          </p:cNvPr>
          <p:cNvSpPr txBox="1"/>
          <p:nvPr/>
        </p:nvSpPr>
        <p:spPr>
          <a:xfrm>
            <a:off x="349778" y="1016044"/>
            <a:ext cx="4222222" cy="1166088"/>
          </a:xfrm>
          <a:prstGeom prst="rect">
            <a:avLst/>
          </a:prstGeom>
          <a:noFill/>
        </p:spPr>
        <p:txBody>
          <a:bodyPr wrap="square" rtlCol="0">
            <a:spAutoFit/>
          </a:bodyPr>
          <a:lstStyle/>
          <a:p>
            <a:pPr>
              <a:lnSpc>
                <a:spcPct val="150000"/>
              </a:lnSpc>
            </a:pPr>
            <a:r>
              <a:rPr lang="en-US" sz="1200" dirty="0"/>
              <a:t>Safety, leadership and learning is based on </a:t>
            </a:r>
            <a:r>
              <a:rPr lang="en-GB" sz="1200" dirty="0"/>
              <a:t>Human Organisational Performance (HOP) and is a further development of our existing approach to safety. </a:t>
            </a:r>
          </a:p>
          <a:p>
            <a:pPr>
              <a:lnSpc>
                <a:spcPct val="150000"/>
              </a:lnSpc>
            </a:pPr>
            <a:endParaRPr lang="nb-NO" sz="1200" dirty="0"/>
          </a:p>
        </p:txBody>
      </p:sp>
      <p:sp>
        <p:nvSpPr>
          <p:cNvPr id="10" name="TekstSylinder 9">
            <a:extLst>
              <a:ext uri="{FF2B5EF4-FFF2-40B4-BE49-F238E27FC236}">
                <a16:creationId xmlns:a16="http://schemas.microsoft.com/office/drawing/2014/main" id="{1F54331F-1A7E-D1EF-BABB-6A140B7FCC83}"/>
              </a:ext>
            </a:extLst>
          </p:cNvPr>
          <p:cNvSpPr txBox="1"/>
          <p:nvPr/>
        </p:nvSpPr>
        <p:spPr>
          <a:xfrm>
            <a:off x="393372" y="2260046"/>
            <a:ext cx="4135034" cy="2089418"/>
          </a:xfrm>
          <a:prstGeom prst="rect">
            <a:avLst/>
          </a:prstGeom>
          <a:noFill/>
        </p:spPr>
        <p:txBody>
          <a:bodyPr wrap="square" rtlCol="0">
            <a:spAutoFit/>
          </a:bodyPr>
          <a:lstStyle/>
          <a:p>
            <a:r>
              <a:rPr lang="en-GB" sz="1200" b="1" dirty="0">
                <a:latin typeface="+mj-lt"/>
              </a:rPr>
              <a:t>The HOP principles:</a:t>
            </a:r>
          </a:p>
          <a:p>
            <a:endParaRPr lang="en-GB" sz="1200" dirty="0">
              <a:latin typeface="+mj-lt"/>
            </a:endParaRPr>
          </a:p>
          <a:p>
            <a:pPr marL="228600" indent="-228600">
              <a:lnSpc>
                <a:spcPct val="150000"/>
              </a:lnSpc>
              <a:buFont typeface="+mj-lt"/>
              <a:buAutoNum type="arabicPeriod"/>
            </a:pPr>
            <a:r>
              <a:rPr lang="en-GB" sz="1200" dirty="0">
                <a:latin typeface="+mj-lt"/>
              </a:rPr>
              <a:t>People make mistakes</a:t>
            </a:r>
          </a:p>
          <a:p>
            <a:pPr marL="228600" indent="-228600">
              <a:lnSpc>
                <a:spcPct val="150000"/>
              </a:lnSpc>
              <a:buFont typeface="+mj-lt"/>
              <a:buAutoNum type="arabicPeriod"/>
            </a:pPr>
            <a:r>
              <a:rPr lang="en-GB" sz="1200" dirty="0">
                <a:latin typeface="+mj-lt"/>
              </a:rPr>
              <a:t>Blame fixes nothing</a:t>
            </a:r>
          </a:p>
          <a:p>
            <a:pPr marL="228600" indent="-228600">
              <a:lnSpc>
                <a:spcPct val="150000"/>
              </a:lnSpc>
              <a:buFont typeface="+mj-lt"/>
              <a:buAutoNum type="arabicPeriod"/>
            </a:pPr>
            <a:r>
              <a:rPr lang="en-GB" sz="1200" dirty="0">
                <a:latin typeface="+mj-lt"/>
              </a:rPr>
              <a:t>Learning is the key to improvement</a:t>
            </a:r>
          </a:p>
          <a:p>
            <a:pPr marL="228600" indent="-228600">
              <a:lnSpc>
                <a:spcPct val="150000"/>
              </a:lnSpc>
              <a:buFont typeface="+mj-lt"/>
              <a:buAutoNum type="arabicPeriod"/>
            </a:pPr>
            <a:r>
              <a:rPr lang="en-GB" sz="1200" dirty="0">
                <a:latin typeface="+mj-lt"/>
              </a:rPr>
              <a:t>Context drives behaviour</a:t>
            </a:r>
          </a:p>
          <a:p>
            <a:pPr marL="228600" indent="-228600">
              <a:lnSpc>
                <a:spcPct val="150000"/>
              </a:lnSpc>
              <a:buFont typeface="+mj-lt"/>
              <a:buAutoNum type="arabicPeriod"/>
            </a:pPr>
            <a:r>
              <a:rPr lang="en-GB" sz="1200" dirty="0">
                <a:latin typeface="+mj-lt"/>
              </a:rPr>
              <a:t>How we respond matters </a:t>
            </a:r>
          </a:p>
          <a:p>
            <a:pPr marL="171450" indent="-171450">
              <a:lnSpc>
                <a:spcPct val="150000"/>
              </a:lnSpc>
              <a:buFont typeface="+mj-lt"/>
              <a:buAutoNum type="arabicPeriod"/>
            </a:pPr>
            <a:endParaRPr lang="nb-NO" sz="1200" dirty="0"/>
          </a:p>
        </p:txBody>
      </p:sp>
      <p:sp>
        <p:nvSpPr>
          <p:cNvPr id="17" name="TekstSylinder 16">
            <a:extLst>
              <a:ext uri="{FF2B5EF4-FFF2-40B4-BE49-F238E27FC236}">
                <a16:creationId xmlns:a16="http://schemas.microsoft.com/office/drawing/2014/main" id="{426FDEC8-41D5-35DC-34C9-B8B151D3B4EE}"/>
              </a:ext>
            </a:extLst>
          </p:cNvPr>
          <p:cNvSpPr txBox="1"/>
          <p:nvPr/>
        </p:nvSpPr>
        <p:spPr>
          <a:xfrm>
            <a:off x="349778" y="646418"/>
            <a:ext cx="1309974" cy="276999"/>
          </a:xfrm>
          <a:prstGeom prst="rect">
            <a:avLst/>
          </a:prstGeom>
          <a:noFill/>
        </p:spPr>
        <p:txBody>
          <a:bodyPr wrap="none" rtlCol="0">
            <a:spAutoFit/>
          </a:bodyPr>
          <a:lstStyle/>
          <a:p>
            <a:r>
              <a:rPr lang="nb-NO" sz="1200" b="1" dirty="0">
                <a:solidFill>
                  <a:schemeClr val="tx2"/>
                </a:solidFill>
                <a:latin typeface="+mj-lt"/>
              </a:rPr>
              <a:t>BACKGROUND</a:t>
            </a:r>
            <a:endParaRPr lang="nb-NO" sz="1050" b="1" dirty="0">
              <a:solidFill>
                <a:schemeClr val="tx2"/>
              </a:solidFill>
              <a:latin typeface="+mj-lt"/>
            </a:endParaRPr>
          </a:p>
        </p:txBody>
      </p:sp>
      <p:pic>
        <p:nvPicPr>
          <p:cNvPr id="4" name="Bilde 3">
            <a:extLst>
              <a:ext uri="{FF2B5EF4-FFF2-40B4-BE49-F238E27FC236}">
                <a16:creationId xmlns:a16="http://schemas.microsoft.com/office/drawing/2014/main" id="{CF44E02B-8941-0B58-259D-AF632CC9059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971051" y="-5959"/>
            <a:ext cx="2181113" cy="822387"/>
          </a:xfrm>
          <a:prstGeom prst="rect">
            <a:avLst/>
          </a:prstGeom>
        </p:spPr>
      </p:pic>
    </p:spTree>
    <p:extLst>
      <p:ext uri="{BB962C8B-B14F-4D97-AF65-F5344CB8AC3E}">
        <p14:creationId xmlns:p14="http://schemas.microsoft.com/office/powerpoint/2010/main" val="2216183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vrundet rektangel 12">
            <a:extLst>
              <a:ext uri="{FF2B5EF4-FFF2-40B4-BE49-F238E27FC236}">
                <a16:creationId xmlns:a16="http://schemas.microsoft.com/office/drawing/2014/main" id="{DCDF117A-FA4B-5B3C-ABB1-4A84982D0777}"/>
              </a:ext>
            </a:extLst>
          </p:cNvPr>
          <p:cNvSpPr/>
          <p:nvPr/>
        </p:nvSpPr>
        <p:spPr>
          <a:xfrm>
            <a:off x="490583" y="1633286"/>
            <a:ext cx="1313724" cy="312277"/>
          </a:xfrm>
          <a:prstGeom prst="roundRect">
            <a:avLst>
              <a:gd name="adj" fmla="val 67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latin typeface="+mj-lt"/>
              </a:rPr>
              <a:t>Not present</a:t>
            </a:r>
          </a:p>
        </p:txBody>
      </p:sp>
      <p:sp>
        <p:nvSpPr>
          <p:cNvPr id="14" name="Avrundet rektangel 13">
            <a:extLst>
              <a:ext uri="{FF2B5EF4-FFF2-40B4-BE49-F238E27FC236}">
                <a16:creationId xmlns:a16="http://schemas.microsoft.com/office/drawing/2014/main" id="{F55C519E-7FD5-97FF-4C38-43D4796E5166}"/>
              </a:ext>
            </a:extLst>
          </p:cNvPr>
          <p:cNvSpPr/>
          <p:nvPr/>
        </p:nvSpPr>
        <p:spPr>
          <a:xfrm>
            <a:off x="1989274" y="1638843"/>
            <a:ext cx="1313725" cy="311731"/>
          </a:xfrm>
          <a:prstGeom prst="roundRect">
            <a:avLst>
              <a:gd name="adj" fmla="val 67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latin typeface="+mj-lt"/>
              </a:rPr>
              <a:t>Experience</a:t>
            </a:r>
          </a:p>
        </p:txBody>
      </p:sp>
      <p:sp>
        <p:nvSpPr>
          <p:cNvPr id="15" name="Avrundet rektangel 14">
            <a:extLst>
              <a:ext uri="{FF2B5EF4-FFF2-40B4-BE49-F238E27FC236}">
                <a16:creationId xmlns:a16="http://schemas.microsoft.com/office/drawing/2014/main" id="{B8E6E65D-8B4C-0645-8EAA-7E8290B28417}"/>
              </a:ext>
            </a:extLst>
          </p:cNvPr>
          <p:cNvSpPr/>
          <p:nvPr/>
        </p:nvSpPr>
        <p:spPr>
          <a:xfrm>
            <a:off x="490582" y="2197221"/>
            <a:ext cx="1313725" cy="311731"/>
          </a:xfrm>
          <a:prstGeom prst="roundRect">
            <a:avLst>
              <a:gd name="adj" fmla="val 67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latin typeface="+mj-lt"/>
              </a:rPr>
              <a:t>Attitudes</a:t>
            </a:r>
          </a:p>
        </p:txBody>
      </p:sp>
      <p:sp>
        <p:nvSpPr>
          <p:cNvPr id="17" name="Avrundet rektangel 16">
            <a:extLst>
              <a:ext uri="{FF2B5EF4-FFF2-40B4-BE49-F238E27FC236}">
                <a16:creationId xmlns:a16="http://schemas.microsoft.com/office/drawing/2014/main" id="{3AD4A852-B26B-1102-7AF6-E15774D48220}"/>
              </a:ext>
            </a:extLst>
          </p:cNvPr>
          <p:cNvSpPr/>
          <p:nvPr/>
        </p:nvSpPr>
        <p:spPr>
          <a:xfrm>
            <a:off x="1989274" y="2195965"/>
            <a:ext cx="1313725" cy="311731"/>
          </a:xfrm>
          <a:prstGeom prst="roundRect">
            <a:avLst>
              <a:gd name="adj" fmla="val 67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latin typeface="+mj-lt"/>
              </a:rPr>
              <a:t>Risk perception</a:t>
            </a:r>
          </a:p>
        </p:txBody>
      </p:sp>
      <p:sp>
        <p:nvSpPr>
          <p:cNvPr id="18" name="Avrundet rektangel 17">
            <a:extLst>
              <a:ext uri="{FF2B5EF4-FFF2-40B4-BE49-F238E27FC236}">
                <a16:creationId xmlns:a16="http://schemas.microsoft.com/office/drawing/2014/main" id="{333C38F2-72FD-64B7-D3C9-5E5D3EC111BC}"/>
              </a:ext>
            </a:extLst>
          </p:cNvPr>
          <p:cNvSpPr/>
          <p:nvPr/>
        </p:nvSpPr>
        <p:spPr>
          <a:xfrm>
            <a:off x="499244" y="2758960"/>
            <a:ext cx="1313725" cy="311731"/>
          </a:xfrm>
          <a:prstGeom prst="roundRect">
            <a:avLst>
              <a:gd name="adj" fmla="val 67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latin typeface="+mj-lt"/>
              </a:rPr>
              <a:t>Misinterpretation</a:t>
            </a:r>
          </a:p>
        </p:txBody>
      </p:sp>
      <p:sp>
        <p:nvSpPr>
          <p:cNvPr id="21" name="Avrundet rektangel 20">
            <a:extLst>
              <a:ext uri="{FF2B5EF4-FFF2-40B4-BE49-F238E27FC236}">
                <a16:creationId xmlns:a16="http://schemas.microsoft.com/office/drawing/2014/main" id="{DF38EE66-F9B2-B12C-8489-311C9E4786D3}"/>
              </a:ext>
            </a:extLst>
          </p:cNvPr>
          <p:cNvSpPr/>
          <p:nvPr/>
        </p:nvSpPr>
        <p:spPr>
          <a:xfrm>
            <a:off x="1997936" y="2758960"/>
            <a:ext cx="1313725" cy="311731"/>
          </a:xfrm>
          <a:prstGeom prst="roundRect">
            <a:avLst>
              <a:gd name="adj" fmla="val 67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latin typeface="+mj-lt"/>
              </a:rPr>
              <a:t>Poor cooperation</a:t>
            </a:r>
          </a:p>
        </p:txBody>
      </p:sp>
      <p:sp>
        <p:nvSpPr>
          <p:cNvPr id="22" name="Avrundet rektangel 21">
            <a:extLst>
              <a:ext uri="{FF2B5EF4-FFF2-40B4-BE49-F238E27FC236}">
                <a16:creationId xmlns:a16="http://schemas.microsoft.com/office/drawing/2014/main" id="{726EF8F1-6A64-A83B-ABFA-5507A65FE06C}"/>
              </a:ext>
            </a:extLst>
          </p:cNvPr>
          <p:cNvSpPr/>
          <p:nvPr/>
        </p:nvSpPr>
        <p:spPr>
          <a:xfrm>
            <a:off x="3496629" y="1630104"/>
            <a:ext cx="1313725" cy="311731"/>
          </a:xfrm>
          <a:prstGeom prst="roundRect">
            <a:avLst>
              <a:gd name="adj" fmla="val 67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latin typeface="+mj-lt"/>
              </a:rPr>
              <a:t>Shortcuts</a:t>
            </a:r>
          </a:p>
        </p:txBody>
      </p:sp>
      <p:sp>
        <p:nvSpPr>
          <p:cNvPr id="24" name="Avrundet rektangel 23">
            <a:extLst>
              <a:ext uri="{FF2B5EF4-FFF2-40B4-BE49-F238E27FC236}">
                <a16:creationId xmlns:a16="http://schemas.microsoft.com/office/drawing/2014/main" id="{B14A9624-834B-7C2D-747C-A621961A07E5}"/>
              </a:ext>
            </a:extLst>
          </p:cNvPr>
          <p:cNvSpPr/>
          <p:nvPr/>
        </p:nvSpPr>
        <p:spPr>
          <a:xfrm>
            <a:off x="3496629" y="2195965"/>
            <a:ext cx="1313725" cy="311731"/>
          </a:xfrm>
          <a:prstGeom prst="roundRect">
            <a:avLst>
              <a:gd name="adj" fmla="val 67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latin typeface="+mj-lt"/>
              </a:rPr>
              <a:t>Lack of rest</a:t>
            </a:r>
          </a:p>
        </p:txBody>
      </p:sp>
      <p:sp>
        <p:nvSpPr>
          <p:cNvPr id="25" name="Avrundet rektangel 24">
            <a:extLst>
              <a:ext uri="{FF2B5EF4-FFF2-40B4-BE49-F238E27FC236}">
                <a16:creationId xmlns:a16="http://schemas.microsoft.com/office/drawing/2014/main" id="{A3C57795-5EA1-493A-D3E2-691ACF32A6EF}"/>
              </a:ext>
            </a:extLst>
          </p:cNvPr>
          <p:cNvSpPr/>
          <p:nvPr/>
        </p:nvSpPr>
        <p:spPr>
          <a:xfrm>
            <a:off x="3496629" y="2757704"/>
            <a:ext cx="1313725" cy="311731"/>
          </a:xfrm>
          <a:prstGeom prst="roundRect">
            <a:avLst>
              <a:gd name="adj" fmla="val 67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latin typeface="+mj-lt"/>
              </a:rPr>
              <a:t>Boredom</a:t>
            </a:r>
          </a:p>
        </p:txBody>
      </p:sp>
      <p:sp>
        <p:nvSpPr>
          <p:cNvPr id="7" name="TekstSylinder 6">
            <a:extLst>
              <a:ext uri="{FF2B5EF4-FFF2-40B4-BE49-F238E27FC236}">
                <a16:creationId xmlns:a16="http://schemas.microsoft.com/office/drawing/2014/main" id="{34B2A907-EE90-174A-FE77-215F7E09C6C4}"/>
              </a:ext>
            </a:extLst>
          </p:cNvPr>
          <p:cNvSpPr txBox="1"/>
          <p:nvPr/>
        </p:nvSpPr>
        <p:spPr>
          <a:xfrm>
            <a:off x="400281" y="3714148"/>
            <a:ext cx="4560636" cy="765018"/>
          </a:xfrm>
          <a:prstGeom prst="rect">
            <a:avLst/>
          </a:prstGeom>
          <a:noFill/>
        </p:spPr>
        <p:txBody>
          <a:bodyPr wrap="square" rtlCol="0">
            <a:spAutoFit/>
          </a:bodyPr>
          <a:lstStyle/>
          <a:p>
            <a:pPr>
              <a:lnSpc>
                <a:spcPct val="150000"/>
              </a:lnSpc>
            </a:pPr>
            <a:r>
              <a:rPr lang="en-GB" sz="1013" i="1" dirty="0"/>
              <a:t>When we talk about the reasons why requirements and procedures are not followed, or why mistakes are made, we often talk about conditions related to the individual(s) performing the work. </a:t>
            </a:r>
          </a:p>
        </p:txBody>
      </p:sp>
      <p:cxnSp>
        <p:nvCxnSpPr>
          <p:cNvPr id="23" name="Rett linje 22">
            <a:extLst>
              <a:ext uri="{FF2B5EF4-FFF2-40B4-BE49-F238E27FC236}">
                <a16:creationId xmlns:a16="http://schemas.microsoft.com/office/drawing/2014/main" id="{C1E2CC20-E3D8-04FD-8DB8-0993FEF2F9BD}"/>
              </a:ext>
            </a:extLst>
          </p:cNvPr>
          <p:cNvCxnSpPr>
            <a:cxnSpLocks/>
          </p:cNvCxnSpPr>
          <p:nvPr/>
        </p:nvCxnSpPr>
        <p:spPr>
          <a:xfrm>
            <a:off x="499246" y="3504664"/>
            <a:ext cx="320264" cy="0"/>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0" name="TekstSylinder 19">
            <a:extLst>
              <a:ext uri="{FF2B5EF4-FFF2-40B4-BE49-F238E27FC236}">
                <a16:creationId xmlns:a16="http://schemas.microsoft.com/office/drawing/2014/main" id="{C4EDD0A2-760D-2C45-0132-94D8E7AD6173}"/>
              </a:ext>
            </a:extLst>
          </p:cNvPr>
          <p:cNvSpPr txBox="1"/>
          <p:nvPr/>
        </p:nvSpPr>
        <p:spPr>
          <a:xfrm>
            <a:off x="400281" y="608455"/>
            <a:ext cx="4318111" cy="707886"/>
          </a:xfrm>
          <a:prstGeom prst="rect">
            <a:avLst/>
          </a:prstGeom>
          <a:noFill/>
        </p:spPr>
        <p:txBody>
          <a:bodyPr wrap="square" rtlCol="0">
            <a:spAutoFit/>
          </a:bodyPr>
          <a:lstStyle/>
          <a:p>
            <a:r>
              <a:rPr lang="en-GB" sz="2000" b="1" dirty="0">
                <a:solidFill>
                  <a:schemeClr val="tx2"/>
                </a:solidFill>
                <a:latin typeface="+mj-lt"/>
              </a:rPr>
              <a:t>We have a tendency to focus on the individual</a:t>
            </a:r>
          </a:p>
        </p:txBody>
      </p:sp>
      <p:pic>
        <p:nvPicPr>
          <p:cNvPr id="4" name="Picture 2" descr="Kan være et bilde av 2 personer og innendørs">
            <a:extLst>
              <a:ext uri="{FF2B5EF4-FFF2-40B4-BE49-F238E27FC236}">
                <a16:creationId xmlns:a16="http://schemas.microsoft.com/office/drawing/2014/main" id="{4B157961-A40B-1AC7-2471-7182F99A57A4}"/>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b="-116"/>
          <a:stretch/>
        </p:blipFill>
        <p:spPr bwMode="auto">
          <a:xfrm>
            <a:off x="5256055" y="0"/>
            <a:ext cx="3887945" cy="5151751"/>
          </a:xfrm>
          <a:prstGeom prst="rect">
            <a:avLst/>
          </a:prstGeom>
          <a:noFill/>
          <a:extLst>
            <a:ext uri="{909E8E84-426E-40DD-AFC4-6F175D3DCCD1}">
              <a14:hiddenFill xmlns:a14="http://schemas.microsoft.com/office/drawing/2010/main">
                <a:solidFill>
                  <a:srgbClr val="FFFFFF"/>
                </a:solidFill>
              </a14:hiddenFill>
            </a:ext>
          </a:extLst>
        </p:spPr>
      </p:pic>
      <p:pic>
        <p:nvPicPr>
          <p:cNvPr id="5" name="Bilde 4">
            <a:extLst>
              <a:ext uri="{FF2B5EF4-FFF2-40B4-BE49-F238E27FC236}">
                <a16:creationId xmlns:a16="http://schemas.microsoft.com/office/drawing/2014/main" id="{2FEA235F-7A6A-C3EB-C435-1404C399E67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971051" y="-5959"/>
            <a:ext cx="2181113" cy="822387"/>
          </a:xfrm>
          <a:prstGeom prst="rect">
            <a:avLst/>
          </a:prstGeom>
        </p:spPr>
      </p:pic>
      <p:sp>
        <p:nvSpPr>
          <p:cNvPr id="6" name="Plassholder for lysbildenummer 5">
            <a:extLst>
              <a:ext uri="{FF2B5EF4-FFF2-40B4-BE49-F238E27FC236}">
                <a16:creationId xmlns:a16="http://schemas.microsoft.com/office/drawing/2014/main" id="{57726C8F-EB7C-9D40-BFDE-2E69D129127F}"/>
              </a:ext>
            </a:extLst>
          </p:cNvPr>
          <p:cNvSpPr>
            <a:spLocks noGrp="1"/>
          </p:cNvSpPr>
          <p:nvPr>
            <p:ph type="sldNum" sz="quarter" idx="12"/>
          </p:nvPr>
        </p:nvSpPr>
        <p:spPr/>
        <p:txBody>
          <a:bodyPr/>
          <a:lstStyle/>
          <a:p>
            <a:fld id="{0D5D190D-4096-446B-98B6-CC43B7BC0EAF}" type="slidenum">
              <a:rPr lang="en-GB" smtClean="0"/>
              <a:t>6</a:t>
            </a:fld>
            <a:endParaRPr lang="en-GB" dirty="0"/>
          </a:p>
        </p:txBody>
      </p:sp>
    </p:spTree>
    <p:extLst>
      <p:ext uri="{BB962C8B-B14F-4D97-AF65-F5344CB8AC3E}">
        <p14:creationId xmlns:p14="http://schemas.microsoft.com/office/powerpoint/2010/main" val="2994851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descr="Et bilde som inneholder person, innendørs, bærbar PC&#10;&#10;Automatisk generert beskrivelse">
            <a:extLst>
              <a:ext uri="{FF2B5EF4-FFF2-40B4-BE49-F238E27FC236}">
                <a16:creationId xmlns:a16="http://schemas.microsoft.com/office/drawing/2014/main" id="{70979CC4-86DF-4B95-19A5-8DE3C39243A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1"/>
            <a:ext cx="9143999" cy="5143501"/>
          </a:xfrm>
          <a:prstGeom prst="rect">
            <a:avLst/>
          </a:prstGeom>
        </p:spPr>
      </p:pic>
      <p:cxnSp>
        <p:nvCxnSpPr>
          <p:cNvPr id="7" name="Rett linje 6">
            <a:extLst>
              <a:ext uri="{FF2B5EF4-FFF2-40B4-BE49-F238E27FC236}">
                <a16:creationId xmlns:a16="http://schemas.microsoft.com/office/drawing/2014/main" id="{07B4652A-BE20-1B76-00B9-4F088ABB880A}"/>
              </a:ext>
            </a:extLst>
          </p:cNvPr>
          <p:cNvCxnSpPr>
            <a:cxnSpLocks/>
          </p:cNvCxnSpPr>
          <p:nvPr/>
        </p:nvCxnSpPr>
        <p:spPr>
          <a:xfrm>
            <a:off x="471022" y="3158389"/>
            <a:ext cx="7381056"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ktangel 7">
            <a:extLst>
              <a:ext uri="{FF2B5EF4-FFF2-40B4-BE49-F238E27FC236}">
                <a16:creationId xmlns:a16="http://schemas.microsoft.com/office/drawing/2014/main" id="{5CB28900-3370-567F-9938-3C393B1F3963}"/>
              </a:ext>
            </a:extLst>
          </p:cNvPr>
          <p:cNvSpPr/>
          <p:nvPr/>
        </p:nvSpPr>
        <p:spPr>
          <a:xfrm>
            <a:off x="699735" y="3174719"/>
            <a:ext cx="7152343" cy="139728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a:p>
        </p:txBody>
      </p:sp>
      <p:sp>
        <p:nvSpPr>
          <p:cNvPr id="9" name="TekstSylinder 8">
            <a:extLst>
              <a:ext uri="{FF2B5EF4-FFF2-40B4-BE49-F238E27FC236}">
                <a16:creationId xmlns:a16="http://schemas.microsoft.com/office/drawing/2014/main" id="{6FD02E86-672C-6195-7CD0-EB43CBC49E4C}"/>
              </a:ext>
            </a:extLst>
          </p:cNvPr>
          <p:cNvSpPr txBox="1"/>
          <p:nvPr/>
        </p:nvSpPr>
        <p:spPr>
          <a:xfrm>
            <a:off x="843827" y="3693767"/>
            <a:ext cx="7008251" cy="741998"/>
          </a:xfrm>
          <a:prstGeom prst="rect">
            <a:avLst/>
          </a:prstGeom>
          <a:noFill/>
        </p:spPr>
        <p:txBody>
          <a:bodyPr wrap="square" rtlCol="0">
            <a:spAutoFit/>
          </a:bodyPr>
          <a:lstStyle/>
          <a:p>
            <a:pPr>
              <a:lnSpc>
                <a:spcPct val="150000"/>
              </a:lnSpc>
            </a:pPr>
            <a:r>
              <a:rPr lang="en-GB" sz="1500" dirty="0"/>
              <a:t>We must ensure that we have good systems that remove or minimize the chance of errors, and that the consequences of the errors that do occur are minimal.</a:t>
            </a:r>
          </a:p>
        </p:txBody>
      </p:sp>
      <p:sp>
        <p:nvSpPr>
          <p:cNvPr id="10" name="Ellipse 9">
            <a:extLst>
              <a:ext uri="{FF2B5EF4-FFF2-40B4-BE49-F238E27FC236}">
                <a16:creationId xmlns:a16="http://schemas.microsoft.com/office/drawing/2014/main" id="{DC8342A4-506C-37A3-28AB-8030133836F2}"/>
              </a:ext>
            </a:extLst>
          </p:cNvPr>
          <p:cNvSpPr>
            <a:spLocks noChangeAspect="1"/>
          </p:cNvSpPr>
          <p:nvPr/>
        </p:nvSpPr>
        <p:spPr>
          <a:xfrm>
            <a:off x="471022" y="2775293"/>
            <a:ext cx="923105" cy="923104"/>
          </a:xfrm>
          <a:prstGeom prst="ellipse">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a:p>
        </p:txBody>
      </p:sp>
      <p:pic>
        <p:nvPicPr>
          <p:cNvPr id="11" name="Grafikk 10" descr="Åpent anførselstegn kontur">
            <a:extLst>
              <a:ext uri="{FF2B5EF4-FFF2-40B4-BE49-F238E27FC236}">
                <a16:creationId xmlns:a16="http://schemas.microsoft.com/office/drawing/2014/main" id="{722E2FB4-68C5-FD3B-0AD0-FDF82F8B6C3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9675" y="2893944"/>
            <a:ext cx="685800" cy="685800"/>
          </a:xfrm>
          <a:prstGeom prst="rect">
            <a:avLst/>
          </a:prstGeom>
        </p:spPr>
      </p:pic>
      <p:sp>
        <p:nvSpPr>
          <p:cNvPr id="13" name="TekstSylinder 12">
            <a:extLst>
              <a:ext uri="{FF2B5EF4-FFF2-40B4-BE49-F238E27FC236}">
                <a16:creationId xmlns:a16="http://schemas.microsoft.com/office/drawing/2014/main" id="{20FEE07A-7B25-67AD-813A-8D80C59B7172}"/>
              </a:ext>
            </a:extLst>
          </p:cNvPr>
          <p:cNvSpPr txBox="1"/>
          <p:nvPr/>
        </p:nvSpPr>
        <p:spPr>
          <a:xfrm>
            <a:off x="1411939" y="3239937"/>
            <a:ext cx="3716207" cy="456472"/>
          </a:xfrm>
          <a:prstGeom prst="rect">
            <a:avLst/>
          </a:prstGeom>
          <a:noFill/>
        </p:spPr>
        <p:txBody>
          <a:bodyPr wrap="square">
            <a:spAutoFit/>
          </a:bodyPr>
          <a:lstStyle/>
          <a:p>
            <a:pPr>
              <a:lnSpc>
                <a:spcPct val="150000"/>
              </a:lnSpc>
            </a:pPr>
            <a:r>
              <a:rPr lang="en-GB" sz="1800" dirty="0">
                <a:solidFill>
                  <a:schemeClr val="tx2"/>
                </a:solidFill>
                <a:latin typeface="+mj-lt"/>
              </a:rPr>
              <a:t>PEOPLE MAKE MISTAKES</a:t>
            </a:r>
          </a:p>
        </p:txBody>
      </p:sp>
      <p:sp>
        <p:nvSpPr>
          <p:cNvPr id="17" name="Plassholder for lysbildenummer 16">
            <a:extLst>
              <a:ext uri="{FF2B5EF4-FFF2-40B4-BE49-F238E27FC236}">
                <a16:creationId xmlns:a16="http://schemas.microsoft.com/office/drawing/2014/main" id="{FD008260-56C4-A887-8483-B4BADF493BD1}"/>
              </a:ext>
            </a:extLst>
          </p:cNvPr>
          <p:cNvSpPr>
            <a:spLocks noGrp="1"/>
          </p:cNvSpPr>
          <p:nvPr>
            <p:ph type="sldNum" sz="quarter" idx="12"/>
          </p:nvPr>
        </p:nvSpPr>
        <p:spPr/>
        <p:txBody>
          <a:bodyPr/>
          <a:lstStyle/>
          <a:p>
            <a:fld id="{0D5D190D-4096-446B-98B6-CC43B7BC0EAF}" type="slidenum">
              <a:rPr lang="en-US" smtClean="0"/>
              <a:t>7</a:t>
            </a:fld>
            <a:endParaRPr lang="en-US"/>
          </a:p>
        </p:txBody>
      </p:sp>
      <p:pic>
        <p:nvPicPr>
          <p:cNvPr id="2" name="Bilde 1">
            <a:extLst>
              <a:ext uri="{FF2B5EF4-FFF2-40B4-BE49-F238E27FC236}">
                <a16:creationId xmlns:a16="http://schemas.microsoft.com/office/drawing/2014/main" id="{517525B7-F81C-4834-213A-1279078FF64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971051" y="-5959"/>
            <a:ext cx="2181113" cy="822387"/>
          </a:xfrm>
          <a:prstGeom prst="rect">
            <a:avLst/>
          </a:prstGeom>
        </p:spPr>
      </p:pic>
    </p:spTree>
    <p:extLst>
      <p:ext uri="{BB962C8B-B14F-4D97-AF65-F5344CB8AC3E}">
        <p14:creationId xmlns:p14="http://schemas.microsoft.com/office/powerpoint/2010/main" val="348716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Rett linje 22">
            <a:extLst>
              <a:ext uri="{FF2B5EF4-FFF2-40B4-BE49-F238E27FC236}">
                <a16:creationId xmlns:a16="http://schemas.microsoft.com/office/drawing/2014/main" id="{C1E2CC20-E3D8-04FD-8DB8-0993FEF2F9BD}"/>
              </a:ext>
            </a:extLst>
          </p:cNvPr>
          <p:cNvCxnSpPr>
            <a:cxnSpLocks/>
          </p:cNvCxnSpPr>
          <p:nvPr/>
        </p:nvCxnSpPr>
        <p:spPr>
          <a:xfrm>
            <a:off x="499246" y="3393305"/>
            <a:ext cx="320264" cy="0"/>
          </a:xfrm>
          <a:prstGeom prst="line">
            <a:avLst/>
          </a:prstGeom>
          <a:ln w="15875">
            <a:solidFill>
              <a:srgbClr val="FF1243"/>
            </a:solidFill>
          </a:ln>
        </p:spPr>
        <p:style>
          <a:lnRef idx="1">
            <a:schemeClr val="accent1"/>
          </a:lnRef>
          <a:fillRef idx="0">
            <a:schemeClr val="accent1"/>
          </a:fillRef>
          <a:effectRef idx="0">
            <a:schemeClr val="accent1"/>
          </a:effectRef>
          <a:fontRef idx="minor">
            <a:schemeClr val="tx1"/>
          </a:fontRef>
        </p:style>
      </p:cxnSp>
      <p:sp>
        <p:nvSpPr>
          <p:cNvPr id="3" name="Avrundet rektangel 11">
            <a:extLst>
              <a:ext uri="{FF2B5EF4-FFF2-40B4-BE49-F238E27FC236}">
                <a16:creationId xmlns:a16="http://schemas.microsoft.com/office/drawing/2014/main" id="{568A0EBB-A415-12C7-9330-6B7A728E190E}"/>
              </a:ext>
            </a:extLst>
          </p:cNvPr>
          <p:cNvSpPr/>
          <p:nvPr/>
        </p:nvSpPr>
        <p:spPr>
          <a:xfrm>
            <a:off x="3614632" y="1409942"/>
            <a:ext cx="1298246" cy="395831"/>
          </a:xfrm>
          <a:prstGeom prst="roundRect">
            <a:avLst>
              <a:gd name="adj" fmla="val 67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latin typeface="+mj-lt"/>
              </a:rPr>
              <a:t>Inadequate documentation</a:t>
            </a:r>
          </a:p>
        </p:txBody>
      </p:sp>
      <p:sp>
        <p:nvSpPr>
          <p:cNvPr id="8" name="Avrundet rektangel 12">
            <a:extLst>
              <a:ext uri="{FF2B5EF4-FFF2-40B4-BE49-F238E27FC236}">
                <a16:creationId xmlns:a16="http://schemas.microsoft.com/office/drawing/2014/main" id="{C0B0019D-4A06-4715-DC2A-51C2988AFF86}"/>
              </a:ext>
            </a:extLst>
          </p:cNvPr>
          <p:cNvSpPr/>
          <p:nvPr/>
        </p:nvSpPr>
        <p:spPr>
          <a:xfrm>
            <a:off x="490582" y="1404385"/>
            <a:ext cx="1298246" cy="396525"/>
          </a:xfrm>
          <a:prstGeom prst="roundRect">
            <a:avLst>
              <a:gd name="adj" fmla="val 67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latin typeface="+mj-lt"/>
              </a:rPr>
              <a:t>Unclear roles / responsibilities</a:t>
            </a:r>
          </a:p>
        </p:txBody>
      </p:sp>
      <p:sp>
        <p:nvSpPr>
          <p:cNvPr id="9" name="Avrundet rektangel 13">
            <a:extLst>
              <a:ext uri="{FF2B5EF4-FFF2-40B4-BE49-F238E27FC236}">
                <a16:creationId xmlns:a16="http://schemas.microsoft.com/office/drawing/2014/main" id="{0021B8E2-86DA-60A8-8031-8C16B11D07E1}"/>
              </a:ext>
            </a:extLst>
          </p:cNvPr>
          <p:cNvSpPr/>
          <p:nvPr/>
        </p:nvSpPr>
        <p:spPr>
          <a:xfrm>
            <a:off x="2048983" y="1409942"/>
            <a:ext cx="1298246" cy="395831"/>
          </a:xfrm>
          <a:prstGeom prst="roundRect">
            <a:avLst>
              <a:gd name="adj" fmla="val 67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latin typeface="+mj-lt"/>
              </a:rPr>
              <a:t>Complex tasks</a:t>
            </a:r>
          </a:p>
        </p:txBody>
      </p:sp>
      <p:sp>
        <p:nvSpPr>
          <p:cNvPr id="10" name="Avrundet rektangel 14">
            <a:extLst>
              <a:ext uri="{FF2B5EF4-FFF2-40B4-BE49-F238E27FC236}">
                <a16:creationId xmlns:a16="http://schemas.microsoft.com/office/drawing/2014/main" id="{1FE46FF8-AE5E-2C0D-B661-01B8FD91F915}"/>
              </a:ext>
            </a:extLst>
          </p:cNvPr>
          <p:cNvSpPr/>
          <p:nvPr/>
        </p:nvSpPr>
        <p:spPr>
          <a:xfrm>
            <a:off x="490582" y="2028277"/>
            <a:ext cx="1298246" cy="395831"/>
          </a:xfrm>
          <a:prstGeom prst="roundRect">
            <a:avLst>
              <a:gd name="adj" fmla="val 67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latin typeface="+mj-lt"/>
              </a:rPr>
              <a:t>Low staffing</a:t>
            </a:r>
          </a:p>
        </p:txBody>
      </p:sp>
      <p:sp>
        <p:nvSpPr>
          <p:cNvPr id="11" name="Avrundet rektangel 15">
            <a:extLst>
              <a:ext uri="{FF2B5EF4-FFF2-40B4-BE49-F238E27FC236}">
                <a16:creationId xmlns:a16="http://schemas.microsoft.com/office/drawing/2014/main" id="{16B745F5-0A0D-9713-01DB-4B6DC08333FF}"/>
              </a:ext>
            </a:extLst>
          </p:cNvPr>
          <p:cNvSpPr/>
          <p:nvPr/>
        </p:nvSpPr>
        <p:spPr>
          <a:xfrm>
            <a:off x="3614632" y="2028406"/>
            <a:ext cx="1298246" cy="395831"/>
          </a:xfrm>
          <a:prstGeom prst="roundRect">
            <a:avLst>
              <a:gd name="adj" fmla="val 67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latin typeface="+mj-lt"/>
              </a:rPr>
              <a:t>Unsuitable tools / Equipment</a:t>
            </a:r>
          </a:p>
        </p:txBody>
      </p:sp>
      <p:sp>
        <p:nvSpPr>
          <p:cNvPr id="12" name="Avrundet rektangel 16">
            <a:extLst>
              <a:ext uri="{FF2B5EF4-FFF2-40B4-BE49-F238E27FC236}">
                <a16:creationId xmlns:a16="http://schemas.microsoft.com/office/drawing/2014/main" id="{A3109FD7-063D-982A-4BE5-073681434A66}"/>
              </a:ext>
            </a:extLst>
          </p:cNvPr>
          <p:cNvSpPr/>
          <p:nvPr/>
        </p:nvSpPr>
        <p:spPr>
          <a:xfrm>
            <a:off x="2048983" y="2027020"/>
            <a:ext cx="1298246" cy="395831"/>
          </a:xfrm>
          <a:prstGeom prst="roundRect">
            <a:avLst>
              <a:gd name="adj" fmla="val 67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latin typeface="+mj-lt"/>
              </a:rPr>
              <a:t>Lack of training</a:t>
            </a:r>
          </a:p>
        </p:txBody>
      </p:sp>
      <p:sp>
        <p:nvSpPr>
          <p:cNvPr id="19" name="Avrundet rektangel 17">
            <a:extLst>
              <a:ext uri="{FF2B5EF4-FFF2-40B4-BE49-F238E27FC236}">
                <a16:creationId xmlns:a16="http://schemas.microsoft.com/office/drawing/2014/main" id="{75D77674-3F40-D5BE-5407-FB2340DB5517}"/>
              </a:ext>
            </a:extLst>
          </p:cNvPr>
          <p:cNvSpPr/>
          <p:nvPr/>
        </p:nvSpPr>
        <p:spPr>
          <a:xfrm>
            <a:off x="499245" y="2603818"/>
            <a:ext cx="1298246" cy="395831"/>
          </a:xfrm>
          <a:prstGeom prst="roundRect">
            <a:avLst>
              <a:gd name="adj" fmla="val 67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latin typeface="+mj-lt"/>
              </a:rPr>
              <a:t>Inadequate planning</a:t>
            </a:r>
          </a:p>
        </p:txBody>
      </p:sp>
      <p:sp>
        <p:nvSpPr>
          <p:cNvPr id="20" name="Avrundet rektangel 18">
            <a:extLst>
              <a:ext uri="{FF2B5EF4-FFF2-40B4-BE49-F238E27FC236}">
                <a16:creationId xmlns:a16="http://schemas.microsoft.com/office/drawing/2014/main" id="{7E47EC28-6300-8F65-F34F-E8A288C38D87}"/>
              </a:ext>
            </a:extLst>
          </p:cNvPr>
          <p:cNvSpPr/>
          <p:nvPr/>
        </p:nvSpPr>
        <p:spPr>
          <a:xfrm>
            <a:off x="3623295" y="2603947"/>
            <a:ext cx="1298246" cy="395831"/>
          </a:xfrm>
          <a:prstGeom prst="roundRect">
            <a:avLst>
              <a:gd name="adj" fmla="val 67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latin typeface="+mj-lt"/>
              </a:rPr>
              <a:t>Poor access</a:t>
            </a:r>
          </a:p>
        </p:txBody>
      </p:sp>
      <p:sp>
        <p:nvSpPr>
          <p:cNvPr id="26" name="Avrundet rektangel 20">
            <a:extLst>
              <a:ext uri="{FF2B5EF4-FFF2-40B4-BE49-F238E27FC236}">
                <a16:creationId xmlns:a16="http://schemas.microsoft.com/office/drawing/2014/main" id="{929572EC-62B1-5411-D726-A5066CB69E86}"/>
              </a:ext>
            </a:extLst>
          </p:cNvPr>
          <p:cNvSpPr/>
          <p:nvPr/>
        </p:nvSpPr>
        <p:spPr>
          <a:xfrm>
            <a:off x="2057645" y="2602561"/>
            <a:ext cx="1298246" cy="395831"/>
          </a:xfrm>
          <a:prstGeom prst="roundRect">
            <a:avLst>
              <a:gd name="adj" fmla="val 67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latin typeface="+mj-lt"/>
              </a:rPr>
              <a:t>Communication problems</a:t>
            </a:r>
          </a:p>
        </p:txBody>
      </p:sp>
      <p:sp>
        <p:nvSpPr>
          <p:cNvPr id="27" name="Avrundet rektangel 21">
            <a:extLst>
              <a:ext uri="{FF2B5EF4-FFF2-40B4-BE49-F238E27FC236}">
                <a16:creationId xmlns:a16="http://schemas.microsoft.com/office/drawing/2014/main" id="{DEF6D758-0933-599B-FC9F-ABFBD5038AF7}"/>
              </a:ext>
            </a:extLst>
          </p:cNvPr>
          <p:cNvSpPr/>
          <p:nvPr/>
        </p:nvSpPr>
        <p:spPr>
          <a:xfrm>
            <a:off x="490582" y="3181495"/>
            <a:ext cx="1298246" cy="395831"/>
          </a:xfrm>
          <a:prstGeom prst="roundRect">
            <a:avLst>
              <a:gd name="adj" fmla="val 67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latin typeface="+mj-lt"/>
              </a:rPr>
              <a:t>Time pressure</a:t>
            </a:r>
          </a:p>
        </p:txBody>
      </p:sp>
      <p:sp>
        <p:nvSpPr>
          <p:cNvPr id="28" name="Avrundet rektangel 22">
            <a:extLst>
              <a:ext uri="{FF2B5EF4-FFF2-40B4-BE49-F238E27FC236}">
                <a16:creationId xmlns:a16="http://schemas.microsoft.com/office/drawing/2014/main" id="{BD0876BD-4191-228B-96C1-045DCDE75C61}"/>
              </a:ext>
            </a:extLst>
          </p:cNvPr>
          <p:cNvSpPr/>
          <p:nvPr/>
        </p:nvSpPr>
        <p:spPr>
          <a:xfrm>
            <a:off x="3614632" y="3181624"/>
            <a:ext cx="1298246" cy="395831"/>
          </a:xfrm>
          <a:prstGeom prst="roundRect">
            <a:avLst>
              <a:gd name="adj" fmla="val 67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latin typeface="+mj-lt"/>
              </a:rPr>
              <a:t>Equipment / system error</a:t>
            </a:r>
          </a:p>
        </p:txBody>
      </p:sp>
      <p:sp>
        <p:nvSpPr>
          <p:cNvPr id="29" name="Avrundet rektangel 23">
            <a:extLst>
              <a:ext uri="{FF2B5EF4-FFF2-40B4-BE49-F238E27FC236}">
                <a16:creationId xmlns:a16="http://schemas.microsoft.com/office/drawing/2014/main" id="{E413D5FB-0B89-45ED-62B4-1CE419E1C97F}"/>
              </a:ext>
            </a:extLst>
          </p:cNvPr>
          <p:cNvSpPr/>
          <p:nvPr/>
        </p:nvSpPr>
        <p:spPr>
          <a:xfrm>
            <a:off x="2048983" y="3180238"/>
            <a:ext cx="1298246" cy="395831"/>
          </a:xfrm>
          <a:prstGeom prst="roundRect">
            <a:avLst>
              <a:gd name="adj" fmla="val 677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a:solidFill>
                  <a:schemeClr val="bg1"/>
                </a:solidFill>
                <a:latin typeface="+mj-lt"/>
              </a:rPr>
              <a:t>Lack of rest</a:t>
            </a:r>
          </a:p>
        </p:txBody>
      </p:sp>
      <p:sp>
        <p:nvSpPr>
          <p:cNvPr id="21" name="TekstSylinder 20">
            <a:extLst>
              <a:ext uri="{FF2B5EF4-FFF2-40B4-BE49-F238E27FC236}">
                <a16:creationId xmlns:a16="http://schemas.microsoft.com/office/drawing/2014/main" id="{8C244A45-8D60-CAA2-BF9D-A72486C7C37E}"/>
              </a:ext>
            </a:extLst>
          </p:cNvPr>
          <p:cNvSpPr txBox="1"/>
          <p:nvPr/>
        </p:nvSpPr>
        <p:spPr>
          <a:xfrm>
            <a:off x="400281" y="608455"/>
            <a:ext cx="4016689" cy="707886"/>
          </a:xfrm>
          <a:prstGeom prst="rect">
            <a:avLst/>
          </a:prstGeom>
          <a:noFill/>
        </p:spPr>
        <p:txBody>
          <a:bodyPr wrap="square" rtlCol="0">
            <a:spAutoFit/>
          </a:bodyPr>
          <a:lstStyle/>
          <a:p>
            <a:r>
              <a:rPr lang="en-GB" sz="2000" b="1" dirty="0">
                <a:solidFill>
                  <a:schemeClr val="tx2"/>
                </a:solidFill>
                <a:latin typeface="+mj-lt"/>
              </a:rPr>
              <a:t>We need to focus more on the systems we work within</a:t>
            </a:r>
          </a:p>
        </p:txBody>
      </p:sp>
      <p:sp>
        <p:nvSpPr>
          <p:cNvPr id="22" name="TekstSylinder 21">
            <a:extLst>
              <a:ext uri="{FF2B5EF4-FFF2-40B4-BE49-F238E27FC236}">
                <a16:creationId xmlns:a16="http://schemas.microsoft.com/office/drawing/2014/main" id="{849842BB-E0DC-4F4C-5915-2240963F932C}"/>
              </a:ext>
            </a:extLst>
          </p:cNvPr>
          <p:cNvSpPr txBox="1"/>
          <p:nvPr/>
        </p:nvSpPr>
        <p:spPr>
          <a:xfrm>
            <a:off x="400281" y="3898385"/>
            <a:ext cx="4669742" cy="839332"/>
          </a:xfrm>
          <a:prstGeom prst="rect">
            <a:avLst/>
          </a:prstGeom>
          <a:noFill/>
        </p:spPr>
        <p:txBody>
          <a:bodyPr wrap="square" rtlCol="0">
            <a:spAutoFit/>
          </a:bodyPr>
          <a:lstStyle/>
          <a:p>
            <a:pPr>
              <a:lnSpc>
                <a:spcPct val="150000"/>
              </a:lnSpc>
            </a:pPr>
            <a:r>
              <a:rPr lang="en-GB" sz="1125" i="1" dirty="0"/>
              <a:t>Our choices and actions are influenced by the conditions around us. We have to understand how people, technology, work processes and organisation work together. How can we improve this interaction? </a:t>
            </a:r>
          </a:p>
        </p:txBody>
      </p:sp>
      <p:cxnSp>
        <p:nvCxnSpPr>
          <p:cNvPr id="24" name="Rett linje 23">
            <a:extLst>
              <a:ext uri="{FF2B5EF4-FFF2-40B4-BE49-F238E27FC236}">
                <a16:creationId xmlns:a16="http://schemas.microsoft.com/office/drawing/2014/main" id="{C7A1C678-B6B6-2B5C-32CC-60546762850E}"/>
              </a:ext>
            </a:extLst>
          </p:cNvPr>
          <p:cNvCxnSpPr>
            <a:cxnSpLocks/>
          </p:cNvCxnSpPr>
          <p:nvPr/>
        </p:nvCxnSpPr>
        <p:spPr>
          <a:xfrm>
            <a:off x="499246" y="3815663"/>
            <a:ext cx="320264" cy="0"/>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4" name="Picture 4" descr="No photo description available.">
            <a:extLst>
              <a:ext uri="{FF2B5EF4-FFF2-40B4-BE49-F238E27FC236}">
                <a16:creationId xmlns:a16="http://schemas.microsoft.com/office/drawing/2014/main" id="{A661502A-7A1B-359A-8B72-913C58E7396D}"/>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5202962" y="797859"/>
            <a:ext cx="3790352" cy="4196741"/>
          </a:xfrm>
          <a:prstGeom prst="rect">
            <a:avLst/>
          </a:prstGeom>
          <a:noFill/>
          <a:extLst>
            <a:ext uri="{909E8E84-426E-40DD-AFC4-6F175D3DCCD1}">
              <a14:hiddenFill xmlns:a14="http://schemas.microsoft.com/office/drawing/2010/main">
                <a:solidFill>
                  <a:srgbClr val="FFFFFF"/>
                </a:solidFill>
              </a14:hiddenFill>
            </a:ext>
          </a:extLst>
        </p:spPr>
      </p:pic>
      <p:sp>
        <p:nvSpPr>
          <p:cNvPr id="5" name="Plassholder for lysbildenummer 4">
            <a:extLst>
              <a:ext uri="{FF2B5EF4-FFF2-40B4-BE49-F238E27FC236}">
                <a16:creationId xmlns:a16="http://schemas.microsoft.com/office/drawing/2014/main" id="{6502FE7E-41A1-8077-F73E-D63E244C0F87}"/>
              </a:ext>
            </a:extLst>
          </p:cNvPr>
          <p:cNvSpPr>
            <a:spLocks noGrp="1"/>
          </p:cNvSpPr>
          <p:nvPr>
            <p:ph type="sldNum" sz="quarter" idx="12"/>
          </p:nvPr>
        </p:nvSpPr>
        <p:spPr/>
        <p:txBody>
          <a:bodyPr/>
          <a:lstStyle/>
          <a:p>
            <a:fld id="{0D5D190D-4096-446B-98B6-CC43B7BC0EAF}" type="slidenum">
              <a:rPr lang="en-GB" smtClean="0"/>
              <a:t>8</a:t>
            </a:fld>
            <a:endParaRPr lang="en-GB" dirty="0"/>
          </a:p>
        </p:txBody>
      </p:sp>
    </p:spTree>
    <p:extLst>
      <p:ext uri="{BB962C8B-B14F-4D97-AF65-F5344CB8AC3E}">
        <p14:creationId xmlns:p14="http://schemas.microsoft.com/office/powerpoint/2010/main" val="2585665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tel 15">
            <a:extLst>
              <a:ext uri="{FF2B5EF4-FFF2-40B4-BE49-F238E27FC236}">
                <a16:creationId xmlns:a16="http://schemas.microsoft.com/office/drawing/2014/main" id="{6AEF74E7-26B3-C080-7435-D9961E45E0E2}"/>
              </a:ext>
            </a:extLst>
          </p:cNvPr>
          <p:cNvSpPr>
            <a:spLocks noGrp="1"/>
          </p:cNvSpPr>
          <p:nvPr>
            <p:ph type="title" idx="4294967295"/>
          </p:nvPr>
        </p:nvSpPr>
        <p:spPr>
          <a:xfrm>
            <a:off x="630766" y="616986"/>
            <a:ext cx="4770438" cy="553998"/>
          </a:xfrm>
        </p:spPr>
        <p:txBody>
          <a:bodyPr/>
          <a:lstStyle/>
          <a:p>
            <a:r>
              <a:rPr lang="en-GB" sz="2000" dirty="0"/>
              <a:t>Focus on individuals and blame stops learning and improvement</a:t>
            </a:r>
          </a:p>
        </p:txBody>
      </p:sp>
      <p:grpSp>
        <p:nvGrpSpPr>
          <p:cNvPr id="18" name="Gruppe 17">
            <a:extLst>
              <a:ext uri="{FF2B5EF4-FFF2-40B4-BE49-F238E27FC236}">
                <a16:creationId xmlns:a16="http://schemas.microsoft.com/office/drawing/2014/main" id="{547536E9-772E-69CA-BE88-AA8A8359FBB8}"/>
              </a:ext>
            </a:extLst>
          </p:cNvPr>
          <p:cNvGrpSpPr/>
          <p:nvPr/>
        </p:nvGrpSpPr>
        <p:grpSpPr>
          <a:xfrm>
            <a:off x="355647" y="1446502"/>
            <a:ext cx="3890802" cy="2865134"/>
            <a:chOff x="474195" y="1928669"/>
            <a:chExt cx="5187737" cy="3820179"/>
          </a:xfrm>
        </p:grpSpPr>
        <p:sp>
          <p:nvSpPr>
            <p:cNvPr id="23" name="Rektangel 22">
              <a:extLst>
                <a:ext uri="{FF2B5EF4-FFF2-40B4-BE49-F238E27FC236}">
                  <a16:creationId xmlns:a16="http://schemas.microsoft.com/office/drawing/2014/main" id="{5D0BADA2-8369-B7B3-0AA6-924628A1A286}"/>
                </a:ext>
              </a:extLst>
            </p:cNvPr>
            <p:cNvSpPr/>
            <p:nvPr/>
          </p:nvSpPr>
          <p:spPr>
            <a:xfrm rot="16200000">
              <a:off x="765949" y="5298092"/>
              <a:ext cx="228783" cy="426232"/>
            </a:xfrm>
            <a:prstGeom prst="rect">
              <a:avLst/>
            </a:prstGeom>
            <a:solidFill>
              <a:schemeClr val="bg1"/>
            </a:solidFill>
            <a:ln w="9525">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5" name="Rektangel 4">
              <a:extLst>
                <a:ext uri="{FF2B5EF4-FFF2-40B4-BE49-F238E27FC236}">
                  <a16:creationId xmlns:a16="http://schemas.microsoft.com/office/drawing/2014/main" id="{BB7075CB-E130-122A-E39C-7AA0E04F03EF}"/>
                </a:ext>
              </a:extLst>
            </p:cNvPr>
            <p:cNvSpPr/>
            <p:nvPr/>
          </p:nvSpPr>
          <p:spPr>
            <a:xfrm>
              <a:off x="474195" y="2735460"/>
              <a:ext cx="235132" cy="2890140"/>
            </a:xfrm>
            <a:prstGeom prst="rect">
              <a:avLst/>
            </a:prstGeom>
            <a:solidFill>
              <a:schemeClr val="bg1"/>
            </a:solidFill>
            <a:ln w="9525">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9" name="Pil ned 18">
              <a:extLst>
                <a:ext uri="{FF2B5EF4-FFF2-40B4-BE49-F238E27FC236}">
                  <a16:creationId xmlns:a16="http://schemas.microsoft.com/office/drawing/2014/main" id="{79AA611A-029D-4A14-91AF-03084AF545BC}"/>
                </a:ext>
              </a:extLst>
            </p:cNvPr>
            <p:cNvSpPr/>
            <p:nvPr/>
          </p:nvSpPr>
          <p:spPr>
            <a:xfrm>
              <a:off x="1404265" y="2596977"/>
              <a:ext cx="484632" cy="2610733"/>
            </a:xfrm>
            <a:prstGeom prst="downArrow">
              <a:avLst>
                <a:gd name="adj1" fmla="val 50000"/>
                <a:gd name="adj2" fmla="val 4027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7" name="Avrundet rektangel 6">
              <a:extLst>
                <a:ext uri="{FF2B5EF4-FFF2-40B4-BE49-F238E27FC236}">
                  <a16:creationId xmlns:a16="http://schemas.microsoft.com/office/drawing/2014/main" id="{01841F40-3B9D-CF5F-B353-936AB7E55088}"/>
                </a:ext>
              </a:extLst>
            </p:cNvPr>
            <p:cNvSpPr/>
            <p:nvPr/>
          </p:nvSpPr>
          <p:spPr>
            <a:xfrm>
              <a:off x="1087239" y="2278398"/>
              <a:ext cx="4574693" cy="66818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25" dirty="0">
                  <a:solidFill>
                    <a:schemeClr val="bg1"/>
                  </a:solidFill>
                </a:rPr>
                <a:t>Those who do the job are a problem that has to be controlled so that the job gets done in a precise and safe manner</a:t>
              </a:r>
            </a:p>
          </p:txBody>
        </p:sp>
        <p:sp>
          <p:nvSpPr>
            <p:cNvPr id="8" name="Avrundet rektangel 7">
              <a:extLst>
                <a:ext uri="{FF2B5EF4-FFF2-40B4-BE49-F238E27FC236}">
                  <a16:creationId xmlns:a16="http://schemas.microsoft.com/office/drawing/2014/main" id="{FBE82B46-7E8C-2213-76B1-C3FBBC54BCC8}"/>
                </a:ext>
              </a:extLst>
            </p:cNvPr>
            <p:cNvSpPr/>
            <p:nvPr/>
          </p:nvSpPr>
          <p:spPr>
            <a:xfrm>
              <a:off x="1087240" y="3264579"/>
              <a:ext cx="4574691" cy="78670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25" dirty="0">
                  <a:solidFill>
                    <a:schemeClr val="bg1"/>
                  </a:solidFill>
                </a:rPr>
                <a:t>Focus on the choices and actions of the individual</a:t>
              </a:r>
            </a:p>
            <a:p>
              <a:pPr algn="ctr"/>
              <a:r>
                <a:rPr lang="en-GB" sz="825" dirty="0">
                  <a:solidFill>
                    <a:schemeClr val="bg1"/>
                  </a:solidFill>
                </a:rPr>
                <a:t>-</a:t>
              </a:r>
            </a:p>
            <a:p>
              <a:pPr algn="ctr"/>
              <a:r>
                <a:rPr lang="en-GB" sz="825" dirty="0">
                  <a:solidFill>
                    <a:schemeClr val="bg1"/>
                  </a:solidFill>
                </a:rPr>
                <a:t>In case of errors or incidents: Focus on guilt and responsibility</a:t>
              </a:r>
            </a:p>
          </p:txBody>
        </p:sp>
        <p:sp>
          <p:nvSpPr>
            <p:cNvPr id="9" name="Avrundet rektangel 8">
              <a:extLst>
                <a:ext uri="{FF2B5EF4-FFF2-40B4-BE49-F238E27FC236}">
                  <a16:creationId xmlns:a16="http://schemas.microsoft.com/office/drawing/2014/main" id="{C43ABE69-8C1E-D786-037A-5E5557BD6D9D}"/>
                </a:ext>
              </a:extLst>
            </p:cNvPr>
            <p:cNvSpPr/>
            <p:nvPr/>
          </p:nvSpPr>
          <p:spPr>
            <a:xfrm>
              <a:off x="1086809" y="4369279"/>
              <a:ext cx="4574691" cy="530786"/>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25">
                  <a:solidFill>
                    <a:schemeClr val="bg1"/>
                  </a:solidFill>
                </a:rPr>
                <a:t>Reduced trust and fear of consequences lead to less </a:t>
              </a:r>
            </a:p>
            <a:p>
              <a:pPr algn="ctr"/>
              <a:r>
                <a:rPr lang="en-GB" sz="825">
                  <a:solidFill>
                    <a:schemeClr val="bg1"/>
                  </a:solidFill>
                </a:rPr>
                <a:t>sharing of information and concerns</a:t>
              </a:r>
            </a:p>
          </p:txBody>
        </p:sp>
        <p:sp>
          <p:nvSpPr>
            <p:cNvPr id="10" name="Avrundet rektangel 9">
              <a:extLst>
                <a:ext uri="{FF2B5EF4-FFF2-40B4-BE49-F238E27FC236}">
                  <a16:creationId xmlns:a16="http://schemas.microsoft.com/office/drawing/2014/main" id="{8A69F117-8BFF-577C-F0F1-61406829E3F7}"/>
                </a:ext>
              </a:extLst>
            </p:cNvPr>
            <p:cNvSpPr/>
            <p:nvPr/>
          </p:nvSpPr>
          <p:spPr>
            <a:xfrm>
              <a:off x="1086808" y="5218063"/>
              <a:ext cx="4574692" cy="53078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25">
                  <a:solidFill>
                    <a:schemeClr val="bg1"/>
                  </a:solidFill>
                </a:rPr>
                <a:t>We are less informed about conditions that require improvement, error traps are not detected, and errors and incidents continue to occur</a:t>
              </a:r>
            </a:p>
          </p:txBody>
        </p:sp>
        <p:sp>
          <p:nvSpPr>
            <p:cNvPr id="21" name="TekstSylinder 20">
              <a:extLst>
                <a:ext uri="{FF2B5EF4-FFF2-40B4-BE49-F238E27FC236}">
                  <a16:creationId xmlns:a16="http://schemas.microsoft.com/office/drawing/2014/main" id="{0FF06C5E-4CDD-4C8C-51C9-D0E4C7C24CAF}"/>
                </a:ext>
              </a:extLst>
            </p:cNvPr>
            <p:cNvSpPr txBox="1"/>
            <p:nvPr/>
          </p:nvSpPr>
          <p:spPr>
            <a:xfrm>
              <a:off x="1087238" y="1928669"/>
              <a:ext cx="3695629" cy="369332"/>
            </a:xfrm>
            <a:prstGeom prst="rect">
              <a:avLst/>
            </a:prstGeom>
            <a:noFill/>
          </p:spPr>
          <p:txBody>
            <a:bodyPr wrap="none" rtlCol="0">
              <a:spAutoFit/>
            </a:bodyPr>
            <a:lstStyle/>
            <a:p>
              <a:r>
                <a:rPr lang="en-GB" sz="1200" dirty="0">
                  <a:latin typeface="+mj-lt"/>
                </a:rPr>
                <a:t>FROM REACTIVE BLAME CULTURE</a:t>
              </a:r>
            </a:p>
          </p:txBody>
        </p:sp>
        <p:sp>
          <p:nvSpPr>
            <p:cNvPr id="17" name="Pil ned 16">
              <a:extLst>
                <a:ext uri="{FF2B5EF4-FFF2-40B4-BE49-F238E27FC236}">
                  <a16:creationId xmlns:a16="http://schemas.microsoft.com/office/drawing/2014/main" id="{F53E006A-A91D-FF31-3075-0A3199BB39F3}"/>
                </a:ext>
              </a:extLst>
            </p:cNvPr>
            <p:cNvSpPr/>
            <p:nvPr/>
          </p:nvSpPr>
          <p:spPr>
            <a:xfrm rot="16200000">
              <a:off x="538188" y="2309466"/>
              <a:ext cx="484632" cy="612613"/>
            </a:xfrm>
            <a:prstGeom prst="downArrow">
              <a:avLst>
                <a:gd name="adj1" fmla="val 50000"/>
                <a:gd name="adj2" fmla="val 40274"/>
              </a:avLst>
            </a:prstGeom>
            <a:noFill/>
            <a:ln w="9525">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6" name="Rektangel 5">
              <a:extLst>
                <a:ext uri="{FF2B5EF4-FFF2-40B4-BE49-F238E27FC236}">
                  <a16:creationId xmlns:a16="http://schemas.microsoft.com/office/drawing/2014/main" id="{A1B347C1-E11C-E896-BF3D-1E8CD4EF3D73}"/>
                </a:ext>
              </a:extLst>
            </p:cNvPr>
            <p:cNvSpPr/>
            <p:nvPr/>
          </p:nvSpPr>
          <p:spPr>
            <a:xfrm>
              <a:off x="480119" y="2718676"/>
              <a:ext cx="209329" cy="7302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 name="Rektangel 23">
              <a:extLst>
                <a:ext uri="{FF2B5EF4-FFF2-40B4-BE49-F238E27FC236}">
                  <a16:creationId xmlns:a16="http://schemas.microsoft.com/office/drawing/2014/main" id="{259D71FE-1FC7-4517-CCFC-4A586DE87E3F}"/>
                </a:ext>
              </a:extLst>
            </p:cNvPr>
            <p:cNvSpPr/>
            <p:nvPr/>
          </p:nvSpPr>
          <p:spPr>
            <a:xfrm>
              <a:off x="669639" y="5426746"/>
              <a:ext cx="79375" cy="17800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30" name="Gruppe 29">
            <a:extLst>
              <a:ext uri="{FF2B5EF4-FFF2-40B4-BE49-F238E27FC236}">
                <a16:creationId xmlns:a16="http://schemas.microsoft.com/office/drawing/2014/main" id="{C4097997-B68A-634E-7167-02F72035F385}"/>
              </a:ext>
            </a:extLst>
          </p:cNvPr>
          <p:cNvGrpSpPr/>
          <p:nvPr/>
        </p:nvGrpSpPr>
        <p:grpSpPr>
          <a:xfrm>
            <a:off x="4708834" y="1454265"/>
            <a:ext cx="3882706" cy="2857374"/>
            <a:chOff x="6278445" y="1939020"/>
            <a:chExt cx="5176941" cy="3809831"/>
          </a:xfrm>
        </p:grpSpPr>
        <p:sp>
          <p:nvSpPr>
            <p:cNvPr id="25" name="Rektangel 24">
              <a:extLst>
                <a:ext uri="{FF2B5EF4-FFF2-40B4-BE49-F238E27FC236}">
                  <a16:creationId xmlns:a16="http://schemas.microsoft.com/office/drawing/2014/main" id="{BDF68762-B61E-B2E0-AD0F-70F44D8A755D}"/>
                </a:ext>
              </a:extLst>
            </p:cNvPr>
            <p:cNvSpPr/>
            <p:nvPr/>
          </p:nvSpPr>
          <p:spPr>
            <a:xfrm rot="16200000">
              <a:off x="6570199" y="5298092"/>
              <a:ext cx="228783" cy="426232"/>
            </a:xfrm>
            <a:prstGeom prst="rect">
              <a:avLst/>
            </a:prstGeom>
            <a:solidFill>
              <a:schemeClr val="bg1"/>
            </a:solidFill>
            <a:ln w="952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0" name="Pil ned 19">
              <a:extLst>
                <a:ext uri="{FF2B5EF4-FFF2-40B4-BE49-F238E27FC236}">
                  <a16:creationId xmlns:a16="http://schemas.microsoft.com/office/drawing/2014/main" id="{B6E7332F-0D14-12B8-AD8C-307CD6237947}"/>
                </a:ext>
              </a:extLst>
            </p:cNvPr>
            <p:cNvSpPr/>
            <p:nvPr/>
          </p:nvSpPr>
          <p:spPr>
            <a:xfrm>
              <a:off x="7202556" y="2607328"/>
              <a:ext cx="484632" cy="2610733"/>
            </a:xfrm>
            <a:prstGeom prst="downArrow">
              <a:avLst>
                <a:gd name="adj1" fmla="val 50000"/>
                <a:gd name="adj2" fmla="val 3832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2" name="Avrundet rektangel 11">
              <a:extLst>
                <a:ext uri="{FF2B5EF4-FFF2-40B4-BE49-F238E27FC236}">
                  <a16:creationId xmlns:a16="http://schemas.microsoft.com/office/drawing/2014/main" id="{D715C66B-6C97-B76A-4B9C-42352685FEB5}"/>
                </a:ext>
              </a:extLst>
            </p:cNvPr>
            <p:cNvSpPr/>
            <p:nvPr/>
          </p:nvSpPr>
          <p:spPr>
            <a:xfrm>
              <a:off x="6880694" y="2288749"/>
              <a:ext cx="4574692" cy="66818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25" dirty="0">
                  <a:solidFill>
                    <a:schemeClr val="bg1"/>
                  </a:solidFill>
                </a:rPr>
                <a:t>Those who do the job are a resource that should be used to find</a:t>
              </a:r>
            </a:p>
            <a:p>
              <a:pPr algn="ctr"/>
              <a:r>
                <a:rPr lang="en-GB" sz="825" dirty="0">
                  <a:solidFill>
                    <a:schemeClr val="bg1"/>
                  </a:solidFill>
                </a:rPr>
                <a:t>a precise and safe way to do the job </a:t>
              </a:r>
            </a:p>
          </p:txBody>
        </p:sp>
        <p:sp>
          <p:nvSpPr>
            <p:cNvPr id="13" name="Avrundet rektangel 12">
              <a:extLst>
                <a:ext uri="{FF2B5EF4-FFF2-40B4-BE49-F238E27FC236}">
                  <a16:creationId xmlns:a16="http://schemas.microsoft.com/office/drawing/2014/main" id="{AC506538-E9AE-EB85-8E77-05A62C1FD325}"/>
                </a:ext>
              </a:extLst>
            </p:cNvPr>
            <p:cNvSpPr/>
            <p:nvPr/>
          </p:nvSpPr>
          <p:spPr>
            <a:xfrm>
              <a:off x="6880266" y="3274930"/>
              <a:ext cx="4574690" cy="78670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25" dirty="0">
                  <a:solidFill>
                    <a:schemeClr val="bg1"/>
                  </a:solidFill>
                </a:rPr>
                <a:t>Focus on what influences people’s choices and actions</a:t>
              </a:r>
            </a:p>
            <a:p>
              <a:pPr algn="ctr"/>
              <a:r>
                <a:rPr lang="en-GB" sz="825" dirty="0">
                  <a:solidFill>
                    <a:schemeClr val="bg1"/>
                  </a:solidFill>
                </a:rPr>
                <a:t>-</a:t>
              </a:r>
            </a:p>
            <a:p>
              <a:pPr algn="ctr"/>
              <a:r>
                <a:rPr lang="en-GB" sz="825" dirty="0">
                  <a:solidFill>
                    <a:schemeClr val="bg1"/>
                  </a:solidFill>
                </a:rPr>
                <a:t>In case of errors or incidents: Focus on the contributing conditions (how)</a:t>
              </a:r>
            </a:p>
          </p:txBody>
        </p:sp>
        <p:sp>
          <p:nvSpPr>
            <p:cNvPr id="14" name="Avrundet rektangel 13">
              <a:extLst>
                <a:ext uri="{FF2B5EF4-FFF2-40B4-BE49-F238E27FC236}">
                  <a16:creationId xmlns:a16="http://schemas.microsoft.com/office/drawing/2014/main" id="{3F12669E-7DA8-7F84-8E2A-81F7060E6D55}"/>
                </a:ext>
              </a:extLst>
            </p:cNvPr>
            <p:cNvSpPr/>
            <p:nvPr/>
          </p:nvSpPr>
          <p:spPr>
            <a:xfrm>
              <a:off x="6880266" y="4379630"/>
              <a:ext cx="4574690" cy="53078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25">
                  <a:solidFill>
                    <a:schemeClr val="bg1"/>
                  </a:solidFill>
                </a:rPr>
                <a:t>Increased trust and motivation strengthens the culture for speaking</a:t>
              </a:r>
            </a:p>
            <a:p>
              <a:pPr algn="ctr"/>
              <a:r>
                <a:rPr lang="en-GB" sz="825">
                  <a:solidFill>
                    <a:schemeClr val="bg1"/>
                  </a:solidFill>
                </a:rPr>
                <a:t>up and sharing information and concerns</a:t>
              </a:r>
            </a:p>
          </p:txBody>
        </p:sp>
        <p:sp>
          <p:nvSpPr>
            <p:cNvPr id="15" name="Avrundet rektangel 14">
              <a:extLst>
                <a:ext uri="{FF2B5EF4-FFF2-40B4-BE49-F238E27FC236}">
                  <a16:creationId xmlns:a16="http://schemas.microsoft.com/office/drawing/2014/main" id="{36A2C500-F993-E06F-7C8F-F214D9CB4478}"/>
                </a:ext>
              </a:extLst>
            </p:cNvPr>
            <p:cNvSpPr/>
            <p:nvPr/>
          </p:nvSpPr>
          <p:spPr>
            <a:xfrm>
              <a:off x="6880266" y="5218064"/>
              <a:ext cx="4574692" cy="53078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25">
                  <a:solidFill>
                    <a:schemeClr val="bg1"/>
                  </a:solidFill>
                </a:rPr>
                <a:t>We are better informed about conditions that require improvement, error traps are identified and managed, and fewer </a:t>
              </a:r>
            </a:p>
            <a:p>
              <a:pPr algn="ctr"/>
              <a:r>
                <a:rPr lang="en-GB" sz="825">
                  <a:solidFill>
                    <a:schemeClr val="bg1"/>
                  </a:solidFill>
                </a:rPr>
                <a:t>errors and incidents occur</a:t>
              </a:r>
            </a:p>
          </p:txBody>
        </p:sp>
        <p:sp>
          <p:nvSpPr>
            <p:cNvPr id="22" name="TekstSylinder 21">
              <a:extLst>
                <a:ext uri="{FF2B5EF4-FFF2-40B4-BE49-F238E27FC236}">
                  <a16:creationId xmlns:a16="http://schemas.microsoft.com/office/drawing/2014/main" id="{7F74D3A4-955E-207A-E7C3-D2F638410E17}"/>
                </a:ext>
              </a:extLst>
            </p:cNvPr>
            <p:cNvSpPr txBox="1"/>
            <p:nvPr/>
          </p:nvSpPr>
          <p:spPr>
            <a:xfrm>
              <a:off x="6880266" y="1939020"/>
              <a:ext cx="3886449" cy="369332"/>
            </a:xfrm>
            <a:prstGeom prst="rect">
              <a:avLst/>
            </a:prstGeom>
            <a:noFill/>
          </p:spPr>
          <p:txBody>
            <a:bodyPr wrap="none" rtlCol="0">
              <a:spAutoFit/>
            </a:bodyPr>
            <a:lstStyle/>
            <a:p>
              <a:r>
                <a:rPr lang="en-GB" sz="1200">
                  <a:latin typeface="+mj-lt"/>
                </a:rPr>
                <a:t>TO PROACTIVE LEARNING CULTURE</a:t>
              </a:r>
            </a:p>
          </p:txBody>
        </p:sp>
        <p:sp>
          <p:nvSpPr>
            <p:cNvPr id="26" name="Rektangel 25">
              <a:extLst>
                <a:ext uri="{FF2B5EF4-FFF2-40B4-BE49-F238E27FC236}">
                  <a16:creationId xmlns:a16="http://schemas.microsoft.com/office/drawing/2014/main" id="{6F1C6585-AC8A-D0BC-D3D1-D16B58B279D2}"/>
                </a:ext>
              </a:extLst>
            </p:cNvPr>
            <p:cNvSpPr/>
            <p:nvPr/>
          </p:nvSpPr>
          <p:spPr>
            <a:xfrm>
              <a:off x="6278445" y="2735460"/>
              <a:ext cx="235132" cy="2890140"/>
            </a:xfrm>
            <a:prstGeom prst="rect">
              <a:avLst/>
            </a:prstGeom>
            <a:solidFill>
              <a:schemeClr val="bg1"/>
            </a:solidFill>
            <a:ln w="952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 name="Pil ned 26">
              <a:extLst>
                <a:ext uri="{FF2B5EF4-FFF2-40B4-BE49-F238E27FC236}">
                  <a16:creationId xmlns:a16="http://schemas.microsoft.com/office/drawing/2014/main" id="{08D5EF04-E71B-81C7-95F8-0ACC451C9E30}"/>
                </a:ext>
              </a:extLst>
            </p:cNvPr>
            <p:cNvSpPr/>
            <p:nvPr/>
          </p:nvSpPr>
          <p:spPr>
            <a:xfrm rot="16200000">
              <a:off x="6342438" y="2309466"/>
              <a:ext cx="484632" cy="612613"/>
            </a:xfrm>
            <a:prstGeom prst="downArrow">
              <a:avLst>
                <a:gd name="adj1" fmla="val 50000"/>
                <a:gd name="adj2" fmla="val 40274"/>
              </a:avLst>
            </a:prstGeom>
            <a:noFill/>
            <a:ln w="952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8" name="Rektangel 27">
              <a:extLst>
                <a:ext uri="{FF2B5EF4-FFF2-40B4-BE49-F238E27FC236}">
                  <a16:creationId xmlns:a16="http://schemas.microsoft.com/office/drawing/2014/main" id="{1B3B2DE1-0DB6-8F25-583E-62C0567BB06B}"/>
                </a:ext>
              </a:extLst>
            </p:cNvPr>
            <p:cNvSpPr/>
            <p:nvPr/>
          </p:nvSpPr>
          <p:spPr>
            <a:xfrm>
              <a:off x="6284369" y="2718676"/>
              <a:ext cx="209329" cy="7302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 name="Rektangel 28">
              <a:extLst>
                <a:ext uri="{FF2B5EF4-FFF2-40B4-BE49-F238E27FC236}">
                  <a16:creationId xmlns:a16="http://schemas.microsoft.com/office/drawing/2014/main" id="{648E4697-13E3-35A8-022E-1935E02A37A1}"/>
                </a:ext>
              </a:extLst>
            </p:cNvPr>
            <p:cNvSpPr/>
            <p:nvPr/>
          </p:nvSpPr>
          <p:spPr>
            <a:xfrm>
              <a:off x="6473889" y="5426746"/>
              <a:ext cx="79375" cy="17800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sp>
        <p:nvSpPr>
          <p:cNvPr id="4" name="Plassholder for lysbildenummer 3">
            <a:extLst>
              <a:ext uri="{FF2B5EF4-FFF2-40B4-BE49-F238E27FC236}">
                <a16:creationId xmlns:a16="http://schemas.microsoft.com/office/drawing/2014/main" id="{ADD6DA2F-B68F-C91D-CDD5-70779957CBA7}"/>
              </a:ext>
            </a:extLst>
          </p:cNvPr>
          <p:cNvSpPr>
            <a:spLocks noGrp="1"/>
          </p:cNvSpPr>
          <p:nvPr>
            <p:ph type="sldNum" sz="quarter" idx="12"/>
          </p:nvPr>
        </p:nvSpPr>
        <p:spPr/>
        <p:txBody>
          <a:bodyPr/>
          <a:lstStyle/>
          <a:p>
            <a:fld id="{0D5D190D-4096-446B-98B6-CC43B7BC0EAF}" type="slidenum">
              <a:rPr lang="en-GB" smtClean="0"/>
              <a:t>9</a:t>
            </a:fld>
            <a:endParaRPr lang="en-GB"/>
          </a:p>
        </p:txBody>
      </p:sp>
    </p:spTree>
    <p:extLst>
      <p:ext uri="{BB962C8B-B14F-4D97-AF65-F5344CB8AC3E}">
        <p14:creationId xmlns:p14="http://schemas.microsoft.com/office/powerpoint/2010/main" val="3886227733"/>
      </p:ext>
    </p:extLst>
  </p:cSld>
  <p:clrMapOvr>
    <a:masterClrMapping/>
  </p:clrMapOvr>
</p:sld>
</file>

<file path=ppt/theme/theme1.xml><?xml version="1.0" encoding="utf-8"?>
<a:theme xmlns:a="http://schemas.openxmlformats.org/drawingml/2006/main" name="Office-tema">
  <a:themeElements>
    <a:clrScheme name="Norsk industri ny">
      <a:dk1>
        <a:srgbClr val="000000"/>
      </a:dk1>
      <a:lt1>
        <a:srgbClr val="FFFFFF"/>
      </a:lt1>
      <a:dk2>
        <a:srgbClr val="00759A"/>
      </a:dk2>
      <a:lt2>
        <a:srgbClr val="9A9B9D"/>
      </a:lt2>
      <a:accent1>
        <a:srgbClr val="007599"/>
      </a:accent1>
      <a:accent2>
        <a:srgbClr val="83CDDA"/>
      </a:accent2>
      <a:accent3>
        <a:srgbClr val="008542"/>
      </a:accent3>
      <a:accent4>
        <a:srgbClr val="61C250"/>
      </a:accent4>
      <a:accent5>
        <a:srgbClr val="626365"/>
      </a:accent5>
      <a:accent6>
        <a:srgbClr val="E3B337"/>
      </a:accent6>
      <a:hlink>
        <a:srgbClr val="0563C1"/>
      </a:hlink>
      <a:folHlink>
        <a:srgbClr val="954F72"/>
      </a:folHlink>
    </a:clrScheme>
    <a:fontScheme name="Egendefinert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orsk Industri Mal" id="{9392F948-6031-42E8-A6CC-9A0D04E09CE9}" vid="{E91F21D9-927D-4A28-9B66-4E87019ED86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9119b49b-2cc3-444e-b755-8692f4554da6" ContentTypeId="0x0101" PreviousValue="false"/>
</file>

<file path=customXml/item2.xml><?xml version="1.0" encoding="utf-8"?>
<ct:contentTypeSchema xmlns:ct="http://schemas.microsoft.com/office/2006/metadata/contentType" xmlns:ma="http://schemas.microsoft.com/office/2006/metadata/properties/metaAttributes" ct:_="" ma:_="" ma:contentTypeName="Dokument" ma:contentTypeID="0x010100DA551E60BC54E54280C07AA436A30FCD" ma:contentTypeVersion="10" ma:contentTypeDescription="Opprett et nytt dokument." ma:contentTypeScope="" ma:versionID="246d239af4fa1e91ed13f5b42bd43524">
  <xsd:schema xmlns:xsd="http://www.w3.org/2001/XMLSchema" xmlns:xs="http://www.w3.org/2001/XMLSchema" xmlns:p="http://schemas.microsoft.com/office/2006/metadata/properties" xmlns:ns2="093a7dd9-f106-49d0-8c73-33588c066719" xmlns:ns3="2f282a07-16bb-44a1-90a9-4005e31f24c3" targetNamespace="http://schemas.microsoft.com/office/2006/metadata/properties" ma:root="true" ma:fieldsID="4229e0708b646bf6e2159513fe6f4a44" ns2:_="" ns3:_="">
    <xsd:import namespace="093a7dd9-f106-49d0-8c73-33588c066719"/>
    <xsd:import namespace="2f282a07-16bb-44a1-90a9-4005e31f24c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3a7dd9-f106-49d0-8c73-33588c0667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f282a07-16bb-44a1-90a9-4005e31f24c3"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A751AD3-F70A-40C6-B8A5-A44462B3709D}">
  <ds:schemaRefs>
    <ds:schemaRef ds:uri="Microsoft.SharePoint.Taxonomy.ContentTypeSync"/>
  </ds:schemaRefs>
</ds:datastoreItem>
</file>

<file path=customXml/itemProps2.xml><?xml version="1.0" encoding="utf-8"?>
<ds:datastoreItem xmlns:ds="http://schemas.openxmlformats.org/officeDocument/2006/customXml" ds:itemID="{EB80BFD4-9844-4630-AF2F-B378A03E5B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3a7dd9-f106-49d0-8c73-33588c066719"/>
    <ds:schemaRef ds:uri="2f282a07-16bb-44a1-90a9-4005e31f24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84D693A-019B-4889-A8B2-69AD4572EB29}">
  <ds:schemaRefs>
    <ds:schemaRef ds:uri="http://schemas.microsoft.com/sharepoint/v3/contenttype/forms"/>
  </ds:schemaRefs>
</ds:datastoreItem>
</file>

<file path=customXml/itemProps4.xml><?xml version="1.0" encoding="utf-8"?>
<ds:datastoreItem xmlns:ds="http://schemas.openxmlformats.org/officeDocument/2006/customXml" ds:itemID="{B6276122-0069-4612-B447-8EDDB3C04399}">
  <ds:schemaRefs>
    <ds:schemaRef ds:uri="http://schemas.openxmlformats.org/package/2006/metadata/core-properties"/>
    <ds:schemaRef ds:uri="http://purl.org/dc/elements/1.1/"/>
    <ds:schemaRef ds:uri="http://schemas.microsoft.com/office/infopath/2007/PartnerControls"/>
    <ds:schemaRef ds:uri="http://purl.org/dc/terms/"/>
    <ds:schemaRef ds:uri="2f282a07-16bb-44a1-90a9-4005e31f24c3"/>
    <ds:schemaRef ds:uri="093a7dd9-f106-49d0-8c73-33588c066719"/>
    <ds:schemaRef ds:uri="http://schemas.microsoft.com/office/2006/documentManagement/typ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Norsk Industri Mal</Template>
  <TotalTime>726</TotalTime>
  <Words>4762</Words>
  <Application>Microsoft Office PowerPoint</Application>
  <PresentationFormat>Skjermfremvisning (16:9)</PresentationFormat>
  <Paragraphs>460</Paragraphs>
  <Slides>27</Slides>
  <Notes>26</Notes>
  <HiddenSlides>0</HiddenSlides>
  <MMClips>0</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27</vt:i4>
      </vt:variant>
    </vt:vector>
  </HeadingPairs>
  <TitlesOfParts>
    <vt:vector size="35" baseType="lpstr">
      <vt:lpstr>Arial</vt:lpstr>
      <vt:lpstr>Calibri</vt:lpstr>
      <vt:lpstr>Courier New</vt:lpstr>
      <vt:lpstr>Equinor Light</vt:lpstr>
      <vt:lpstr>Segoe UI Web (West European)</vt:lpstr>
      <vt:lpstr>Systemfont normal</vt:lpstr>
      <vt:lpstr>Wingdings</vt: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Focus on individuals and blame stops learning and improvement</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Lasse Kringen</dc:creator>
  <cp:lastModifiedBy>Cathrine Westlie Eidal</cp:lastModifiedBy>
  <cp:revision>24</cp:revision>
  <dcterms:created xsi:type="dcterms:W3CDTF">2023-02-07T11:00:26Z</dcterms:created>
  <dcterms:modified xsi:type="dcterms:W3CDTF">2023-10-26T13:11:25Z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0x010100DA551E60BC54E54280C07AA436A30FCD</vt:lpwstr>
  </property>
</Properties>
</file>